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0" r:id="rId1"/>
    <p:sldMasterId id="2147484690" r:id="rId2"/>
  </p:sldMasterIdLst>
  <p:notesMasterIdLst>
    <p:notesMasterId r:id="rId15"/>
  </p:notesMasterIdLst>
  <p:sldIdLst>
    <p:sldId id="256" r:id="rId3"/>
    <p:sldId id="294" r:id="rId4"/>
    <p:sldId id="310" r:id="rId5"/>
    <p:sldId id="295" r:id="rId6"/>
    <p:sldId id="296" r:id="rId7"/>
    <p:sldId id="297" r:id="rId8"/>
    <p:sldId id="298" r:id="rId9"/>
    <p:sldId id="299" r:id="rId10"/>
    <p:sldId id="311" r:id="rId11"/>
    <p:sldId id="312" r:id="rId12"/>
    <p:sldId id="300" r:id="rId13"/>
    <p:sldId id="30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на Петруша" initials="АП" lastIdx="1" clrIdx="0">
    <p:extLst>
      <p:ext uri="{19B8F6BF-5375-455C-9EA6-DF929625EA0E}">
        <p15:presenceInfo xmlns:p15="http://schemas.microsoft.com/office/powerpoint/2012/main" userId="Анна Петруша" providerId="None"/>
      </p:ext>
    </p:extLst>
  </p:cmAuthor>
  <p:cmAuthor id="2" name="Петруша Анна Олеговна" initials="ПАО" lastIdx="8" clrIdx="1">
    <p:extLst>
      <p:ext uri="{19B8F6BF-5375-455C-9EA6-DF929625EA0E}">
        <p15:presenceInfo xmlns:p15="http://schemas.microsoft.com/office/powerpoint/2012/main" userId="S-1-5-21-3792381954-3941778001-3948360603-31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6340" autoAdjust="0"/>
  </p:normalViewPr>
  <p:slideViewPr>
    <p:cSldViewPr snapToGrid="0">
      <p:cViewPr varScale="1">
        <p:scale>
          <a:sx n="155" d="100"/>
          <a:sy n="155" d="100"/>
        </p:scale>
        <p:origin x="8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1273A28-D6D1-4A2A-B76C-1671E2675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F833FB-5257-4760-B212-2B8483EBB66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B7A9221-67E1-436B-8BFA-03351A439C7A}" type="datetimeFigureOut">
              <a:rPr lang="ru-RU"/>
              <a:pPr>
                <a:defRPr/>
              </a:pPr>
              <a:t>07.04.2024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05F0CD44-F22E-4B64-900B-B258AEA6D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C309AEF-5EC6-4D82-9EF2-FC939DB9B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A4B716-1150-4276-A41B-9B05EF93AE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1C381D-C182-49BF-97EF-D7021C493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2992D-1ECC-462A-B9BC-5085D0D27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6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7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96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81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56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0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14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98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09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A1E17-065E-4DDF-B2C6-DED528926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049BFF-C6AE-419D-9C51-DD5A2E12C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17BA6-F0E0-4F52-A11F-4D9E7B73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8CA377-85CF-4E3D-A31B-5D98347479E5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39898-B71D-40F8-AA0D-2819DBD8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D701EC-AC92-432D-A710-7BDC4F79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D8613-56CA-44E1-8762-AF81BE894223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5507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D963F-4D41-44A4-A744-D072E744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B958D8-5E60-4C66-9518-544D44B77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11808-5ED7-426F-B749-425ECEB1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69DEDD-D069-402C-86E7-CEE22761C090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35E617-1A72-4BA7-A997-7BE28E0A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4A9234-87DF-4618-8C4B-16E48A9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4F722-4586-4479-A206-39D4EAEE6A4C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7476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58EF68-734D-4D69-BD02-57492B32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7A9F55-50D7-4B37-BAAB-81BBB1DE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F060D-5AA7-44C4-84EA-41D021AC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4BBC53-FBB3-4B1B-BAB7-4F406CA12483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8412E1-D124-4112-BBD1-4F43E0EA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9FD5F7-5DFF-475E-A5EF-9598FC11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1BE49-DD6D-4D4C-A0E9-C0A39D44DAF1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7619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0020F-1BFD-4AE1-A4E9-3923B8F4E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64CF2B-FE8F-4593-AC82-17D9E2A70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169566-9B1D-466F-B1F4-51FD970B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C35F-0844-4BBC-B721-558A6C0A8F4F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30AC7-00D8-47BE-ACD3-423907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170CAB-1993-4076-9D84-38126B7A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497-F77A-4DF5-A94E-3841940F0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18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CD074-B37F-48C7-B6C8-25F598FA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4E309-ED37-4B06-9EAC-22B5113D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7AC847-4464-43C3-8C26-0EE9E19B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C35F-0844-4BBC-B721-558A6C0A8F4F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564D7-43DB-4979-BEBD-477BE454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13FC49-7EBC-4B30-BE11-9F80FBF7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3033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AD078-05B8-4EB4-996C-DB455118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D523D8-F14B-48A2-9B60-E097B63F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E68202-CE7D-4EEB-899A-51BD6131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C35F-0844-4BBC-B721-558A6C0A8F4F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DD4B5-BFA6-401B-906E-F8310B9D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78D16B-5A53-496B-9F0E-76F44FE4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497-F77A-4DF5-A94E-3841940F0E8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Графический объект 12">
            <a:extLst>
              <a:ext uri="{FF2B5EF4-FFF2-40B4-BE49-F238E27FC236}">
                <a16:creationId xmlns:a16="http://schemas.microsoft.com/office/drawing/2014/main" id="{59C3C40F-C809-4FB1-94B5-382404E6D945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8" name="Графический объект 13">
            <a:extLst>
              <a:ext uri="{FF2B5EF4-FFF2-40B4-BE49-F238E27FC236}">
                <a16:creationId xmlns:a16="http://schemas.microsoft.com/office/drawing/2014/main" id="{4131DD42-D2E4-4AA7-AC49-D099606BFC3D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9" name="Графический объект 15">
            <a:extLst>
              <a:ext uri="{FF2B5EF4-FFF2-40B4-BE49-F238E27FC236}">
                <a16:creationId xmlns:a16="http://schemas.microsoft.com/office/drawing/2014/main" id="{A3DC968E-C70B-4D82-8DCE-BDC0DFFC529A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 22">
            <a:extLst>
              <a:ext uri="{FF2B5EF4-FFF2-40B4-BE49-F238E27FC236}">
                <a16:creationId xmlns:a16="http://schemas.microsoft.com/office/drawing/2014/main" id="{29A96755-1759-41BD-92E6-5D89D6168AB9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1">
            <a:extLst>
              <a:ext uri="{FF2B5EF4-FFF2-40B4-BE49-F238E27FC236}">
                <a16:creationId xmlns:a16="http://schemas.microsoft.com/office/drawing/2014/main" id="{F23974A0-FD23-4C60-93DE-4D606229B95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23">
            <a:extLst>
              <a:ext uri="{FF2B5EF4-FFF2-40B4-BE49-F238E27FC236}">
                <a16:creationId xmlns:a16="http://schemas.microsoft.com/office/drawing/2014/main" id="{CFB71876-AD2A-4482-8D71-5FB6AF2AA608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22274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34CF8-FC33-41B1-A4A7-6CBA6B48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770B3-B8AD-4E47-8075-C3176ED6A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DE163D-6FF0-40CD-AE7F-8CE4C56E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D9AB6A-4373-4B07-B74D-E30D0154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C35F-0844-4BBC-B721-558A6C0A8F4F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E0128-2C61-4313-A891-97B449E3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E9CFDB-324A-4790-8CFA-F3B649A5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497-F77A-4DF5-A94E-3841940F0E8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Графический объект 15">
            <a:extLst>
              <a:ext uri="{FF2B5EF4-FFF2-40B4-BE49-F238E27FC236}">
                <a16:creationId xmlns:a16="http://schemas.microsoft.com/office/drawing/2014/main" id="{422BFB0C-B84A-4E88-942D-2970BE3B8BD0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9" name="Графический объект 16">
            <a:extLst>
              <a:ext uri="{FF2B5EF4-FFF2-40B4-BE49-F238E27FC236}">
                <a16:creationId xmlns:a16="http://schemas.microsoft.com/office/drawing/2014/main" id="{D6777242-1BE1-43E3-B8DB-B250DC84949E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 14">
            <a:extLst>
              <a:ext uri="{FF2B5EF4-FFF2-40B4-BE49-F238E27FC236}">
                <a16:creationId xmlns:a16="http://schemas.microsoft.com/office/drawing/2014/main" id="{42CDFA1A-CC0B-47D8-9299-E879F13FAC64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74931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4A069-17F2-44B5-BE48-05C83B46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EE8D8D-0BC4-4186-A2F8-0D5F8281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ACAC4F-4B51-47B2-B8A3-CD29B0761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0DDC2-1B84-4478-BFE7-9FB8C754A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708B25-A33C-4F9C-A2C3-6F94AF7CE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CC10FB-D95C-4E8F-AA5C-D90700E8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C35F-0844-4BBC-B721-558A6C0A8F4F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89A4C0-EBB9-4D8F-8D2A-5AF8D2CC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53E4D9-A592-4736-9712-0B64BA8F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0497-F77A-4DF5-A94E-3841940F0E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2292318A-8B77-44D8-965D-08FEEF32EED0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 16">
            <a:extLst>
              <a:ext uri="{FF2B5EF4-FFF2-40B4-BE49-F238E27FC236}">
                <a16:creationId xmlns:a16="http://schemas.microsoft.com/office/drawing/2014/main" id="{3F8FF2B4-D0A9-427C-AE0D-DCA088E87CB6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14">
            <a:extLst>
              <a:ext uri="{FF2B5EF4-FFF2-40B4-BE49-F238E27FC236}">
                <a16:creationId xmlns:a16="http://schemas.microsoft.com/office/drawing/2014/main" id="{E24ED9CE-A866-480F-AEE0-7C7B5D75E17B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8499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F8F8A-6CDE-4936-B054-D9CCBAD5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718B41-579B-4356-9EFA-B8BBBA62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13B8F4-3D91-4D44-86AE-16029F2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9399CE-CBC8-4319-9708-832DCE3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07451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437893-BD39-4F77-A8CA-AA70528E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893566-2FD0-4B0D-9A3B-4541C95F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F0DDCD-E701-49E9-845E-F98C79F9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8851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1BB88-AEE4-472C-A22F-F7B360F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4D0AC-76A5-467B-A484-415E6F86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B849D4-229F-4899-AF2F-8CA3F764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DD1CBC-6868-4287-8137-04870E50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0C307E-AB9D-4521-BB90-0A94BF45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523196-53BE-4ACD-8E52-50A88730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0668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44621-B290-4474-8088-955410C5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13CC3-1150-4B5B-B819-BD5491D2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F7686-58CF-4CC6-B4BF-B179E92A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1C2FC3-4765-4CBF-AF3E-BC7E03AB5FB7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AB08E-0C1D-435C-AD84-5992C101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92442-7703-47C9-9E89-DC5E00BF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F46D6-2C66-4EFE-82F5-28C047877C00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62576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79D63-24C0-47E2-9D15-F06A8B37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29160B-CB2F-48DF-BC76-08C744015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6761B-6D15-4541-B168-87F1F4CA9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201023-EB33-40C6-ADD7-379152E6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840CC9-2222-47C1-AB22-A07DBE83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E25CB3-D49D-4956-8124-DF21088B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62957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E0BBE-2F10-4AB9-8E42-8549DC1F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4B76B0-BE3E-4BA1-856F-DF31CA017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D81D5-F751-45A7-B7B5-E5469D21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98F74-FAE8-4791-A710-02BBCF5B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8CFB0-DF1E-424D-8E04-2D1FBADF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61779171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AD24DA-D8AF-4590-A964-608588F21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CC08C1-8B02-434A-A1C6-44231EFEE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467C27-EDF6-4BA2-8F73-79D5BAFE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7B14C-DAAA-4119-83FC-14E55DF6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E74CD-4757-4B2A-A1D8-773708F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54594155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670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Графический объект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9" name="Графический объект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84708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783290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73059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Графический объект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91110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C1B69-8654-440F-B37E-E86ECA58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EEA83-F81E-4BC5-A884-85BCD135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CC8D7B-8D58-4C6A-8E53-39F2B38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0CE348-D9C4-435F-A16A-C3944465332F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809BB-8E4A-4945-8F6A-13D54ACE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80E37-B4E6-408B-9829-424EAE12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FFE7D-DFA2-4F66-AE97-FE9EDB715E3A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6296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E0AD2-FF2A-4AB8-9B21-74D59AFE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6D6D6F-0E52-461B-8770-F2EB03CB8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AC87F7-6F45-4D09-ACDE-09D5AB99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8BED43-0E66-489A-BCAE-A79BA421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7099C3-447D-4E8E-B39F-E39061910BF4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F778A9-256A-4083-BFB9-E7A59FB6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6AA2AD-CBED-4D9E-81D2-3997C4A0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BD40F-D02E-44D2-98FF-0576A377452F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6729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BCE86-2F65-4A1C-BAA5-804BBC8C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3E30D0-C4AD-49C1-841D-DE26635FF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1F52DF-C8A5-45FA-B31E-EA46EEF4D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E2F113-BC3B-4A88-938A-DE31B9C6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239CCE-F6E4-45D2-92C0-28A6C507C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6FD324-811D-458C-BD46-D8532F78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21CE8B-5017-4B6E-8C86-2D4AC718EBD6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0FA42D-8FE2-4CE4-9195-DD637B4E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C43E71-EDE4-4AEC-992E-B5861A7C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93F-6DEC-41DC-8619-D198BF3B3326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4688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9D35C-553E-470B-90A7-9D792BCC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D27EF9-8D70-42E2-A397-02F047A0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C922DD-CA93-48C3-8A51-935F725719C0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B78170-9356-4D12-AA90-C0C2AA7D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74F040-96F4-494E-A694-343BB804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BD760-973F-473E-BFA3-A5D712EDD358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609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0D07B-05C7-4A1B-95E8-3CE71185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616D8B-6B37-4E33-AFB9-EB4EE248010C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08B6CD-EDB9-4CA7-B399-0C6DDA9A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11EF86-6663-4E8E-BA18-332C8313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F0F3D-CBD1-43ED-8DE9-E2C62FE3E479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744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3B594-7777-436E-8699-A6079C61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AD2EE-D404-4118-9A61-AA1B37D5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15CFB4-6B1D-454D-93CD-CE299CF1E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106A3C-FF2A-4E0D-824E-BDEFAC3E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6AEFD-A312-4002-A2A8-7016B98DF88F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0561F2-C41F-4652-8A59-F6E18426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4DD83C-4E32-42C4-881C-48F6913B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1E111-A77D-4078-9C4D-3EC5614EA407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0110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8B5B4-CA03-4CB5-BED4-E2117EF9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31F95D-8CAF-4AB8-8825-68FD1C0EB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D510B0-6D97-4C38-AE0B-8F6FBC423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76AD0E-0D9D-4586-BFE2-106349C9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079AE-97E4-4229-86EB-0887704ABD08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1B5880-65D8-42B5-9CE1-55E8842D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16A182-20BE-454D-85B1-9AD93D54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AF256-7F89-4DBE-BF1A-823207E7A0D5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2075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C201F-0072-4761-8868-30BA5F20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4CD757-BF50-41CA-801C-C82E16D1C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222DB-978F-4389-93C2-21D4B972F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180FDB-AF84-4FAD-AC08-71AF2195579A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88C13-CDC6-4B15-A240-2CEA8B859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8DD926-C8DA-481E-B9E4-D14B7A2E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49FB4C-901F-40C6-9A99-677257622A3E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5921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69C31-3C69-45AC-AEB0-4F4E69E5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553144-3947-44F0-9F03-2D69739A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1432F-3841-4AAC-9C20-6F47E8EFD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180FDB-AF84-4FAD-AC08-71AF2195579A}" type="datetime1">
              <a:rPr lang="en-US" smtClean="0"/>
              <a:pPr>
                <a:defRPr/>
              </a:pPr>
              <a:t>4/7/2024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EE41B-B2B9-4787-BED4-63BCDE01D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CECBB-780F-49F8-B2CB-96B2C95BF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49FB4C-901F-40C6-9A99-677257622A3E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5394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675" r:id="rId12"/>
    <p:sldLayoutId id="2147484676" r:id="rId13"/>
    <p:sldLayoutId id="2147484679" r:id="rId14"/>
    <p:sldLayoutId id="2147484684" r:id="rId15"/>
    <p:sldLayoutId id="214748468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A0FE9-A51F-47F9-8557-AD308DE97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0450" y="1212451"/>
            <a:ext cx="6851095" cy="122713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b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b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«Московский государственный технологический университет «СТАНКИН»</a:t>
            </a:r>
            <a:b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«МГТУ «СТАНКИН»)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0" name="Рисунок 4">
            <a:extLst>
              <a:ext uri="{FF2B5EF4-FFF2-40B4-BE49-F238E27FC236}">
                <a16:creationId xmlns:a16="http://schemas.microsoft.com/office/drawing/2014/main" id="{F0A2967F-84EA-4386-ACB5-F80586B8E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56" y="136525"/>
            <a:ext cx="1922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E32A5-CACD-455F-AFB4-F25C18F4EE28}"/>
              </a:ext>
            </a:extLst>
          </p:cNvPr>
          <p:cNvSpPr txBox="1"/>
          <p:nvPr/>
        </p:nvSpPr>
        <p:spPr>
          <a:xfrm>
            <a:off x="679448" y="2252844"/>
            <a:ext cx="10833100" cy="5400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</a:t>
            </a:r>
          </a:p>
          <a:p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</a:t>
            </a:r>
          </a:p>
          <a:p>
            <a:pPr algn="r"/>
            <a:endParaRPr lang="ru-RU" sz="1600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</a:p>
          <a:p>
            <a:pPr algn="r"/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информационных систем</a:t>
            </a:r>
            <a:endParaRPr lang="ru-RU" sz="1600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64959230-F119-4B94-B991-10993B76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2023 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E7BB8-1F37-5543-1904-093F8F01165B}"/>
              </a:ext>
            </a:extLst>
          </p:cNvPr>
          <p:cNvSpPr txBox="1"/>
          <p:nvPr/>
        </p:nvSpPr>
        <p:spPr>
          <a:xfrm>
            <a:off x="679448" y="3013501"/>
            <a:ext cx="108331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/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присвоение квалификации «</a:t>
            </a:r>
            <a:r>
              <a:rPr lang="ru-RU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</a:t>
            </a:r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по направлению</a:t>
            </a:r>
          </a:p>
          <a:p>
            <a:pPr algn="ctr"/>
            <a:r>
              <a:rPr lang="ru-RU" sz="16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09.03.02 «Информационные системы и технологии»</a:t>
            </a:r>
          </a:p>
          <a:p>
            <a:pPr algn="ctr"/>
            <a:r>
              <a:rPr lang="ru-RU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Направленность (профиль): «Интеллектуальные системы управления в цифровой экономике и Промышленности 4.0»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775C8-0B79-7CC4-E28C-D1810CA4502F}"/>
              </a:ext>
            </a:extLst>
          </p:cNvPr>
          <p:cNvSpPr txBox="1"/>
          <p:nvPr/>
        </p:nvSpPr>
        <p:spPr>
          <a:xfrm>
            <a:off x="1219197" y="4311376"/>
            <a:ext cx="975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Тема: «Разработка приложения для управления курсором при помощи жестов рук»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4A642FB0-5D96-7E1D-7927-BB9AB95C0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448" y="5307693"/>
            <a:ext cx="10833100" cy="828000"/>
          </a:xfrm>
        </p:spPr>
        <p:txBody>
          <a:bodyPr numCol="2" rtlCol="0">
            <a:noAutofit/>
          </a:bodyPr>
          <a:lstStyle/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Выполнил:</a:t>
            </a:r>
          </a:p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обучающийся группы ИДБ-20-05</a:t>
            </a:r>
          </a:p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ru-RU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Грошев Владимир Павлович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3" charset="2"/>
              <a:buNone/>
              <a:defRPr/>
            </a:pPr>
            <a:endParaRPr lang="ru-RU" sz="1400" dirty="0">
              <a:highlight>
                <a:srgbClr val="FFFF00"/>
              </a:highligh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Руководитель: </a:t>
            </a:r>
          </a:p>
          <a:p>
            <a:pPr algn="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3" charset="2"/>
              <a:buNone/>
              <a:defRPr/>
            </a:pPr>
            <a:r>
              <a:rPr lang="ru-RU" sz="1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Волкова Ольга Рудольфовна, к.т.н., доцент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9EBD5-85DB-4E3E-8F5F-F4FB53DF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Моделирование системы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3223B6-8836-420D-AE3C-7B4380FB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t>10</a:t>
            </a:fld>
            <a:endParaRPr lang="ru-RU" noProof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28DD8A-521A-40BE-A8CF-12D172A3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521340"/>
            <a:ext cx="6057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1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7C893A6D-F5ED-FB7D-D568-439B75D5B3E0}"/>
              </a:ext>
            </a:extLst>
          </p:cNvPr>
          <p:cNvSpPr txBox="1">
            <a:spLocks/>
          </p:cNvSpPr>
          <p:nvPr/>
        </p:nvSpPr>
        <p:spPr>
          <a:xfrm>
            <a:off x="703943" y="477044"/>
            <a:ext cx="10784113" cy="58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itchFamily="34" charset="0"/>
              <a:buNone/>
              <a:defRPr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2CF19F62-4940-B756-E8C4-897208AA8052}"/>
              </a:ext>
            </a:extLst>
          </p:cNvPr>
          <p:cNvSpPr txBox="1">
            <a:spLocks/>
          </p:cNvSpPr>
          <p:nvPr/>
        </p:nvSpPr>
        <p:spPr>
          <a:xfrm>
            <a:off x="703943" y="1538654"/>
            <a:ext cx="10784113" cy="484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Применение распознавания жестов рук для управления курсором имеет важную ценность в развитие интерфейсов между компьютером и человеком. Такие приложения позволят многим людям с ограниченными возможностями или без отклонений людей, более благоприятно использовать электронные устройства с монитором или экраном.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E5D8AD95-529F-78A6-A411-F5598EB2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523954" y="6311146"/>
            <a:ext cx="1597025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BD3C8AF-CB6B-48C9-AF4F-FAB95078905C}" type="slidenum">
              <a:rPr lang="en-US" altLang="ru-RU" sz="280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ru-RU" sz="28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6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6C7D3114-A93D-6E63-5E99-7ECBCCF7E023}"/>
              </a:ext>
            </a:extLst>
          </p:cNvPr>
          <p:cNvSpPr txBox="1">
            <a:spLocks/>
          </p:cNvSpPr>
          <p:nvPr/>
        </p:nvSpPr>
        <p:spPr>
          <a:xfrm>
            <a:off x="1129506" y="3152265"/>
            <a:ext cx="9932987" cy="55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Franklin Gothic Book" pitchFamily="34" charset="0"/>
              <a:buNone/>
              <a:defRPr/>
            </a:pP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id="{503BA109-EB14-9315-7FAC-9B6156CA9AB7}"/>
              </a:ext>
            </a:extLst>
          </p:cNvPr>
          <p:cNvSpPr txBox="1">
            <a:spLocks/>
          </p:cNvSpPr>
          <p:nvPr/>
        </p:nvSpPr>
        <p:spPr bwMode="auto">
          <a:xfrm>
            <a:off x="10523954" y="6258394"/>
            <a:ext cx="1597025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8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BD3C8AF-CB6B-48C9-AF4F-FAB95078905C}" type="slidenum">
              <a:rPr lang="en-US" altLang="ru-RU" sz="2800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ru-RU" sz="28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7C893A6D-F5ED-FB7D-D568-439B75D5B3E0}"/>
              </a:ext>
            </a:extLst>
          </p:cNvPr>
          <p:cNvSpPr txBox="1">
            <a:spLocks/>
          </p:cNvSpPr>
          <p:nvPr/>
        </p:nvSpPr>
        <p:spPr>
          <a:xfrm>
            <a:off x="703943" y="477044"/>
            <a:ext cx="10784113" cy="58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itchFamily="34" charset="0"/>
              <a:buNone/>
              <a:defRPr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ОПИСАНИЕ ВЫПУСКНОЙ КВАЛИФИКАЦИОННОЙ РАБОТЫ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2CF19F62-4940-B756-E8C4-897208AA8052}"/>
              </a:ext>
            </a:extLst>
          </p:cNvPr>
          <p:cNvSpPr txBox="1">
            <a:spLocks/>
          </p:cNvSpPr>
          <p:nvPr/>
        </p:nvSpPr>
        <p:spPr>
          <a:xfrm>
            <a:off x="703943" y="1288474"/>
            <a:ext cx="10784113" cy="5092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Цель исследования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– улучшение человеко-машинного взаимодействия, адаптация к разным сценариям использования.	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Объект исследования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– технологии и методы распознавания и обработки жестов.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Предмет исследования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– процессы распознавания жестов при работе с приложением.	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Методы исследования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- моделирование, системный анализ, методы квалиметрии.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Задачи исследования: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1. Исследование методов и технологии распознавания и обработки жестов.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2. Моделирование процессов.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3. Реализация нейронных сетей.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4. Реализация приложения для управления курсором при помощи жестов рук.</a:t>
            </a:r>
            <a:endParaRPr lang="ru-RU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E5D8AD95-529F-78A6-A411-F5598EB2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523954" y="6311146"/>
            <a:ext cx="1597025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BD3C8AF-CB6B-48C9-AF4F-FAB95078905C}" type="slidenum">
              <a:rPr lang="en-US" altLang="ru-RU" sz="280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ru-RU" sz="28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DB5E2BF-FE10-4F14-89C9-554578E6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Font typeface="Franklin Gothic Book" pitchFamily="34" charset="0"/>
              <a:buNone/>
              <a:defRPr/>
            </a:pP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Анализ существующих решений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B2FE58A-780F-476D-9C72-80B7D3373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NPointer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2.0</a:t>
            </a:r>
            <a:endParaRPr lang="ru-RU" dirty="0"/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A1405721-4BFE-4E90-8A14-E096260650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1617" y="2505075"/>
            <a:ext cx="5094129" cy="3684588"/>
          </a:xfrm>
        </p:spPr>
      </p:pic>
      <p:sp>
        <p:nvSpPr>
          <p:cNvPr id="15" name="Текст 14">
            <a:extLst>
              <a:ext uri="{FF2B5EF4-FFF2-40B4-BE49-F238E27FC236}">
                <a16:creationId xmlns:a16="http://schemas.microsoft.com/office/drawing/2014/main" id="{600574D6-D8A7-4013-B5A8-D9BFA4E9B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Meta Quest</a:t>
            </a:r>
            <a:endParaRPr lang="ru-RU" dirty="0">
              <a:solidFill>
                <a:srgbClr val="404040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E5D8AD95-529F-78A6-A411-F5598EB2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BD3C8AF-CB6B-48C9-AF4F-FAB95078905C}" type="slidenum">
              <a:rPr lang="en-US" altLang="ru-RU" sz="280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ru-RU" sz="28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Oculus Quest Hand Tracking Teleportation in UE4 - YouTube">
            <a:extLst>
              <a:ext uri="{FF2B5EF4-FFF2-40B4-BE49-F238E27FC236}">
                <a16:creationId xmlns:a16="http://schemas.microsoft.com/office/drawing/2014/main" id="{51744333-9C6A-4FB8-8442-03225D3C6A4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1097"/>
            <a:ext cx="5750996" cy="323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75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7C893A6D-F5ED-FB7D-D568-439B75D5B3E0}"/>
              </a:ext>
            </a:extLst>
          </p:cNvPr>
          <p:cNvSpPr txBox="1">
            <a:spLocks/>
          </p:cNvSpPr>
          <p:nvPr/>
        </p:nvSpPr>
        <p:spPr>
          <a:xfrm>
            <a:off x="703943" y="477044"/>
            <a:ext cx="10784113" cy="58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itchFamily="34" charset="0"/>
              <a:buNone/>
              <a:defRPr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ИССЛЕДОВАНИЕ ПРОЦЕССОВ ПРЕДМЕТНОЙ ОБЛАСТИ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2CF19F62-4940-B756-E8C4-897208AA8052}"/>
              </a:ext>
            </a:extLst>
          </p:cNvPr>
          <p:cNvSpPr txBox="1">
            <a:spLocks/>
          </p:cNvSpPr>
          <p:nvPr/>
        </p:nvSpPr>
        <p:spPr>
          <a:xfrm>
            <a:off x="703943" y="1538654"/>
            <a:ext cx="10784113" cy="484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Жесты рук классифицируются как статические жесты или позы, и динамические или основанные на траектории жестов. Динамические или основанные на траектории могут быть изолированными или непрерывными.</a:t>
            </a:r>
          </a:p>
          <a:p>
            <a:pPr marL="0" indent="0" algn="ctr">
              <a:buNone/>
              <a:defRPr/>
            </a:pP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E5D8AD95-529F-78A6-A411-F5598EB2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523954" y="6311146"/>
            <a:ext cx="1597025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BD3C8AF-CB6B-48C9-AF4F-FAB95078905C}" type="slidenum">
              <a:rPr lang="en-US" altLang="ru-RU" sz="280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ru-RU" sz="28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2EA916-E789-4AA5-BD0E-D98C2C21C3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78" y="2809817"/>
            <a:ext cx="4114800" cy="2684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03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7C893A6D-F5ED-FB7D-D568-439B75D5B3E0}"/>
              </a:ext>
            </a:extLst>
          </p:cNvPr>
          <p:cNvSpPr txBox="1">
            <a:spLocks/>
          </p:cNvSpPr>
          <p:nvPr/>
        </p:nvSpPr>
        <p:spPr>
          <a:xfrm>
            <a:off x="703943" y="477044"/>
            <a:ext cx="10784113" cy="58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itchFamily="34" charset="0"/>
              <a:buNone/>
              <a:defRPr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ИССЛЕДОВАНИЕ ПРОЦЕССОВ ПРЕДМЕТНОЙ ОБЛАСТИ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2CF19F62-4940-B756-E8C4-897208AA8052}"/>
              </a:ext>
            </a:extLst>
          </p:cNvPr>
          <p:cNvSpPr txBox="1">
            <a:spLocks/>
          </p:cNvSpPr>
          <p:nvPr/>
        </p:nvSpPr>
        <p:spPr>
          <a:xfrm>
            <a:off x="703943" y="1538654"/>
            <a:ext cx="10784113" cy="484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Проблемы возникающие при разработке приложения для распознавания рук.	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1. 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Сложность фона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- представляет собой трудности, вызванные наличием различных элементов, шума или изменений в окружающей среде, которые могут влиять на точность и эффективность выделения и анализа желаемых движений.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	2. 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Освещение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- уровень яркости и видимого света в окружающей среде, оказывающий влияние на качество и точность распознавания жестов рук в системе компьютерного зрения.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3. 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Коартикуляция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жестов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- нежелательное движение, возникающее в середине выполнения жеста. В некоторых случаях жест может быть похож на часть более длинного жеста, что называется "проблемой длинного жеста".	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E5D8AD95-529F-78A6-A411-F5598EB2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523954" y="6311146"/>
            <a:ext cx="1597025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BD3C8AF-CB6B-48C9-AF4F-FAB95078905C}" type="slidenum">
              <a:rPr lang="en-US" altLang="ru-RU" sz="280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ru-RU" sz="28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3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7C893A6D-F5ED-FB7D-D568-439B75D5B3E0}"/>
              </a:ext>
            </a:extLst>
          </p:cNvPr>
          <p:cNvSpPr txBox="1">
            <a:spLocks/>
          </p:cNvSpPr>
          <p:nvPr/>
        </p:nvSpPr>
        <p:spPr>
          <a:xfrm>
            <a:off x="703943" y="477044"/>
            <a:ext cx="10784113" cy="589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itchFamily="34" charset="0"/>
              <a:buNone/>
              <a:defRPr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ПРОБЛЕМЫ ПРИ РАЗРАБОТКЕ ПРИЛОЖЕНИЯ УПРАВЛЕНИЯ КУРСОРОМ ПРИ ПОМОЩИ ЖЕСТОВ РУК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E5D8AD95-529F-78A6-A411-F5598EB2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523954" y="6311146"/>
            <a:ext cx="1597025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BD3C8AF-CB6B-48C9-AF4F-FAB95078905C}" type="slidenum">
              <a:rPr lang="en-US" altLang="ru-RU" sz="280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ru-RU" sz="28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E4BDA-87A6-4BCB-9FA1-19200CB238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6391" y="2593657"/>
            <a:ext cx="5267960" cy="3133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3E140-0B30-4316-9C81-2F96963D85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67232" y="2828289"/>
            <a:ext cx="4824095" cy="2664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489397-EF50-460B-A46E-014B2BD78A20}"/>
              </a:ext>
            </a:extLst>
          </p:cNvPr>
          <p:cNvSpPr txBox="1"/>
          <p:nvPr/>
        </p:nvSpPr>
        <p:spPr>
          <a:xfrm>
            <a:off x="2637202" y="6009838"/>
            <a:ext cx="204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Сложность фона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A314B-AEFA-4F70-B99E-9827265AAE79}"/>
              </a:ext>
            </a:extLst>
          </p:cNvPr>
          <p:cNvSpPr txBox="1"/>
          <p:nvPr/>
        </p:nvSpPr>
        <p:spPr>
          <a:xfrm>
            <a:off x="8680766" y="6009838"/>
            <a:ext cx="159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Освещение</a:t>
            </a:r>
          </a:p>
        </p:txBody>
      </p:sp>
    </p:spTree>
    <p:extLst>
      <p:ext uri="{BB962C8B-B14F-4D97-AF65-F5344CB8AC3E}">
        <p14:creationId xmlns:p14="http://schemas.microsoft.com/office/powerpoint/2010/main" val="422617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7C893A6D-F5ED-FB7D-D568-439B75D5B3E0}"/>
              </a:ext>
            </a:extLst>
          </p:cNvPr>
          <p:cNvSpPr txBox="1">
            <a:spLocks/>
          </p:cNvSpPr>
          <p:nvPr/>
        </p:nvSpPr>
        <p:spPr>
          <a:xfrm>
            <a:off x="703943" y="477044"/>
            <a:ext cx="10784113" cy="589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itchFamily="34" charset="0"/>
              <a:buNone/>
              <a:defRPr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ОБОСНОВАНИЕ НЕОБХОДИМОСТИ РАЗРАБОТКИ ПРИЛОЖЕНИЯ ДЛЯ УПРАВЛЕНИЯ КУРСОРОМ ПРИ ПОМОЩИ ЖЕСТОВ РУК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E5D8AD95-529F-78A6-A411-F5598EB2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523954" y="6311146"/>
            <a:ext cx="1597025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BD3C8AF-CB6B-48C9-AF4F-FAB95078905C}" type="slidenum">
              <a:rPr lang="en-US" altLang="ru-RU" sz="280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ru-RU" sz="28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193B5-D91E-BD74-7ACA-C03B5F2A9F8B}"/>
              </a:ext>
            </a:extLst>
          </p:cNvPr>
          <p:cNvSpPr txBox="1">
            <a:spLocks/>
          </p:cNvSpPr>
          <p:nvPr/>
        </p:nvSpPr>
        <p:spPr>
          <a:xfrm>
            <a:off x="703942" y="2421924"/>
            <a:ext cx="10784113" cy="347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eaLnBrk="1" fontAlgn="auto" hangingPunct="1">
              <a:spcAft>
                <a:spcPts val="0"/>
              </a:spcAft>
              <a:buFont typeface="Franklin Gothic Book" pitchFamily="34" charset="0"/>
              <a:buAutoNum type="arabicPeriod"/>
              <a:defRPr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Улучшение доступности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Franklin Gothic Book" pitchFamily="34" charset="0"/>
              <a:buAutoNum type="arabicPeriod"/>
              <a:defRPr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Эффективность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spcAft>
                <a:spcPts val="0"/>
              </a:spcAft>
              <a:buFont typeface="Franklin Gothic Book" pitchFamily="34" charset="0"/>
              <a:buAutoNum type="arabicPeriod"/>
              <a:defRPr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Мобильность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spcAft>
                <a:spcPts val="0"/>
              </a:spcAft>
              <a:buFont typeface="Franklin Gothic Book" pitchFamily="34" charset="0"/>
              <a:buAutoNum type="arabicPeriod"/>
              <a:defRPr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Инновационность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spcAft>
                <a:spcPts val="0"/>
              </a:spcAft>
              <a:buFont typeface="Franklin Gothic Book" pitchFamily="34" charset="0"/>
              <a:buAutoNum type="arabicPeriod"/>
              <a:defRPr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Потенциал для роста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Franklin Gothic Book" pitchFamily="34" charset="0"/>
              <a:buAutoNum type="arabicPeriod"/>
              <a:defRPr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4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7C893A6D-F5ED-FB7D-D568-439B75D5B3E0}"/>
              </a:ext>
            </a:extLst>
          </p:cNvPr>
          <p:cNvSpPr txBox="1">
            <a:spLocks/>
          </p:cNvSpPr>
          <p:nvPr/>
        </p:nvSpPr>
        <p:spPr>
          <a:xfrm>
            <a:off x="703943" y="477044"/>
            <a:ext cx="10784113" cy="58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itchFamily="34" charset="0"/>
              <a:buNone/>
              <a:defRPr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ПРАВОВЫЕ И НОРМАТИВНО-ТЕХНИЧЕСКИЕ ДОКУМЕНТЫ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2CF19F62-4940-B756-E8C4-897208AA8052}"/>
              </a:ext>
            </a:extLst>
          </p:cNvPr>
          <p:cNvSpPr txBox="1">
            <a:spLocks/>
          </p:cNvSpPr>
          <p:nvPr/>
        </p:nvSpPr>
        <p:spPr>
          <a:xfrm>
            <a:off x="703943" y="1538654"/>
            <a:ext cx="10784113" cy="484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1. ГОСТ Р ИСО/МЭК 25000-2021 - Системная и программная инженерия. Требования и оценка качества систем и программных средств (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SQuaRE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). Руководство.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2. ГОСТ Р ИСО/МЭК 60447-2015 - Интерфейс «человек-машина». Основные принципы безопасности, маркировка и идентификация. Принципы включения.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3. ГОСТ Р ИСО/МЭК 9241-10 - Эргономика взаимодействия человек – система. Принципы диалога человек - компьютер</a:t>
            </a:r>
          </a:p>
          <a:p>
            <a:pPr marL="0" indent="0" algn="just" eaLnBrk="1" fontAlgn="auto" hangingPunct="1">
              <a:spcAft>
                <a:spcPts val="0"/>
              </a:spcAft>
              <a:buFont typeface="Franklin Gothic Book" pitchFamily="34" charset="0"/>
              <a:buNone/>
              <a:defRPr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4. ГОСТ Р 70462.1-2022 - Информационные технологии. Интеллект искусственный. Оценка робастности нейронных сетей. Часть 1. Обзор.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E5D8AD95-529F-78A6-A411-F5598EB2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523954" y="6311146"/>
            <a:ext cx="1597025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BD3C8AF-CB6B-48C9-AF4F-FAB95078905C}" type="slidenum">
              <a:rPr lang="en-US" altLang="ru-RU" sz="280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ru-RU" sz="28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6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9EBD5-85DB-4E3E-8F5F-F4FB53DF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Функциональные требования</a:t>
            </a:r>
            <a:endParaRPr lang="ru-RU" sz="32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126D4C9-C695-46AA-89E9-CA4C157A4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390" y="1526060"/>
            <a:ext cx="4805219" cy="457676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3223B6-8836-420D-AE3C-7B4380FB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6510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9928</TotalTime>
  <Words>564</Words>
  <Application>Microsoft Office PowerPoint</Application>
  <PresentationFormat>Широкоэкранный</PresentationFormat>
  <Paragraphs>77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Times New Roman</vt:lpstr>
      <vt:lpstr>Wingdings 3</vt:lpstr>
      <vt:lpstr>Тема Office</vt:lpstr>
      <vt:lpstr>1_Тема Office</vt:lpstr>
      <vt:lpstr>МИНОБРНАУКИ РОССИИ федеральное государственное бюджетное образовательное учреждение  высшего образования  «Московский государственный технологический университет «СТАНКИН» (ФГБОУ ВО «МГТУ «СТАНКИН»)</vt:lpstr>
      <vt:lpstr>Презентация PowerPoint</vt:lpstr>
      <vt:lpstr>Анализ существующих решений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Функциональные требования</vt:lpstr>
      <vt:lpstr>Моделирование системы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кафедры ИС</dc:title>
  <dc:creator>Анна Петруша</dc:creator>
  <cp:keywords>За оформление и двор - стреляем в упор</cp:keywords>
  <cp:lastModifiedBy>Владимир Грошев</cp:lastModifiedBy>
  <cp:revision>109</cp:revision>
  <dcterms:created xsi:type="dcterms:W3CDTF">2020-04-15T17:33:39Z</dcterms:created>
  <dcterms:modified xsi:type="dcterms:W3CDTF">2024-04-07T15:02:28Z</dcterms:modified>
</cp:coreProperties>
</file>