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73" autoAdjust="0"/>
  </p:normalViewPr>
  <p:slideViewPr>
    <p:cSldViewPr snapToGrid="0">
      <p:cViewPr varScale="1">
        <p:scale>
          <a:sx n="88" d="100"/>
          <a:sy n="88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K" userId="9abfbcaed1f5ff1f" providerId="LiveId" clId="{68E9DBFC-DAD0-44CD-91FC-7942AE29A47D}"/>
    <pc:docChg chg="custSel modSld">
      <pc:chgData name="Zach K" userId="9abfbcaed1f5ff1f" providerId="LiveId" clId="{68E9DBFC-DAD0-44CD-91FC-7942AE29A47D}" dt="2022-07-19T02:15:19.277" v="933" actId="20577"/>
      <pc:docMkLst>
        <pc:docMk/>
      </pc:docMkLst>
      <pc:sldChg chg="modSp mod">
        <pc:chgData name="Zach K" userId="9abfbcaed1f5ff1f" providerId="LiveId" clId="{68E9DBFC-DAD0-44CD-91FC-7942AE29A47D}" dt="2022-07-19T02:08:06.113" v="7" actId="20577"/>
        <pc:sldMkLst>
          <pc:docMk/>
          <pc:sldMk cId="2229643309" sldId="256"/>
        </pc:sldMkLst>
        <pc:spChg chg="mod">
          <ac:chgData name="Zach K" userId="9abfbcaed1f5ff1f" providerId="LiveId" clId="{68E9DBFC-DAD0-44CD-91FC-7942AE29A47D}" dt="2022-07-19T02:08:06.113" v="7" actId="20577"/>
          <ac:spMkLst>
            <pc:docMk/>
            <pc:sldMk cId="2229643309" sldId="256"/>
            <ac:spMk id="3" creationId="{533FF0E9-B39C-BDE8-70AA-72A8D7380161}"/>
          </ac:spMkLst>
        </pc:spChg>
      </pc:sldChg>
      <pc:sldChg chg="modSp mod">
        <pc:chgData name="Zach K" userId="9abfbcaed1f5ff1f" providerId="LiveId" clId="{68E9DBFC-DAD0-44CD-91FC-7942AE29A47D}" dt="2022-07-19T02:10:38.009" v="104" actId="113"/>
        <pc:sldMkLst>
          <pc:docMk/>
          <pc:sldMk cId="3665767696" sldId="257"/>
        </pc:sldMkLst>
        <pc:spChg chg="mod">
          <ac:chgData name="Zach K" userId="9abfbcaed1f5ff1f" providerId="LiveId" clId="{68E9DBFC-DAD0-44CD-91FC-7942AE29A47D}" dt="2022-07-19T02:10:38.009" v="104" actId="113"/>
          <ac:spMkLst>
            <pc:docMk/>
            <pc:sldMk cId="3665767696" sldId="257"/>
            <ac:spMk id="3" creationId="{9F787753-6550-8CDF-2E45-6F4F40D1C583}"/>
          </ac:spMkLst>
        </pc:spChg>
      </pc:sldChg>
      <pc:sldChg chg="modSp mod modNotesTx">
        <pc:chgData name="Zach K" userId="9abfbcaed1f5ff1f" providerId="LiveId" clId="{68E9DBFC-DAD0-44CD-91FC-7942AE29A47D}" dt="2022-07-19T02:15:19.277" v="933" actId="20577"/>
        <pc:sldMkLst>
          <pc:docMk/>
          <pc:sldMk cId="2959997915" sldId="258"/>
        </pc:sldMkLst>
        <pc:spChg chg="mod">
          <ac:chgData name="Zach K" userId="9abfbcaed1f5ff1f" providerId="LiveId" clId="{68E9DBFC-DAD0-44CD-91FC-7942AE29A47D}" dt="2022-07-19T02:14:36.157" v="737" actId="6549"/>
          <ac:spMkLst>
            <pc:docMk/>
            <pc:sldMk cId="2959997915" sldId="258"/>
            <ac:spMk id="3" creationId="{11B702EF-67CE-1208-BFCE-4601A5E82908}"/>
          </ac:spMkLst>
        </pc:spChg>
      </pc:sldChg>
      <pc:sldChg chg="modNotesTx">
        <pc:chgData name="Zach K" userId="9abfbcaed1f5ff1f" providerId="LiveId" clId="{68E9DBFC-DAD0-44CD-91FC-7942AE29A47D}" dt="2022-07-19T02:13:40.160" v="724" actId="20577"/>
        <pc:sldMkLst>
          <pc:docMk/>
          <pc:sldMk cId="3678131351" sldId="262"/>
        </pc:sldMkLst>
      </pc:sldChg>
      <pc:sldChg chg="modSp mod">
        <pc:chgData name="Zach K" userId="9abfbcaed1f5ff1f" providerId="LiveId" clId="{68E9DBFC-DAD0-44CD-91FC-7942AE29A47D}" dt="2022-07-19T02:14:06.710" v="731" actId="27636"/>
        <pc:sldMkLst>
          <pc:docMk/>
          <pc:sldMk cId="3901271162" sldId="266"/>
        </pc:sldMkLst>
        <pc:spChg chg="mod">
          <ac:chgData name="Zach K" userId="9abfbcaed1f5ff1f" providerId="LiveId" clId="{68E9DBFC-DAD0-44CD-91FC-7942AE29A47D}" dt="2022-07-19T02:14:06.710" v="731" actId="27636"/>
          <ac:spMkLst>
            <pc:docMk/>
            <pc:sldMk cId="3901271162" sldId="266"/>
            <ac:spMk id="3" creationId="{11B702EF-67CE-1208-BFCE-4601A5E829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15D7F-76CB-4CDA-82F7-D40B84FD01F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184C-82DC-4E83-88B5-7E46A0B7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hehackspur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contact-us/private-uploa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oaltonetworks.com/cortex/incident-case-managemen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hehive-project.org/" TargetMode="External"/><Relationship Id="rId4" Type="http://schemas.openxmlformats.org/officeDocument/2006/relationships/hyperlink" Target="https://www.splunk.com/en_us/products/splunk-security-orchestration-and-automation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ertifications/azure-administrato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unk.com/en_us/blog/security/ci-cd-detection-engineering-splunk-security-content-part-1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plunk.com/en_us/blog/security/ci-cd-detection-engineering-failing-part-3.html" TargetMode="External"/><Relationship Id="rId4" Type="http://schemas.openxmlformats.org/officeDocument/2006/relationships/hyperlink" Target="https://www.splunk.com/en_us/blog/security/ci-cd-detection-engineering-splunk-s-attack-range-part-2.html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repos/git/import-git-repository?view=azure-devop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management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From personal previous experience, IR has (thankfully) felt a lot like a CTF / Blue vs. Red team Battleground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Having worked / spent time in our end user department, I have the benefit of knowing some of the applications, software, and developers within our environment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Lack of logging? Reach out to application owners to work on log ingestion to your SIEM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 Just like grade school “Who, What, When, Where, Why”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This will need to be a bit more defined, such as knowing what logs / resources to review to obtain further information, but this is a super baseline </a:t>
            </a:r>
            <a:r>
              <a:rPr lang="en-US" sz="1200"/>
              <a:t>starting point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Markdown, OneNote, Notation, Joplin are your friend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Find a mentor if you’re in need of one (Tanya </a:t>
            </a:r>
            <a:r>
              <a:rPr lang="en-US" dirty="0" err="1"/>
              <a:t>Janca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Tanya </a:t>
            </a:r>
            <a:r>
              <a:rPr lang="en-US" dirty="0" err="1">
                <a:hlinkClick r:id="rId3"/>
              </a:rPr>
              <a:t>Janca</a:t>
            </a:r>
            <a:r>
              <a:rPr lang="en-US" dirty="0">
                <a:hlinkClick r:id="rId3"/>
              </a:rPr>
              <a:t> (@shehackspurple) / Twitter</a:t>
            </a:r>
            <a:r>
              <a:rPr lang="en-US" dirty="0"/>
              <a:t>, runs #cybermentoringmonday on Twitter)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Retrieve useful artefacts from your alerts / detections</a:t>
            </a:r>
          </a:p>
          <a:p>
            <a:r>
              <a:rPr lang="en-US" dirty="0"/>
              <a:t>Know where to start: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host, user, site info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Review / Verify Network Activity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Take necessary actions (block IOC’s, delete accounts,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Post-mortem / lessons learned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Being able to recognize something that’s a security incident is vital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need to spend a day investigating false positives / benign activity, this time could be spent developing better / tuning detections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“in case of emergency break glass” – if a specific application is exposed to the public, or compromised do you know which team to contact?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Retrieve useful artefacts from your alerts / detections</a:t>
            </a:r>
          </a:p>
          <a:p>
            <a:r>
              <a:rPr lang="en-US" dirty="0"/>
              <a:t>Know where to start: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host, user, site info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Review / Verify Network Activity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Take necessary actions (block IOC’s, delete accounts,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Post-mortem / lessons learned if necessary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I’d like to draw specific attention to sites like </a:t>
            </a:r>
            <a:r>
              <a:rPr lang="en-US" dirty="0" err="1"/>
              <a:t>any.run</a:t>
            </a:r>
            <a:r>
              <a:rPr lang="en-US" dirty="0"/>
              <a:t> / </a:t>
            </a:r>
            <a:r>
              <a:rPr lang="en-US" dirty="0" err="1"/>
              <a:t>VirusTotal</a:t>
            </a:r>
            <a:r>
              <a:rPr lang="en-US" dirty="0"/>
              <a:t>. Be careful not to upload files which may contain company IP (Intellectual property), data specific to a customer / client, or even data which might contain a potentially unknown malware sample.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These files will be publicly available once they’re uploaded and may require professional / premium support in order to have files removed if they were accidentally added to the specific platform.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hlinkClick r:id="rId3"/>
              </a:rPr>
              <a:t>VirusTotal</a:t>
            </a:r>
            <a:r>
              <a:rPr lang="en-US" dirty="0">
                <a:hlinkClick r:id="rId3"/>
              </a:rPr>
              <a:t> - Contact us - private-upload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re-type the same thing </a:t>
            </a:r>
            <a:r>
              <a:rPr lang="en-US" i="1" dirty="0"/>
              <a:t>multiple</a:t>
            </a:r>
            <a:r>
              <a:rPr lang="en-US" i="0" dirty="0"/>
              <a:t> times? If you can make a one-line script, go for it!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Example, one I use often is a get-</a:t>
            </a:r>
            <a:r>
              <a:rPr lang="en-US" i="0" dirty="0" err="1"/>
              <a:t>aduser</a:t>
            </a:r>
            <a:r>
              <a:rPr lang="en-US" i="0" dirty="0"/>
              <a:t> for </a:t>
            </a:r>
            <a:r>
              <a:rPr lang="en-US" i="0" dirty="0" err="1"/>
              <a:t>powershell</a:t>
            </a:r>
            <a:r>
              <a:rPr lang="en-US" i="0" dirty="0"/>
              <a:t>, using LDAP filters to get user info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Another example you could look to create, pull the </a:t>
            </a:r>
            <a:r>
              <a:rPr lang="en-US" i="0" dirty="0" err="1"/>
              <a:t>VirusTotal</a:t>
            </a:r>
            <a:r>
              <a:rPr lang="en-US" i="0" dirty="0"/>
              <a:t> information from an observed hash, or URL</a:t>
            </a:r>
          </a:p>
          <a:p>
            <a:pPr marL="171450" lvl="0" indent="-171450">
              <a:buFontTx/>
              <a:buChar char="-"/>
            </a:pPr>
            <a:r>
              <a:rPr lang="en-US" i="0" dirty="0"/>
              <a:t>Case / incident management systems such as:</a:t>
            </a:r>
          </a:p>
          <a:p>
            <a:pPr marL="628650" lvl="1" indent="-171450">
              <a:buFontTx/>
              <a:buChar char="-"/>
            </a:pPr>
            <a:r>
              <a:rPr lang="en-US" i="0" dirty="0"/>
              <a:t>Cortex </a:t>
            </a:r>
            <a:r>
              <a:rPr lang="en-US" dirty="0">
                <a:hlinkClick r:id="rId3"/>
              </a:rPr>
              <a:t>Incident Case Management - Palo Alto Networks</a:t>
            </a:r>
            <a:endParaRPr lang="en-US" i="0" dirty="0"/>
          </a:p>
          <a:p>
            <a:pPr marL="628650" lvl="1" indent="-171450">
              <a:buFontTx/>
              <a:buChar char="-"/>
            </a:pPr>
            <a:r>
              <a:rPr lang="en-US" i="0" dirty="0"/>
              <a:t>Splunk SOAR </a:t>
            </a:r>
            <a:r>
              <a:rPr lang="en-US" dirty="0">
                <a:hlinkClick r:id="rId4"/>
              </a:rPr>
              <a:t>Splunk SOAR | Splunk</a:t>
            </a:r>
            <a:endParaRPr lang="en-US" i="0" dirty="0"/>
          </a:p>
          <a:p>
            <a:pPr marL="628650" lvl="1" indent="-171450">
              <a:buFontTx/>
              <a:buChar char="-"/>
            </a:pPr>
            <a:r>
              <a:rPr lang="en-US" i="0" dirty="0" err="1"/>
              <a:t>TheHive</a:t>
            </a:r>
            <a:r>
              <a:rPr lang="en-US" i="0" dirty="0"/>
              <a:t> </a:t>
            </a:r>
            <a:r>
              <a:rPr lang="en-US" dirty="0" err="1">
                <a:hlinkClick r:id="rId5"/>
              </a:rPr>
              <a:t>TheHive</a:t>
            </a:r>
            <a:r>
              <a:rPr lang="en-US" dirty="0">
                <a:hlinkClick r:id="rId5"/>
              </a:rPr>
              <a:t> Project (thehive-project.org)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Why are these valuable? Previous incident correlation, data enrichment, automated workflows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i.e. pulling a hash reputation from </a:t>
            </a:r>
            <a:r>
              <a:rPr lang="en-US" dirty="0" err="1"/>
              <a:t>VirusTotal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i.e. pulling a user’s information from Active Directory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i.e. pulling an endpoints network information and network objects from your firewall policy</a:t>
            </a:r>
          </a:p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investing in “your future” is and can be fun, it’s important to make sure for yourself and your team, that you do not have a “single point of failure”.</a:t>
            </a:r>
          </a:p>
          <a:p>
            <a:r>
              <a:rPr lang="en-US" dirty="0"/>
              <a:t>After all, we like to take our vacations without notifications from work, right?</a:t>
            </a:r>
          </a:p>
          <a:p>
            <a:endParaRPr lang="en-US" dirty="0"/>
          </a:p>
          <a:p>
            <a:r>
              <a:rPr lang="en-US" dirty="0"/>
              <a:t>Currently working for the Azure 104, Azure Administration</a:t>
            </a:r>
          </a:p>
          <a:p>
            <a:endParaRPr lang="en-US" dirty="0"/>
          </a:p>
          <a:p>
            <a:r>
              <a:rPr lang="en-US" dirty="0"/>
              <a:t>Tons of great takeaways just going through the Learn / Docs.Microsoft.com site - </a:t>
            </a:r>
            <a:r>
              <a:rPr lang="en-US" dirty="0">
                <a:hlinkClick r:id="rId3"/>
              </a:rPr>
              <a:t>Microsoft Certified: Azure Administrator Associate - Learn | Microsoft Docs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Cloud platforms (Azure, AWS ‘Amazon Web Services’, GCP ‘Google Cloud Platform’), Docker, Kubernetes, ‘Micro-services’</a:t>
            </a:r>
          </a:p>
          <a:p>
            <a:endParaRPr lang="en-US" dirty="0"/>
          </a:p>
          <a:p>
            <a:r>
              <a:rPr lang="en-US" dirty="0"/>
              <a:t>Supply-chain attacks, which are partial to exploitable libraries / packages currently being hosted or deployed in active applications</a:t>
            </a:r>
          </a:p>
          <a:p>
            <a:endParaRPr lang="en-US" dirty="0"/>
          </a:p>
          <a:p>
            <a:r>
              <a:rPr lang="en-US" dirty="0"/>
              <a:t>Pipelines and automated deployments via CI/CD, are all susceptible to attacks which will eventually, if not already, require IR / Security measures being put into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Detections as Code Splunk:</a:t>
            </a:r>
          </a:p>
          <a:p>
            <a:r>
              <a:rPr lang="en-US" dirty="0">
                <a:hlinkClick r:id="rId3"/>
              </a:rPr>
              <a:t>- CI/CD Detection Engineering: Splunk's Security Content, Part 1 | Splunk</a:t>
            </a:r>
            <a:r>
              <a:rPr lang="en-US" dirty="0"/>
              <a:t> (https://www.splunk.com/en_us/blog/author/jhernandez.html)</a:t>
            </a:r>
          </a:p>
          <a:p>
            <a:r>
              <a:rPr lang="en-US" dirty="0">
                <a:hlinkClick r:id="rId4"/>
              </a:rPr>
              <a:t>- CI/CD Detection Engineering: Splunk's Attack Range, Part 2 | Splunk</a:t>
            </a:r>
            <a:r>
              <a:rPr lang="en-US" dirty="0"/>
              <a:t> (https://www.splunk.com/en_us/blog/security/ci-cd-detection-engineering-splunk-s-attack-range-part-2.html)</a:t>
            </a:r>
          </a:p>
          <a:p>
            <a:r>
              <a:rPr lang="en-US" dirty="0">
                <a:hlinkClick r:id="rId5"/>
              </a:rPr>
              <a:t>- CI/CD Detection Engineering: Failing, Part 3 | Splunk</a:t>
            </a:r>
            <a:r>
              <a:rPr lang="en-US" dirty="0"/>
              <a:t> (https://www.splunk.com/en_us/blog/security/ci-cd-detection-engineering-failing-part-3.html)</a:t>
            </a:r>
          </a:p>
          <a:p>
            <a:endParaRPr lang="en-US" dirty="0"/>
          </a:p>
          <a:p>
            <a:r>
              <a:rPr lang="en-US" dirty="0"/>
              <a:t>CI/CD Pipeline: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Continuous integration / Continuous Delivery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defenders to make modifications to their products and configurations, develop, build, test, and deploy as needed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the use of pull requests, you can perform control validation, keep track of previous modifications, and restore a previous pull request as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Importing a repo into </a:t>
            </a:r>
            <a:r>
              <a:rPr lang="en-US" dirty="0" err="1"/>
              <a:t>AzureDevOps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hlinkClick r:id="rId3"/>
              </a:rPr>
              <a:t>Import a Git repo into your project - Azure Repos | Microsoft Docs</a:t>
            </a: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Azure DevOps Hands-On Labs seems to be a great resource for practical / hands-on learning of Azure DevOps, Terraform, Kubernetes and a few other resources</a:t>
            </a: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dirty="0"/>
              <a:t>Terraform and ARM (Azure Resource Manager) templates can be used to easily launch VMs / resources based on your needs and their configuration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Azure Resource Manager overview - Azure Resource Manager | Microsoft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D184C-82DC-4E83-88B5-7E46A0B7E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devop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zuredevopslabs.com/" TargetMode="External"/><Relationship Id="rId4" Type="http://schemas.openxmlformats.org/officeDocument/2006/relationships/hyperlink" Target="https://www.terraform.io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cktpub.com/product/penetration-testing-azure-for-ethical-hackers/9781839212932" TargetMode="External"/><Relationship Id="rId3" Type="http://schemas.openxmlformats.org/officeDocument/2006/relationships/hyperlink" Target="https://docs.microsoft.com/en-us/azure/devops/repos/?view=azure-devops" TargetMode="External"/><Relationship Id="rId7" Type="http://schemas.openxmlformats.org/officeDocument/2006/relationships/hyperlink" Target="https://www.youtube.com/watch?v=pYdxhablGkw&amp;t=1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certifications/exams/sc-200" TargetMode="External"/><Relationship Id="rId5" Type="http://schemas.openxmlformats.org/officeDocument/2006/relationships/hyperlink" Target="https://docs.microsoft.com/en-us/certifications/exams/az-400" TargetMode="External"/><Relationship Id="rId10" Type="http://schemas.openxmlformats.org/officeDocument/2006/relationships/hyperlink" Target="https://www.youtube.com/watch?v=3rh82pG7MME&amp;list=PLUze0rzlzxgJ2Ys5lpm3HCCa2xC6oNMuK" TargetMode="External"/><Relationship Id="rId4" Type="http://schemas.openxmlformats.org/officeDocument/2006/relationships/hyperlink" Target="https://docs.microsoft.com/en-us/certifications/azure-administrator/" TargetMode="External"/><Relationship Id="rId9" Type="http://schemas.openxmlformats.org/officeDocument/2006/relationships/hyperlink" Target="https://madhuakula.com/kubernetes-goa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gothus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Golgoth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tx.alienvault.com/" TargetMode="External"/><Relationship Id="rId3" Type="http://schemas.openxmlformats.org/officeDocument/2006/relationships/hyperlink" Target="https://docs.remnux.org/" TargetMode="External"/><Relationship Id="rId7" Type="http://schemas.openxmlformats.org/officeDocument/2006/relationships/hyperlink" Target="https://www.virustotal.com/gui/home/up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odan.io/" TargetMode="External"/><Relationship Id="rId5" Type="http://schemas.openxmlformats.org/officeDocument/2006/relationships/hyperlink" Target="https://urlscan.io/" TargetMode="External"/><Relationship Id="rId4" Type="http://schemas.openxmlformats.org/officeDocument/2006/relationships/hyperlink" Target="https://wheregoes.com/" TargetMode="External"/><Relationship Id="rId9" Type="http://schemas.openxmlformats.org/officeDocument/2006/relationships/hyperlink" Target="https://any.ru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A81F-A733-A39E-E660-93CA01FF4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Drinking from the</a:t>
            </a:r>
            <a:br>
              <a:rPr lang="en-US" dirty="0"/>
            </a:br>
            <a:r>
              <a:rPr lang="en-US" dirty="0"/>
              <a:t>Fire Hose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F0E9-B39C-BDE8-70AA-72A8D7380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year into Incident response</a:t>
            </a:r>
          </a:p>
          <a:p>
            <a:r>
              <a:rPr lang="en-US" dirty="0"/>
              <a:t>Presented by Golgothus (Zach, He/him)</a:t>
            </a:r>
          </a:p>
        </p:txBody>
      </p:sp>
    </p:spTree>
    <p:extLst>
      <p:ext uri="{BB962C8B-B14F-4D97-AF65-F5344CB8AC3E}">
        <p14:creationId xmlns:p14="http://schemas.microsoft.com/office/powerpoint/2010/main" val="222964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DevSecOops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 Usage of DevOps pipeline / tooling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 Git (local repo)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Github</a:t>
            </a:r>
            <a:endParaRPr lang="en-US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 Bitbucket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 GitLab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Azure DevOps Services | Microsoft Azure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Terraform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Azure DevOps Hands-On Labs | Azure DevOps Hands-on-Labs (azuredevopslabs.com)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140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Azure Repos documentation - Azure DevOps | Microsoft Docs</a:t>
            </a:r>
            <a:endParaRPr lang="en-US" sz="2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4"/>
              </a:rPr>
              <a:t>Microsoft Certified: Azure Administrator Associate - Learn | Microsoft Docs</a:t>
            </a:r>
            <a:endParaRPr lang="en-US" sz="2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5"/>
              </a:rPr>
              <a:t>Exam AZ-400: Designing and Implementing Microsoft DevOps Solutions - Learn | Microsoft Docs</a:t>
            </a:r>
            <a:endParaRPr lang="en-US" sz="2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6"/>
              </a:rPr>
              <a:t>Exam SC-200: Microsoft Security Operations Analyst - Learn | Microsoft Docs</a:t>
            </a:r>
            <a:endParaRPr lang="en-US" sz="2200" dirty="0"/>
          </a:p>
          <a:p>
            <a:pPr marL="384048" lvl="2" indent="0">
              <a:buNone/>
            </a:pPr>
            <a:r>
              <a:rPr lang="en-US" sz="2200" dirty="0"/>
              <a:t>Honorable Mentions: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err="1">
                <a:hlinkClick r:id="rId7"/>
              </a:rPr>
              <a:t>SiegeCast</a:t>
            </a:r>
            <a:r>
              <a:rPr lang="en-US" sz="2200" dirty="0">
                <a:hlinkClick r:id="rId7"/>
              </a:rPr>
              <a:t>: Azure Ad Basics with Alex Norman and Justin Palk – YouTube</a:t>
            </a:r>
            <a:endParaRPr lang="en-US" sz="2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8"/>
              </a:rPr>
              <a:t>Penetration Testing Azure for Ethical Hackers | </a:t>
            </a:r>
            <a:r>
              <a:rPr lang="en-US" sz="2200" dirty="0" err="1">
                <a:hlinkClick r:id="rId8"/>
              </a:rPr>
              <a:t>Packt</a:t>
            </a:r>
            <a:r>
              <a:rPr lang="en-US" sz="2200" dirty="0">
                <a:hlinkClick r:id="rId8"/>
              </a:rPr>
              <a:t> (packtpub.com)</a:t>
            </a:r>
            <a:endParaRPr lang="en-US" sz="2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9"/>
              </a:rPr>
              <a:t>Welcome to Kubernetes Goat | Kubernetes Goat (madhuakula.com)</a:t>
            </a:r>
            <a:endParaRPr lang="en-US" sz="2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10"/>
              </a:rPr>
              <a:t>12 Days of Defense - Day 1: PDF and Office Doc Malware IOC Extraction - YouTube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12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CCF-CC93-177E-0BF0-F79C0CD5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r>
              <a:rPr lang="en-US" dirty="0"/>
              <a:t>: Golgothus / Zach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7753-6550-8CDF-2E45-6F4F40D1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Work Experience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Cyber Security Associate Engineer (Incident Response, 1 year)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Previously Endpoint Protection (3 years)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Help Desk UTA (1 year)</a:t>
            </a:r>
          </a:p>
          <a:p>
            <a:pPr marL="0" indent="0">
              <a:buNone/>
            </a:pPr>
            <a:r>
              <a:rPr lang="en-US" sz="2400" b="1" u="sng" dirty="0"/>
              <a:t>Accreditations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CySA</a:t>
            </a:r>
            <a:r>
              <a:rPr lang="en-US" sz="2400" dirty="0"/>
              <a:t>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Pentest+</a:t>
            </a:r>
          </a:p>
          <a:p>
            <a:pPr marL="0" indent="0">
              <a:buNone/>
            </a:pPr>
            <a:r>
              <a:rPr lang="en-US" sz="2400" b="1" u="sng" dirty="0"/>
              <a:t>Social Media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000" dirty="0">
                <a:hlinkClick r:id="rId3"/>
              </a:rPr>
              <a:t>ghost$ (</a:t>
            </a:r>
            <a:r>
              <a:rPr lang="en-US" sz="2000" dirty="0" err="1">
                <a:hlinkClick r:id="rId3"/>
              </a:rPr>
              <a:t>golgothus.tech</a:t>
            </a:r>
            <a:r>
              <a:rPr lang="en-US" sz="2000" dirty="0">
                <a:hlinkClick r:id="rId3"/>
              </a:rPr>
              <a:t>)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Golgothus (Zach He/Him) (@Golgothus) / Twitter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7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Incident Response is a tough, but fun job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Knowing your environment is beneficial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Logs are your life source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Every organization is different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Know your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“Who, What, When, Where, Why”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Take notes!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“Teamwork to makes the dream work”</a:t>
            </a:r>
          </a:p>
        </p:txBody>
      </p:sp>
    </p:spTree>
    <p:extLst>
      <p:ext uri="{BB962C8B-B14F-4D97-AF65-F5344CB8AC3E}">
        <p14:creationId xmlns:p14="http://schemas.microsoft.com/office/powerpoint/2010/main" val="29599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Incident Response Process: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 NIST; Incident Response Process">
            <a:extLst>
              <a:ext uri="{FF2B5EF4-FFF2-40B4-BE49-F238E27FC236}">
                <a16:creationId xmlns:a16="http://schemas.microsoft.com/office/drawing/2014/main" id="{73AA1A42-2DC8-8ACE-6A41-1E8456C7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96896"/>
            <a:ext cx="7024744" cy="3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2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Advice I’ve received: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Know the difference between a security incident vs. security compliance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Verify your alert activity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Sometimes the “NMAP Scan” won’t be “true positive” activity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No point in burning cycles to investigate known normal / benign activity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Keep communication channels open, and get to know your team</a:t>
            </a:r>
          </a:p>
        </p:txBody>
      </p:sp>
    </p:spTree>
    <p:extLst>
      <p:ext uri="{BB962C8B-B14F-4D97-AF65-F5344CB8AC3E}">
        <p14:creationId xmlns:p14="http://schemas.microsoft.com/office/powerpoint/2010/main" val="39994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URL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>
                <a:hlinkClick r:id="rId3"/>
              </a:rPr>
              <a:t>Remnux</a:t>
            </a:r>
            <a:r>
              <a:rPr lang="en-US" dirty="0"/>
              <a:t> + </a:t>
            </a:r>
            <a:r>
              <a:rPr lang="en-US" dirty="0" err="1"/>
              <a:t>Burpsuite</a:t>
            </a:r>
            <a:r>
              <a:rPr lang="en-US" dirty="0"/>
              <a:t> to review re-direct links for payloads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URL Redirect Checker | </a:t>
            </a:r>
            <a:r>
              <a:rPr lang="en-US" dirty="0" err="1">
                <a:hlinkClick r:id="rId4"/>
              </a:rPr>
              <a:t>WhereGoes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URL and website scanner - urlscan.io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Shodan Search Engine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Hash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>
                <a:hlinkClick r:id="rId7"/>
              </a:rPr>
              <a:t>VirusTotal</a:t>
            </a:r>
            <a:r>
              <a:rPr lang="en-US" dirty="0">
                <a:hlinkClick r:id="rId7"/>
              </a:rPr>
              <a:t> - Home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8"/>
              </a:rPr>
              <a:t>AlienVault - Open Threat Exchange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9"/>
              </a:rPr>
              <a:t>ANY.RUN - Interactive Online Malware Sandbox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7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Smarter, Not 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If documentation doesn’t exist, make 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Prevent alert burnout by reducing the noise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Incorporate searches / sub-searches to enrich your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Throwback to notation. Playbooks, ‘case templates’, or case management systems can be priceless to your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https://twitter.com/Cyb3rSn0rlax/status/1549179670406512641</a:t>
            </a:r>
          </a:p>
        </p:txBody>
      </p:sp>
    </p:spTree>
    <p:extLst>
      <p:ext uri="{BB962C8B-B14F-4D97-AF65-F5344CB8AC3E}">
        <p14:creationId xmlns:p14="http://schemas.microsoft.com/office/powerpoint/2010/main" val="123136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Don’t spread yourself to thin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It’s OK to specialize, just share the knowledge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Current outlook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Azure Pipelines and Azure DevOps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Azure Kubernetes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Azure LAWS / Sentinel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Kubernetes / Docker</a:t>
            </a:r>
          </a:p>
        </p:txBody>
      </p:sp>
    </p:spTree>
    <p:extLst>
      <p:ext uri="{BB962C8B-B14F-4D97-AF65-F5344CB8AC3E}">
        <p14:creationId xmlns:p14="http://schemas.microsoft.com/office/powerpoint/2010/main" val="367813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19A-7D3B-4E60-4582-E7C9B2C1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is Now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2EF-67CE-1208-BFCE-4601A5E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Detections as Code (</a:t>
            </a:r>
            <a:r>
              <a:rPr lang="en-US" sz="2400" dirty="0" err="1"/>
              <a:t>DaC</a:t>
            </a:r>
            <a:r>
              <a:rPr lang="en-US" sz="24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Splunk has a few solid blog posts on this (referenced in notes)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Usage of streamlined processes to create refined detections</a:t>
            </a:r>
          </a:p>
          <a:p>
            <a:pPr marL="0" indent="0">
              <a:buNone/>
            </a:pPr>
            <a:r>
              <a:rPr lang="en-US" sz="2400" dirty="0"/>
              <a:t>CI/CD Pipeline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Azure Boards help correlate tasks to specific Pull Requests, this can be useful for Change Advisory Boards and metrics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Automate updates and deployments via the DevOps Pipeline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Review modifications to branches, code, environment from a single pane</a:t>
            </a:r>
          </a:p>
        </p:txBody>
      </p:sp>
    </p:spTree>
    <p:extLst>
      <p:ext uri="{BB962C8B-B14F-4D97-AF65-F5344CB8AC3E}">
        <p14:creationId xmlns:p14="http://schemas.microsoft.com/office/powerpoint/2010/main" val="3563134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1575</Words>
  <Application>Microsoft Office PowerPoint</Application>
  <PresentationFormat>Widescreen</PresentationFormat>
  <Paragraphs>157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Drinking from the Fire Hose</vt:lpstr>
      <vt:lpstr>Whoami: Golgothus / Zach (he/him)</vt:lpstr>
      <vt:lpstr>In the Beginning</vt:lpstr>
      <vt:lpstr>In the Beginning (Cont.)</vt:lpstr>
      <vt:lpstr>Know Your Scope</vt:lpstr>
      <vt:lpstr>Tools of the trade</vt:lpstr>
      <vt:lpstr>Work Smarter, Not Harder</vt:lpstr>
      <vt:lpstr>The Future is Now</vt:lpstr>
      <vt:lpstr>The Future is Now (cont.)</vt:lpstr>
      <vt:lpstr>DevSecOops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from the Fire Hose</dc:title>
  <dc:creator>Zach K</dc:creator>
  <cp:lastModifiedBy>Zach K</cp:lastModifiedBy>
  <cp:revision>1</cp:revision>
  <dcterms:created xsi:type="dcterms:W3CDTF">2022-07-18T22:29:08Z</dcterms:created>
  <dcterms:modified xsi:type="dcterms:W3CDTF">2022-07-19T02:15:27Z</dcterms:modified>
</cp:coreProperties>
</file>