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69" r:id="rId2"/>
    <p:sldId id="282" r:id="rId3"/>
    <p:sldId id="283" r:id="rId4"/>
    <p:sldId id="284" r:id="rId5"/>
    <p:sldId id="270" r:id="rId6"/>
    <p:sldId id="27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12" r:id="rId31"/>
    <p:sldId id="308" r:id="rId32"/>
    <p:sldId id="309" r:id="rId33"/>
    <p:sldId id="310" r:id="rId34"/>
    <p:sldId id="311" r:id="rId35"/>
    <p:sldId id="281" r:id="rId36"/>
  </p:sldIdLst>
  <p:sldSz cx="9144000" cy="6858000" type="screen4x3"/>
  <p:notesSz cx="7010400" cy="9296400"/>
  <p:defaultTextStyle>
    <a:defPPr rtl="0">
      <a:defRPr lang="pl-pl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249" autoAdjust="0"/>
  </p:normalViewPr>
  <p:slideViewPr>
    <p:cSldViewPr>
      <p:cViewPr varScale="1">
        <p:scale>
          <a:sx n="68" d="100"/>
          <a:sy n="68" d="100"/>
        </p:scale>
        <p:origin x="4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Prostokąt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pl-PL">
              <a:latin typeface="Arial" panose="020B0604020202020204" pitchFamily="34" charset="0"/>
            </a:endParaRPr>
          </a:p>
        </p:txBody>
      </p:sp>
      <p:sp>
        <p:nvSpPr>
          <p:cNvPr id="34819" name="Prostokąt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B06FE334-EA4B-471D-9556-DE9DAE4A0188}" type="datetime1">
              <a:rPr lang="pl-PL" smtClean="0">
                <a:latin typeface="Arial" panose="020B0604020202020204" pitchFamily="34" charset="0"/>
              </a:rPr>
              <a:t>27.10.2020</a:t>
            </a:fld>
            <a:endParaRPr lang="pl-PL">
              <a:latin typeface="Arial" panose="020B0604020202020204" pitchFamily="34" charset="0"/>
            </a:endParaRPr>
          </a:p>
        </p:txBody>
      </p:sp>
      <p:sp>
        <p:nvSpPr>
          <p:cNvPr id="34820" name="Prostokąt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pl-PL">
              <a:latin typeface="Arial" panose="020B0604020202020204" pitchFamily="34" charset="0"/>
            </a:endParaRPr>
          </a:p>
        </p:txBody>
      </p:sp>
      <p:sp>
        <p:nvSpPr>
          <p:cNvPr id="34821" name="Prostokąt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pl-PL" smtClean="0">
                <a:latin typeface="Arial" panose="020B0604020202020204" pitchFamily="34" charset="0"/>
              </a:rPr>
              <a:pPr/>
              <a:t>‹#›</a:t>
            </a:fld>
            <a:endParaRPr lang="pl-P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rostokąt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pl-PL" noProof="0"/>
          </a:p>
        </p:txBody>
      </p:sp>
      <p:sp>
        <p:nvSpPr>
          <p:cNvPr id="26627" name="Prostokąt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5EE64CAA-5DD3-47A6-8CB2-EF4C1EF07064}" type="datetime1">
              <a:rPr lang="pl-PL" noProof="0" smtClean="0"/>
              <a:t>27.10.2020</a:t>
            </a:fld>
            <a:endParaRPr lang="pl-PL" noProof="0"/>
          </a:p>
        </p:txBody>
      </p:sp>
      <p:sp>
        <p:nvSpPr>
          <p:cNvPr id="26628" name="Prostokąt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Prostokąt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6630" name="Prostokąt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pl-PL" noProof="0"/>
          </a:p>
        </p:txBody>
      </p:sp>
      <p:sp>
        <p:nvSpPr>
          <p:cNvPr id="26631" name="Prostokąt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23FACB9-4E35-4CB3-835A-2EBF55FAEDE3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51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73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69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977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172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53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32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54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49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4667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91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01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482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721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187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0060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126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4805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146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8733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936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345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89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096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115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8245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3561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36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42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581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29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88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38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07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ia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47112" name="Grupa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w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14" name="Ow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15" name="Ow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16" name="Ow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17" name="Ow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18" name="Ow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19" name="Ow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0" name="Ow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1" name="Ow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2" name="Ow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3" name="Ow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4" name="Ow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5" name="Ow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6" name="Ow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7" name="Ow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8" name="Ow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29" name="Ow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0" name="Ow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1" name="Ow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2" name="Ow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3" name="Ow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4" name="Ow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5" name="Ow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6" name="Ow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7" name="Ow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8" name="Ow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39" name="Ow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40" name="Ow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41" name="Ow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42" name="Ow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7143" name="Ow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47144" name="Linia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47107" name="Tytuł — symbol zastępczy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 wzorca tytułu</a:t>
            </a:r>
          </a:p>
        </p:txBody>
      </p:sp>
      <p:sp>
        <p:nvSpPr>
          <p:cNvPr id="47108" name="Tekst — symbol zastępczy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 wzorca podtytułu</a:t>
            </a:r>
          </a:p>
        </p:txBody>
      </p:sp>
      <p:sp>
        <p:nvSpPr>
          <p:cNvPr id="47109" name="Data — symbol zastępczy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808E940-E316-494A-A0FF-132E23AB7838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47110" name="Stopka — symbol zastępczy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47111" name="Numer slajdu — symbol zastępczy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45280F-DE53-48B1-9FB9-96A39916642A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5AA82D9-BE9E-49A6-AE19-153D6EB4ACDF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E90EB-6CA4-453F-8712-C339590DE034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BBC54BD-AC86-4D0F-8E6E-D42585BCFB09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6D251BA-4196-46F7-BF5E-DE37F6712AD1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270FDD4-B29F-4B1B-931B-95BC2176C9F0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C6F290-D301-4864-9490-340EF11588D9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36DF04-39BE-468F-956C-5CDCA451C626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0208CE1-DD55-4A43-A479-EF83A2DC3985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8375744-36E8-4377-9222-2EE86D18DB55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27AF89-6755-46F5-BBCF-E571D7F311A5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7E9F463-3CCB-4314-868B-841A3A2D953F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6BE3C0-1208-4260-82C3-0EB040027195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AF90D93-851D-4B34-BCB8-A62873A9B2A2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F02DF6-5EF1-449D-8E8F-F40E7D2FCBCB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CC5A9CA-EC73-42F7-B4DE-D20C79A95DCD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C3460AA-1533-4548-8781-A6D0EAE276D6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F8F2A95-B5BE-4A3C-8F2E-1AFCDEFEABE0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386842-FEC9-453F-B6F7-7C945F3A2D73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9AAB6BF-ED47-446A-B3A0-D84812BF2B0E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A581-ADE3-4A40-91CB-711A776CAC29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ia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46088" name="Grupa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w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0" name="Ow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1" name="Ow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2" name="Ow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3" name="Ow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4" name="Ow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5" name="Ow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6" name="Ow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7" name="Ow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8" name="Ow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099" name="Ow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0" name="Ow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1" name="Ow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2" name="Ow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3" name="Ow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4" name="Ow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5" name="Ow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6" name="Ow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7" name="Ow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8" name="Ow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09" name="Ow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0" name="Ow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1" name="Ow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2" name="Ow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3" name="Ow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4" name="Ow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5" name="Ow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6" name="Ow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7" name="Ow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8" name="Ow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46119" name="Ow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46083" name="Tytuł — symbol zastępczy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pl-PL" noProof="0"/>
              <a:t>Kliknij, aby edytować styl wzorca tytułu</a:t>
            </a:r>
          </a:p>
        </p:txBody>
      </p:sp>
      <p:sp>
        <p:nvSpPr>
          <p:cNvPr id="46084" name="Tekst — symbol zastępczy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  <a:p>
            <a:pPr lvl="8" rtl="0"/>
            <a:endParaRPr lang="pl-PL" altLang="en-US" noProof="0"/>
          </a:p>
          <a:p>
            <a:pPr lvl="8" rtl="0"/>
            <a:endParaRPr lang="pl-PL" altLang="en-US" noProof="0"/>
          </a:p>
        </p:txBody>
      </p:sp>
      <p:sp>
        <p:nvSpPr>
          <p:cNvPr id="46085" name="Data — symbol zastępczy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64F307B2-DD22-4B50-A9CD-E16428B56805}" type="datetime1">
              <a:rPr lang="pl-PL" altLang="en-US" noProof="0" smtClean="0"/>
              <a:t>27.10.2020</a:t>
            </a:fld>
            <a:endParaRPr lang="pl-PL" altLang="en-US" noProof="0"/>
          </a:p>
        </p:txBody>
      </p:sp>
      <p:sp>
        <p:nvSpPr>
          <p:cNvPr id="46086" name="Stopka — symbol zastępczy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Dodaj stopkę</a:t>
            </a:r>
          </a:p>
        </p:txBody>
      </p:sp>
      <p:sp>
        <p:nvSpPr>
          <p:cNvPr id="46087" name="Numer slajdu — symbol zastępczy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D7E5119E-5338-4B55-81DC-57EAC9440FD0}" type="slidenum">
              <a:rPr lang="pl-PL" altLang="en-US" noProof="0" smtClean="0"/>
              <a:pPr/>
              <a:t>‹#›</a:t>
            </a:fld>
            <a:endParaRPr lang="pl-PL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Arial" panose="020B0604020202020204" pitchFamily="34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Arial" panose="020B0604020202020204" pitchFamily="34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l-PL"/>
              <a:t>Projekt Bazy Danych Sieci Aptek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/>
              <a:t>Wykonał</a:t>
            </a:r>
            <a:r>
              <a:rPr lang="pl-PL" dirty="0"/>
              <a:t>a: Urszula Goliszewska</a:t>
            </a:r>
          </a:p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sprzedaz_id_seq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</a:t>
            </a:r>
            <a:r>
              <a:rPr lang="pl-PL" sz="2000" dirty="0" err="1">
                <a:latin typeface="Arial" panose="020B0604020202020204" pitchFamily="34" charset="0"/>
              </a:rPr>
              <a:t>Sprzedaz</a:t>
            </a:r>
            <a:r>
              <a:rPr lang="pl-PL" sz="2000" dirty="0">
                <a:latin typeface="Arial" panose="020B0604020202020204" pitchFamily="34" charset="0"/>
              </a:rPr>
              <a:t>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</a:t>
            </a:r>
            <a:r>
              <a:rPr lang="pl-PL" sz="2000" dirty="0" err="1">
                <a:latin typeface="Arial" panose="020B0604020202020204" pitchFamily="34" charset="0"/>
              </a:rPr>
              <a:t>id_sprzedazy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sprzedaz_id_seq</a:t>
            </a:r>
            <a:r>
              <a:rPr lang="pl-PL" sz="2000" dirty="0">
                <a:latin typeface="Arial" panose="020B0604020202020204" pitchFamily="34" charset="0"/>
              </a:rPr>
              <a:t>'), 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</a:t>
            </a:r>
            <a:r>
              <a:rPr lang="pl-PL" sz="2000" dirty="0" err="1">
                <a:latin typeface="Arial" panose="020B0604020202020204" pitchFamily="34" charset="0"/>
              </a:rPr>
              <a:t>ilosc_sprzedana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CONSTRAINT </a:t>
            </a:r>
            <a:r>
              <a:rPr lang="pl-PL" sz="2000" dirty="0" err="1">
                <a:latin typeface="Arial" panose="020B0604020202020204" pitchFamily="34" charset="0"/>
              </a:rPr>
              <a:t>sprzedaz_pk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id_sprzedazy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sprzedaz_id_seq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Sprzedaz.id_sprzedazy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miasta_id_miasto_seq_1;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Miasta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id_miasto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('miasta_id_miasto_seq_1'),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nazwa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miasta_pk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id_miasto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miasta_id_miasto_seq_1 OWNED BY </a:t>
            </a:r>
            <a:r>
              <a:rPr lang="pl-PL" sz="2000" dirty="0" err="1">
                <a:latin typeface="Arial" panose="020B0604020202020204" pitchFamily="34" charset="0"/>
              </a:rPr>
              <a:t>Miasta.id_miasto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apteki_id_apteka_seq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Apteki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apteki_id_apteka_seq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adres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id_miasto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 VARCHAR CHECK(LENGTH(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)=9)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przychody REAL,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koszty REAL,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NIP VARCHAR CHECK(LENGTH(NIP)=10)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apteki_pk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apteki_id_apteka_seq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Apteki.id_apteka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3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zamowienie_id_zamowienia_seq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</a:t>
            </a:r>
            <a:r>
              <a:rPr lang="pl-PL" sz="2000" dirty="0" err="1">
                <a:latin typeface="Arial" panose="020B0604020202020204" pitchFamily="34" charset="0"/>
              </a:rPr>
              <a:t>Zamowienie</a:t>
            </a:r>
            <a:r>
              <a:rPr lang="pl-PL" sz="2000" dirty="0">
                <a:latin typeface="Arial" panose="020B0604020202020204" pitchFamily="34" charset="0"/>
              </a:rPr>
              <a:t>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id_zamowienia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zamowienie_id_zamowienia_seq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id_odbiorca</a:t>
            </a:r>
            <a:r>
              <a:rPr lang="pl-PL" sz="2000" dirty="0">
                <a:latin typeface="Arial" panose="020B0604020202020204" pitchFamily="34" charset="0"/>
              </a:rPr>
              <a:t> INTEGER </a:t>
            </a:r>
            <a:r>
              <a:rPr lang="pl-PL" sz="2000" dirty="0" err="1">
                <a:latin typeface="Arial" panose="020B0604020202020204" pitchFamily="34" charset="0"/>
              </a:rPr>
              <a:t>references</a:t>
            </a:r>
            <a:r>
              <a:rPr lang="pl-PL" sz="2000" dirty="0">
                <a:latin typeface="Arial" panose="020B0604020202020204" pitchFamily="34" charset="0"/>
              </a:rPr>
              <a:t> Odbiorca(</a:t>
            </a:r>
            <a:r>
              <a:rPr lang="pl-PL" sz="2000" dirty="0" err="1">
                <a:latin typeface="Arial" panose="020B0604020202020204" pitchFamily="34" charset="0"/>
              </a:rPr>
              <a:t>id_odbiorca</a:t>
            </a:r>
            <a:r>
              <a:rPr lang="pl-PL" sz="2000" dirty="0">
                <a:latin typeface="Arial" panose="020B0604020202020204" pitchFamily="34" charset="0"/>
              </a:rPr>
              <a:t>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id_dostawca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		</a:t>
            </a:r>
            <a:r>
              <a:rPr lang="pl-PL" sz="2000" dirty="0" err="1">
                <a:latin typeface="Arial" panose="020B0604020202020204" pitchFamily="34" charset="0"/>
              </a:rPr>
              <a:t>data_sprzedazy</a:t>
            </a:r>
            <a:r>
              <a:rPr lang="pl-PL" sz="2000" dirty="0">
                <a:latin typeface="Arial" panose="020B0604020202020204" pitchFamily="34" charset="0"/>
              </a:rPr>
              <a:t> TIMESTAMP,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platnosc</a:t>
            </a:r>
            <a:r>
              <a:rPr lang="pl-PL" sz="2000" dirty="0">
                <a:latin typeface="Arial" panose="020B0604020202020204" pitchFamily="34" charset="0"/>
              </a:rPr>
              <a:t> VARCHAR,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zamowienie_pk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id_zamowienia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zamowienie_id_zamowienia_seq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Zamowienie.id_zamowienia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9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TABLE </a:t>
            </a:r>
            <a:r>
              <a:rPr lang="pl-PL" sz="2000" dirty="0" err="1">
                <a:latin typeface="Arial" panose="020B0604020202020204" pitchFamily="34" charset="0"/>
              </a:rPr>
              <a:t>zamowienie_produkt</a:t>
            </a:r>
            <a:r>
              <a:rPr lang="pl-PL" sz="2000" dirty="0">
                <a:latin typeface="Arial" panose="020B0604020202020204" pitchFamily="34" charset="0"/>
              </a:rPr>
              <a:t>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id_zamowienia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id_dostawca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ilosc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zamowienie_produkt_pk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id_zamowienia</a:t>
            </a:r>
            <a:r>
              <a:rPr lang="pl-PL" sz="2000" dirty="0">
                <a:latin typeface="Arial" panose="020B0604020202020204" pitchFamily="34" charset="0"/>
              </a:rPr>
              <a:t>, 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Magazyn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ilosc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magazyn_pk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, 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6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pracownicy_id_pracownika_seq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Pracownicy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pracownicy_id_pracownika_seq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imie</a:t>
            </a:r>
            <a:r>
              <a:rPr lang="pl-PL" sz="2000" dirty="0">
                <a:latin typeface="Arial" panose="020B0604020202020204" pitchFamily="34" charset="0"/>
              </a:rPr>
              <a:t>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nazwisko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stanowisko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pensja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 VARCHAR CHECK(LENGTH(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)=9)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PESEL VARCHAR CHECK(LENGTH(PESEL)=11) UNIQUE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pracownicy_pk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pracownicy_id_pracownika_seq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Pracownicy.id_pracownika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6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dyzur_id_dyzuru_apteki_seq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</a:t>
            </a:r>
            <a:r>
              <a:rPr lang="pl-PL" sz="2000" dirty="0" err="1">
                <a:latin typeface="Arial" panose="020B0604020202020204" pitchFamily="34" charset="0"/>
              </a:rPr>
              <a:t>Dyzur</a:t>
            </a:r>
            <a:r>
              <a:rPr lang="pl-PL" sz="2000" dirty="0">
                <a:latin typeface="Arial" panose="020B0604020202020204" pitchFamily="34" charset="0"/>
              </a:rPr>
              <a:t>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id_dyzuru_apteki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dyzur_id_dyzuru_apteki_seq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data_rozpoczecia</a:t>
            </a:r>
            <a:r>
              <a:rPr lang="pl-PL" sz="2000" dirty="0">
                <a:latin typeface="Arial" panose="020B0604020202020204" pitchFamily="34" charset="0"/>
              </a:rPr>
              <a:t> TIMESTAMP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data_zakonczenia</a:t>
            </a:r>
            <a:r>
              <a:rPr lang="pl-PL" sz="2000" dirty="0">
                <a:latin typeface="Arial" panose="020B0604020202020204" pitchFamily="34" charset="0"/>
              </a:rPr>
              <a:t> TIMESTAMP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 INTEGER UNIQUE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czy_specjalny</a:t>
            </a:r>
            <a:r>
              <a:rPr lang="pl-PL" sz="2000" dirty="0">
                <a:latin typeface="Arial" panose="020B0604020202020204" pitchFamily="34" charset="0"/>
              </a:rPr>
              <a:t> BOOLEAN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dyzur_pk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id_dyzuru_apteki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dyzur_id_dyzuru_apteki_seq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Dyzur.id_dyzuru_apteki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1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TABLE </a:t>
            </a:r>
            <a:r>
              <a:rPr lang="pl-PL" sz="2000" dirty="0" err="1">
                <a:latin typeface="Arial" panose="020B0604020202020204" pitchFamily="34" charset="0"/>
              </a:rPr>
              <a:t>dyzur_pracownik</a:t>
            </a:r>
            <a:r>
              <a:rPr lang="pl-PL" sz="2000" dirty="0">
                <a:latin typeface="Arial" panose="020B0604020202020204" pitchFamily="34" charset="0"/>
              </a:rPr>
              <a:t>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id_dyzuru_apteki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dyzur_pracownik_pk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id_dyzuru_apteki</a:t>
            </a:r>
            <a:r>
              <a:rPr lang="pl-PL" sz="2000" dirty="0">
                <a:latin typeface="Arial" panose="020B0604020202020204" pitchFamily="34" charset="0"/>
              </a:rPr>
              <a:t>, 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dostawca_id_dostawca_seq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Dostawca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id_dostawca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dostawca_id_dostawca_seq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nazwa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adres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 VARCHAR CHECK(LENGTH(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)=9),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NIP VARCHAR CHECK(LENGTH(NIP)=10), 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dostawca_pk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id_dostawca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dostawca_id_dostawca_seq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Dostawca.id_dostawca</a:t>
            </a:r>
            <a:r>
              <a:rPr lang="pl-PL" sz="2000" dirty="0">
                <a:latin typeface="Arial" panose="020B0604020202020204" pitchFamily="34" charset="0"/>
              </a:rPr>
              <a:t>; 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1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Sprzedaz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id_produktu_s_p_fk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KEY(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Produkt(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Sprzedaz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id_prac_s_p_fk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KEY(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Pracownicy(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Sprzedaz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id_zmiana_s_z_fk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KEY(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Zmiana(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</p:txBody>
      </p:sp>
    </p:spTree>
    <p:extLst>
      <p:ext uri="{BB962C8B-B14F-4D97-AF65-F5344CB8AC3E}">
        <p14:creationId xmlns:p14="http://schemas.microsoft.com/office/powerpoint/2010/main" val="74579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ALTER TABLE Zmiana ADD CONSTRAINT </a:t>
            </a:r>
            <a:r>
              <a:rPr lang="pl-PL" sz="2000" dirty="0" err="1">
                <a:latin typeface="Arial" panose="020B0604020202020204" pitchFamily="34" charset="0"/>
              </a:rPr>
              <a:t>zmiana_z_d_fk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KEY(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</a:t>
            </a:r>
            <a:r>
              <a:rPr lang="pl-PL" sz="2000" dirty="0" err="1">
                <a:latin typeface="Arial" panose="020B0604020202020204" pitchFamily="34" charset="0"/>
              </a:rPr>
              <a:t>Dyzur</a:t>
            </a:r>
            <a:r>
              <a:rPr lang="pl-PL" sz="2000" dirty="0">
                <a:latin typeface="Arial" panose="020B0604020202020204" pitchFamily="34" charset="0"/>
              </a:rPr>
              <a:t>(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Magazyn ADD CONSTRAINT </a:t>
            </a:r>
            <a:r>
              <a:rPr lang="pl-PL" sz="2000" dirty="0" err="1">
                <a:latin typeface="Arial" panose="020B0604020202020204" pitchFamily="34" charset="0"/>
              </a:rPr>
              <a:t>magazyn_m_p_fk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Produkt (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Apteki ADD CONSTRAINT </a:t>
            </a:r>
            <a:r>
              <a:rPr lang="pl-PL" sz="2000" dirty="0" err="1">
                <a:latin typeface="Arial" panose="020B0604020202020204" pitchFamily="34" charset="0"/>
              </a:rPr>
              <a:t>apteki_a_m_fk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id_miasto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Miasta (</a:t>
            </a:r>
            <a:r>
              <a:rPr lang="pl-PL" sz="2000" dirty="0" err="1">
                <a:latin typeface="Arial" panose="020B0604020202020204" pitchFamily="34" charset="0"/>
              </a:rPr>
              <a:t>id_miasto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</p:txBody>
      </p:sp>
    </p:spTree>
    <p:extLst>
      <p:ext uri="{BB962C8B-B14F-4D97-AF65-F5344CB8AC3E}">
        <p14:creationId xmlns:p14="http://schemas.microsoft.com/office/powerpoint/2010/main" val="320595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896144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l-PL" dirty="0"/>
              <a:t>I Koncepcja, założenia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1533E66-1BC9-4815-B829-B4FB7CB8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305800" cy="4929336"/>
          </a:xfrm>
        </p:spPr>
        <p:txBody>
          <a:bodyPr>
            <a:normAutofit/>
          </a:bodyPr>
          <a:lstStyle/>
          <a:p>
            <a:r>
              <a:rPr lang="pl-PL" sz="1800" dirty="0"/>
              <a:t>Tematem projektu jest sieć aptek. </a:t>
            </a:r>
          </a:p>
          <a:p>
            <a:endParaRPr lang="pl-PL" sz="1800" dirty="0"/>
          </a:p>
          <a:p>
            <a:r>
              <a:rPr lang="pl-PL" sz="1800" dirty="0"/>
              <a:t>Jej głównym zadaniem jest możliwość wprowadzania nowych zamówień na zasadzie sprzedaży produktu w aptece oraz rejestrowanie sprzedaży produktów przez poszczególnych pracowników.</a:t>
            </a:r>
          </a:p>
          <a:p>
            <a:r>
              <a:rPr lang="pl-PL" sz="1800" dirty="0"/>
              <a:t> </a:t>
            </a:r>
          </a:p>
          <a:p>
            <a:r>
              <a:rPr lang="pl-PL" sz="1800" dirty="0"/>
              <a:t>Aplikacja pozwala między innymi na stworzenie nowych aptek( oraz pozostałych tabel, które są z nią związane), dopisanie odbiorców(klientów), dostawców, pracowników, monitorowanie i uzupełnianie magazynów czy wyświetlanie rekordów zawartych w bazie.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4366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ALTER TABLE Pracownicy ADD CONSTRAINT </a:t>
            </a:r>
            <a:r>
              <a:rPr lang="pl-PL" sz="2000" dirty="0" err="1">
                <a:latin typeface="Arial" panose="020B0604020202020204" pitchFamily="34" charset="0"/>
              </a:rPr>
              <a:t>pracownicy_p_a_fk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Apteki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Magazyn ADD CONSTRAINT </a:t>
            </a:r>
            <a:r>
              <a:rPr lang="pl-PL" sz="2000" dirty="0" err="1">
                <a:latin typeface="Arial" panose="020B0604020202020204" pitchFamily="34" charset="0"/>
              </a:rPr>
              <a:t>magazyn_m_a_fk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Apteki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Zamowienie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zamowienie_z_a_fk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Apteki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9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dyzur_pracownik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dyzur_pracownik_dp_pfk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Pracownicy (</a:t>
            </a:r>
            <a:r>
              <a:rPr lang="pl-PL" sz="2000" dirty="0" err="1">
                <a:latin typeface="Arial" panose="020B0604020202020204" pitchFamily="34" charset="0"/>
              </a:rPr>
              <a:t>id_pracownika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dyzur_pracownik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dyzur_pracownik_dp_dfk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id_dyzuru_apteki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</a:t>
            </a:r>
            <a:r>
              <a:rPr lang="pl-PL" sz="2000" dirty="0" err="1">
                <a:latin typeface="Arial" panose="020B0604020202020204" pitchFamily="34" charset="0"/>
              </a:rPr>
              <a:t>Dyzur</a:t>
            </a:r>
            <a:r>
              <a:rPr lang="pl-PL" sz="2000" dirty="0">
                <a:latin typeface="Arial" panose="020B0604020202020204" pitchFamily="34" charset="0"/>
              </a:rPr>
              <a:t> (</a:t>
            </a:r>
            <a:r>
              <a:rPr lang="pl-PL" sz="2000" dirty="0" err="1">
                <a:latin typeface="Arial" panose="020B0604020202020204" pitchFamily="34" charset="0"/>
              </a:rPr>
              <a:t>id_dyzuru_apteki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Zamowienie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id_dostawca_z_d_fk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id_dostawca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Dostawca (</a:t>
            </a:r>
            <a:r>
              <a:rPr lang="pl-PL" sz="2000" dirty="0" err="1">
                <a:latin typeface="Arial" panose="020B0604020202020204" pitchFamily="34" charset="0"/>
              </a:rPr>
              <a:t>id_dostawca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4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Dyzur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id_apteka_d_a_fk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Apteki (</a:t>
            </a:r>
            <a:r>
              <a:rPr lang="pl-PL" sz="2000" dirty="0" err="1">
                <a:latin typeface="Arial" panose="020B0604020202020204" pitchFamily="34" charset="0"/>
              </a:rPr>
              <a:t>id_apteka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zamowienie_produkt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id_zamowienia_zp_zfk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id_zamowienia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</a:t>
            </a:r>
            <a:r>
              <a:rPr lang="pl-PL" sz="2000" dirty="0" err="1">
                <a:latin typeface="Arial" panose="020B0604020202020204" pitchFamily="34" charset="0"/>
              </a:rPr>
              <a:t>Zamowienie</a:t>
            </a:r>
            <a:r>
              <a:rPr lang="pl-PL" sz="2000" dirty="0">
                <a:latin typeface="Arial" panose="020B0604020202020204" pitchFamily="34" charset="0"/>
              </a:rPr>
              <a:t> (</a:t>
            </a:r>
            <a:r>
              <a:rPr lang="pl-PL" sz="2000" dirty="0" err="1">
                <a:latin typeface="Arial" panose="020B0604020202020204" pitchFamily="34" charset="0"/>
              </a:rPr>
              <a:t>id_zamowienia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TABLE </a:t>
            </a:r>
            <a:r>
              <a:rPr lang="pl-PL" sz="2000" dirty="0" err="1">
                <a:latin typeface="Arial" panose="020B0604020202020204" pitchFamily="34" charset="0"/>
              </a:rPr>
              <a:t>zamowienie_produkt</a:t>
            </a:r>
            <a:r>
              <a:rPr lang="pl-PL" sz="2000" dirty="0">
                <a:latin typeface="Arial" panose="020B0604020202020204" pitchFamily="34" charset="0"/>
              </a:rPr>
              <a:t> ADD CONSTRAINT </a:t>
            </a:r>
            <a:r>
              <a:rPr lang="pl-PL" sz="2000" dirty="0" err="1">
                <a:latin typeface="Arial" panose="020B0604020202020204" pitchFamily="34" charset="0"/>
              </a:rPr>
              <a:t>id_produktu_zp_pfk</a:t>
            </a:r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FOREIGN KEY (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REFERENCES Produkt(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DELETE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ON UPDATE NO ACTION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NOT DEFERRABLE;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9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20888"/>
            <a:ext cx="7696200" cy="1295400"/>
          </a:xfrm>
        </p:spPr>
        <p:txBody>
          <a:bodyPr/>
          <a:lstStyle/>
          <a:p>
            <a:r>
              <a:rPr lang="pl-PL" dirty="0"/>
              <a:t>FUNKCJE I WIDOKI</a:t>
            </a:r>
          </a:p>
        </p:txBody>
      </p:sp>
    </p:spTree>
    <p:extLst>
      <p:ext uri="{BB962C8B-B14F-4D97-AF65-F5344CB8AC3E}">
        <p14:creationId xmlns:p14="http://schemas.microsoft.com/office/powerpoint/2010/main" val="1590246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Stworzenie widoku - informacje o sprzedanym produkcie i kliencie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4824"/>
            <a:ext cx="8138864" cy="4090839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CREATE VIEW </a:t>
            </a:r>
            <a:r>
              <a:rPr lang="pl-PL" dirty="0" err="1"/>
              <a:t>zamowienia_info</a:t>
            </a:r>
            <a:r>
              <a:rPr lang="pl-PL" dirty="0"/>
              <a:t> AS SELECT </a:t>
            </a:r>
            <a:r>
              <a:rPr lang="pl-PL" dirty="0" err="1"/>
              <a:t>z.id_apteka</a:t>
            </a:r>
            <a:r>
              <a:rPr lang="pl-PL" dirty="0"/>
              <a:t>, </a:t>
            </a:r>
            <a:r>
              <a:rPr lang="pl-PL" dirty="0" err="1"/>
              <a:t>z.id_zamowienia</a:t>
            </a:r>
            <a:r>
              <a:rPr lang="pl-PL" dirty="0"/>
              <a:t>, </a:t>
            </a:r>
            <a:r>
              <a:rPr lang="pl-PL" dirty="0" err="1"/>
              <a:t>p.id_produktu</a:t>
            </a:r>
            <a:r>
              <a:rPr lang="pl-PL" dirty="0"/>
              <a:t>, </a:t>
            </a:r>
            <a:r>
              <a:rPr lang="pl-PL" dirty="0" err="1"/>
              <a:t>p.nazwa</a:t>
            </a:r>
            <a:r>
              <a:rPr lang="pl-PL" dirty="0"/>
              <a:t> AS </a:t>
            </a:r>
            <a:r>
              <a:rPr lang="pl-PL" dirty="0" err="1"/>
              <a:t>nazwa_leku,p.czy_refundowane,p.procent_refundacji</a:t>
            </a:r>
            <a:r>
              <a:rPr lang="pl-PL" dirty="0"/>
              <a:t>, </a:t>
            </a:r>
            <a:r>
              <a:rPr lang="pl-PL" dirty="0" err="1"/>
              <a:t>p.producent</a:t>
            </a:r>
            <a:r>
              <a:rPr lang="pl-PL" dirty="0"/>
              <a:t>, </a:t>
            </a:r>
            <a:r>
              <a:rPr lang="pl-PL" dirty="0" err="1"/>
              <a:t>p.postac</a:t>
            </a:r>
            <a:r>
              <a:rPr lang="pl-PL" dirty="0"/>
              <a:t>, </a:t>
            </a:r>
            <a:r>
              <a:rPr lang="pl-PL" dirty="0" err="1"/>
              <a:t>p.ilosc_w_opakowaniu</a:t>
            </a:r>
            <a:r>
              <a:rPr lang="pl-PL" dirty="0"/>
              <a:t>, </a:t>
            </a:r>
            <a:r>
              <a:rPr lang="pl-PL" dirty="0" err="1"/>
              <a:t>p.cena</a:t>
            </a:r>
            <a:r>
              <a:rPr lang="pl-PL" dirty="0"/>
              <a:t>, </a:t>
            </a:r>
            <a:r>
              <a:rPr lang="pl-PL" dirty="0" err="1"/>
              <a:t>zp.ilosc</a:t>
            </a:r>
            <a:r>
              <a:rPr lang="pl-PL" dirty="0"/>
              <a:t>, </a:t>
            </a:r>
            <a:r>
              <a:rPr lang="pl-PL" dirty="0" err="1"/>
              <a:t>o.imie</a:t>
            </a:r>
            <a:r>
              <a:rPr lang="pl-PL" dirty="0"/>
              <a:t>, </a:t>
            </a:r>
            <a:r>
              <a:rPr lang="pl-PL" dirty="0" err="1"/>
              <a:t>o.nazwisko,o.adres,o.nr_telefonu,o.czy_staly</a:t>
            </a:r>
            <a:r>
              <a:rPr lang="pl-PL" dirty="0"/>
              <a:t>, </a:t>
            </a:r>
            <a:r>
              <a:rPr lang="pl-PL" dirty="0" err="1"/>
              <a:t>o.pesel</a:t>
            </a:r>
            <a:r>
              <a:rPr lang="pl-PL" dirty="0"/>
              <a:t>, </a:t>
            </a:r>
            <a:r>
              <a:rPr lang="pl-PL" dirty="0" err="1"/>
              <a:t>z.data_sprzedazy</a:t>
            </a:r>
            <a:r>
              <a:rPr lang="pl-PL" dirty="0"/>
              <a:t>, </a:t>
            </a:r>
            <a:r>
              <a:rPr lang="pl-PL" dirty="0" err="1"/>
              <a:t>o.NIP</a:t>
            </a:r>
            <a:r>
              <a:rPr lang="pl-PL" dirty="0"/>
              <a:t> FROM </a:t>
            </a:r>
            <a:r>
              <a:rPr lang="pl-PL" dirty="0" err="1"/>
              <a:t>zamowienie</a:t>
            </a:r>
            <a:r>
              <a:rPr lang="pl-PL" dirty="0"/>
              <a:t> z, </a:t>
            </a:r>
            <a:r>
              <a:rPr lang="pl-PL" dirty="0" err="1"/>
              <a:t>zamowienie_produkt</a:t>
            </a:r>
            <a:r>
              <a:rPr lang="pl-PL" dirty="0"/>
              <a:t> </a:t>
            </a:r>
            <a:r>
              <a:rPr lang="pl-PL" dirty="0" err="1"/>
              <a:t>zp</a:t>
            </a:r>
            <a:r>
              <a:rPr lang="pl-PL" dirty="0"/>
              <a:t>, produkt p, odbiorca o WHERE </a:t>
            </a:r>
            <a:r>
              <a:rPr lang="pl-PL" dirty="0" err="1"/>
              <a:t>o.id_odbiorca</a:t>
            </a:r>
            <a:r>
              <a:rPr lang="pl-PL" dirty="0"/>
              <a:t>=</a:t>
            </a:r>
            <a:r>
              <a:rPr lang="pl-PL" dirty="0" err="1"/>
              <a:t>z.id_odbiorca</a:t>
            </a:r>
            <a:r>
              <a:rPr lang="pl-PL" dirty="0"/>
              <a:t> AND </a:t>
            </a:r>
            <a:r>
              <a:rPr lang="pl-PL" dirty="0" err="1"/>
              <a:t>z.id_zamowienia</a:t>
            </a:r>
            <a:r>
              <a:rPr lang="pl-PL" dirty="0"/>
              <a:t>=</a:t>
            </a:r>
            <a:r>
              <a:rPr lang="pl-PL" dirty="0" err="1"/>
              <a:t>zp.id_zamowienia</a:t>
            </a:r>
            <a:r>
              <a:rPr lang="pl-PL" dirty="0"/>
              <a:t> AND </a:t>
            </a:r>
            <a:r>
              <a:rPr lang="pl-PL" dirty="0" err="1"/>
              <a:t>zp.id_produktu</a:t>
            </a:r>
            <a:r>
              <a:rPr lang="pl-PL" dirty="0"/>
              <a:t>=</a:t>
            </a:r>
            <a:r>
              <a:rPr lang="pl-PL" dirty="0" err="1"/>
              <a:t>p.id_produktu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35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Składanie zamówień na leki do dostawców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800"/>
            <a:ext cx="7391400" cy="4411663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CREATE OR REPLACE FUNCTION </a:t>
            </a:r>
            <a:r>
              <a:rPr lang="pl-PL" dirty="0" err="1"/>
              <a:t>dodaj_zamowienie_do_dostawcy</a:t>
            </a:r>
            <a:r>
              <a:rPr lang="pl-PL" dirty="0"/>
              <a:t>(</a:t>
            </a:r>
            <a:r>
              <a:rPr lang="pl-PL" dirty="0" err="1"/>
              <a:t>integer,integer,integer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nowy_produkt</a:t>
            </a:r>
            <a:r>
              <a:rPr lang="pl-PL" dirty="0"/>
              <a:t> ALIAS FOR $1;</a:t>
            </a:r>
          </a:p>
          <a:p>
            <a:r>
              <a:rPr lang="pl-PL" dirty="0" err="1"/>
              <a:t>nowa_ilosc</a:t>
            </a:r>
            <a:r>
              <a:rPr lang="pl-PL" dirty="0"/>
              <a:t> ALIAS FOR $2;</a:t>
            </a:r>
          </a:p>
          <a:p>
            <a:r>
              <a:rPr lang="pl-PL" dirty="0" err="1"/>
              <a:t>nowy_dostawca</a:t>
            </a:r>
            <a:r>
              <a:rPr lang="pl-PL" dirty="0"/>
              <a:t> ALIAS FOR $3;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INSERT INTO </a:t>
            </a:r>
            <a:r>
              <a:rPr lang="pl-PL" dirty="0" err="1"/>
              <a:t>zamowienie_produkt</a:t>
            </a:r>
            <a:r>
              <a:rPr lang="pl-PL" dirty="0"/>
              <a:t> VALUES(</a:t>
            </a:r>
            <a:r>
              <a:rPr lang="pl-PL" dirty="0" err="1"/>
              <a:t>DEFAULT,nowy_produkt,nowa_ilosc,nowy_dostawca</a:t>
            </a:r>
            <a:r>
              <a:rPr lang="pl-PL" dirty="0"/>
              <a:t>);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92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20688"/>
            <a:ext cx="7696200" cy="576064"/>
          </a:xfrm>
        </p:spPr>
        <p:txBody>
          <a:bodyPr/>
          <a:lstStyle/>
          <a:p>
            <a:r>
              <a:rPr lang="pl-PL" dirty="0"/>
              <a:t>Przyjmowanie towaru(na podstawie zamówień)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96752"/>
            <a:ext cx="8305800" cy="6120680"/>
          </a:xfrm>
        </p:spPr>
        <p:txBody>
          <a:bodyPr>
            <a:normAutofit fontScale="32500" lnSpcReduction="20000"/>
          </a:bodyPr>
          <a:lstStyle/>
          <a:p>
            <a:r>
              <a:rPr lang="pl-PL" dirty="0"/>
              <a:t>--wyświetlenie nazwy, id i innych informacji o produkcie</a:t>
            </a:r>
          </a:p>
          <a:p>
            <a:r>
              <a:rPr lang="pl-PL" dirty="0"/>
              <a:t>CREATE OR REPLACE FUNCTION </a:t>
            </a:r>
            <a:r>
              <a:rPr lang="pl-PL" dirty="0" err="1"/>
              <a:t>nazwa_id_produktu</a:t>
            </a:r>
            <a:r>
              <a:rPr lang="pl-PL" dirty="0"/>
              <a:t>(</a:t>
            </a:r>
            <a:r>
              <a:rPr lang="pl-PL" dirty="0" err="1"/>
              <a:t>varchar</a:t>
            </a:r>
            <a:r>
              <a:rPr lang="pl-PL" dirty="0"/>
              <a:t>) RETURNS </a:t>
            </a:r>
            <a:r>
              <a:rPr lang="pl-PL" dirty="0" err="1"/>
              <a:t>setof</a:t>
            </a:r>
            <a:r>
              <a:rPr lang="pl-PL" dirty="0"/>
              <a:t> Produkt AS '</a:t>
            </a:r>
          </a:p>
          <a:p>
            <a:r>
              <a:rPr lang="pl-PL" dirty="0"/>
              <a:t>	SELECT * from Produkt WHERE nazwa=$1;</a:t>
            </a:r>
          </a:p>
          <a:p>
            <a:r>
              <a:rPr lang="pl-PL" dirty="0"/>
              <a:t>' LANGUAGE </a:t>
            </a:r>
            <a:r>
              <a:rPr lang="pl-PL" dirty="0" err="1"/>
              <a:t>sql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   --dodanie produktu</a:t>
            </a:r>
          </a:p>
          <a:p>
            <a:r>
              <a:rPr lang="pl-PL" dirty="0"/>
              <a:t>CREATE OR REPLACE FUNCTION </a:t>
            </a:r>
            <a:r>
              <a:rPr lang="pl-PL" dirty="0" err="1"/>
              <a:t>dodaj_produkt</a:t>
            </a:r>
            <a:r>
              <a:rPr lang="pl-PL" dirty="0"/>
              <a:t>(</a:t>
            </a:r>
            <a:r>
              <a:rPr lang="pl-PL" dirty="0" err="1"/>
              <a:t>varchar,integer,double</a:t>
            </a:r>
            <a:r>
              <a:rPr lang="pl-PL" dirty="0"/>
              <a:t> </a:t>
            </a:r>
            <a:r>
              <a:rPr lang="pl-PL" dirty="0" err="1"/>
              <a:t>precision,varchar,varchar,boolean,boolean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nowa_nazwa</a:t>
            </a:r>
            <a:r>
              <a:rPr lang="pl-PL" dirty="0"/>
              <a:t> ALIAS FOR $1;</a:t>
            </a:r>
          </a:p>
          <a:p>
            <a:r>
              <a:rPr lang="pl-PL" dirty="0" err="1"/>
              <a:t>nowa_ilop</a:t>
            </a:r>
            <a:r>
              <a:rPr lang="pl-PL" dirty="0"/>
              <a:t> ALIAS FOR $2;</a:t>
            </a:r>
          </a:p>
          <a:p>
            <a:r>
              <a:rPr lang="pl-PL" dirty="0" err="1"/>
              <a:t>nowa_cena</a:t>
            </a:r>
            <a:r>
              <a:rPr lang="pl-PL" dirty="0"/>
              <a:t> ALIAS FOR $3;</a:t>
            </a:r>
          </a:p>
          <a:p>
            <a:r>
              <a:rPr lang="pl-PL" dirty="0" err="1"/>
              <a:t>nowa_pos</a:t>
            </a:r>
            <a:r>
              <a:rPr lang="pl-PL" dirty="0"/>
              <a:t> ALIAS FOR $4;</a:t>
            </a:r>
          </a:p>
          <a:p>
            <a:r>
              <a:rPr lang="pl-PL" dirty="0" err="1"/>
              <a:t>nowy_prod</a:t>
            </a:r>
            <a:r>
              <a:rPr lang="pl-PL" dirty="0"/>
              <a:t> ALIAS FOR $5;</a:t>
            </a:r>
          </a:p>
          <a:p>
            <a:r>
              <a:rPr lang="pl-PL" dirty="0" err="1"/>
              <a:t>nowy_czyref</a:t>
            </a:r>
            <a:r>
              <a:rPr lang="pl-PL" dirty="0"/>
              <a:t> ALIAS FOR $6;</a:t>
            </a:r>
          </a:p>
          <a:p>
            <a:r>
              <a:rPr lang="pl-PL" dirty="0" err="1"/>
              <a:t>nowy_czynarec</a:t>
            </a:r>
            <a:r>
              <a:rPr lang="pl-PL" dirty="0"/>
              <a:t> ALIAS FOR $7;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INSERT INTO Produkt VALUES(</a:t>
            </a:r>
            <a:r>
              <a:rPr lang="pl-PL" dirty="0" err="1"/>
              <a:t>DEFAULT,nowa_nazwa,nowa_ilop,nowa_cena,nowa_pos,nowy_prod</a:t>
            </a:r>
            <a:r>
              <a:rPr lang="pl-PL" dirty="0"/>
              <a:t>, </a:t>
            </a:r>
            <a:r>
              <a:rPr lang="pl-PL" dirty="0" err="1"/>
              <a:t>nowy_czyref,nowy_czynarec</a:t>
            </a:r>
            <a:r>
              <a:rPr lang="pl-PL" dirty="0"/>
              <a:t>);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przyjmowanie_towaru_magazyn</a:t>
            </a:r>
            <a:r>
              <a:rPr lang="pl-PL" dirty="0"/>
              <a:t>(</a:t>
            </a:r>
            <a:r>
              <a:rPr lang="pl-PL" dirty="0" err="1"/>
              <a:t>integer,integer,integer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jaka_apteka</a:t>
            </a:r>
            <a:r>
              <a:rPr lang="pl-PL" dirty="0"/>
              <a:t> ALIAS FOR $1;</a:t>
            </a:r>
          </a:p>
          <a:p>
            <a:r>
              <a:rPr lang="pl-PL" dirty="0" err="1"/>
              <a:t>jaki_id_produktu</a:t>
            </a:r>
            <a:r>
              <a:rPr lang="pl-PL" dirty="0"/>
              <a:t> ALIAS FOR $2;</a:t>
            </a:r>
          </a:p>
          <a:p>
            <a:r>
              <a:rPr lang="pl-PL" dirty="0"/>
              <a:t>ile ALIAS FOR $3;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UPDATE Magazyn SET </a:t>
            </a:r>
            <a:r>
              <a:rPr lang="pl-PL" dirty="0" err="1"/>
              <a:t>ilosc</a:t>
            </a:r>
            <a:r>
              <a:rPr lang="pl-PL" dirty="0"/>
              <a:t>=</a:t>
            </a:r>
            <a:r>
              <a:rPr lang="pl-PL" dirty="0" err="1"/>
              <a:t>ilosc+ile</a:t>
            </a:r>
            <a:r>
              <a:rPr lang="pl-PL" dirty="0"/>
              <a:t> WHERE </a:t>
            </a:r>
            <a:r>
              <a:rPr lang="pl-PL" dirty="0" err="1"/>
              <a:t>id_produktu</a:t>
            </a:r>
            <a:r>
              <a:rPr lang="pl-PL" dirty="0"/>
              <a:t>=</a:t>
            </a:r>
            <a:r>
              <a:rPr lang="pl-PL" dirty="0" err="1"/>
              <a:t>jaki_id_produktu</a:t>
            </a:r>
            <a:r>
              <a:rPr lang="pl-PL" dirty="0"/>
              <a:t> AND </a:t>
            </a:r>
            <a:r>
              <a:rPr lang="pl-PL" dirty="0" err="1"/>
              <a:t>jaka_apteka</a:t>
            </a:r>
            <a:r>
              <a:rPr lang="pl-PL" dirty="0"/>
              <a:t>=</a:t>
            </a:r>
            <a:r>
              <a:rPr lang="pl-PL" dirty="0" err="1"/>
              <a:t>id_a</a:t>
            </a:r>
            <a:r>
              <a:rPr lang="pl-PL" dirty="0"/>
              <a:t>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950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138864" cy="1295400"/>
          </a:xfrm>
        </p:spPr>
        <p:txBody>
          <a:bodyPr/>
          <a:lstStyle/>
          <a:p>
            <a:r>
              <a:rPr lang="pl-PL" dirty="0"/>
              <a:t>Rejestrowanie leków refundowanych i nierefundowanych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24000"/>
            <a:ext cx="8138864" cy="4411663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--rejestrowanie </a:t>
            </a:r>
            <a:r>
              <a:rPr lang="pl-PL" dirty="0" err="1"/>
              <a:t>sprzedazy</a:t>
            </a:r>
            <a:r>
              <a:rPr lang="pl-PL" dirty="0"/>
              <a:t> </a:t>
            </a:r>
            <a:r>
              <a:rPr lang="pl-PL" dirty="0" err="1"/>
              <a:t>lekow</a:t>
            </a:r>
            <a:r>
              <a:rPr lang="pl-PL" dirty="0"/>
              <a:t> refundowanych w celu rozliczenia z NFZ</a:t>
            </a:r>
          </a:p>
          <a:p>
            <a:endParaRPr lang="pl-PL" dirty="0"/>
          </a:p>
          <a:p>
            <a:r>
              <a:rPr lang="pl-PL" dirty="0"/>
              <a:t>CREATE VIEW </a:t>
            </a:r>
            <a:r>
              <a:rPr lang="pl-PL" dirty="0" err="1"/>
              <a:t>sprzedaz_lekow_refundowanych</a:t>
            </a:r>
            <a:r>
              <a:rPr lang="pl-PL" dirty="0"/>
              <a:t> AS </a:t>
            </a:r>
          </a:p>
          <a:p>
            <a:r>
              <a:rPr lang="pl-PL" dirty="0"/>
              <a:t>SELECT </a:t>
            </a:r>
            <a:r>
              <a:rPr lang="pl-PL" dirty="0" err="1"/>
              <a:t>id_produktu</a:t>
            </a:r>
            <a:r>
              <a:rPr lang="pl-PL" dirty="0"/>
              <a:t>, </a:t>
            </a:r>
            <a:r>
              <a:rPr lang="pl-PL" dirty="0" err="1"/>
              <a:t>data_sprzedazy</a:t>
            </a:r>
            <a:r>
              <a:rPr lang="pl-PL" dirty="0"/>
              <a:t>, </a:t>
            </a:r>
            <a:r>
              <a:rPr lang="pl-PL" dirty="0" err="1"/>
              <a:t>ilosc</a:t>
            </a:r>
            <a:r>
              <a:rPr lang="pl-PL" dirty="0"/>
              <a:t>, cena, </a:t>
            </a:r>
            <a:r>
              <a:rPr lang="pl-PL" dirty="0" err="1"/>
              <a:t>czy_refundowane</a:t>
            </a:r>
            <a:r>
              <a:rPr lang="pl-PL" dirty="0"/>
              <a:t>, </a:t>
            </a:r>
            <a:r>
              <a:rPr lang="pl-PL" dirty="0" err="1"/>
              <a:t>procent_refundacji</a:t>
            </a:r>
            <a:endParaRPr lang="pl-PL" dirty="0"/>
          </a:p>
          <a:p>
            <a:r>
              <a:rPr lang="pl-PL" dirty="0"/>
              <a:t>FROM </a:t>
            </a:r>
            <a:r>
              <a:rPr lang="pl-PL" dirty="0" err="1"/>
              <a:t>zamowienia_info</a:t>
            </a:r>
            <a:r>
              <a:rPr lang="pl-PL" dirty="0"/>
              <a:t> </a:t>
            </a:r>
            <a:r>
              <a:rPr lang="pl-PL" dirty="0" err="1"/>
              <a:t>zi</a:t>
            </a:r>
            <a:r>
              <a:rPr lang="pl-PL" dirty="0"/>
              <a:t> WHERE </a:t>
            </a:r>
            <a:r>
              <a:rPr lang="pl-PL" dirty="0" err="1"/>
              <a:t>czy_refundowane</a:t>
            </a:r>
            <a:r>
              <a:rPr lang="pl-PL" dirty="0"/>
              <a:t>=TRUE;</a:t>
            </a:r>
          </a:p>
          <a:p>
            <a:endParaRPr lang="pl-PL" dirty="0"/>
          </a:p>
          <a:p>
            <a:r>
              <a:rPr lang="pl-PL" dirty="0"/>
              <a:t>--i podobnie jak </a:t>
            </a:r>
            <a:r>
              <a:rPr lang="pl-PL" dirty="0" err="1"/>
              <a:t>wyzej</a:t>
            </a:r>
            <a:r>
              <a:rPr lang="pl-PL" dirty="0"/>
              <a:t> rejestrowanie </a:t>
            </a:r>
            <a:r>
              <a:rPr lang="pl-PL" dirty="0" err="1"/>
              <a:t>sprzedazy</a:t>
            </a:r>
            <a:r>
              <a:rPr lang="pl-PL" dirty="0"/>
              <a:t> </a:t>
            </a:r>
            <a:r>
              <a:rPr lang="pl-PL" dirty="0" err="1"/>
              <a:t>lekow</a:t>
            </a:r>
            <a:r>
              <a:rPr lang="pl-PL" dirty="0"/>
              <a:t> nierefundowanych</a:t>
            </a:r>
          </a:p>
          <a:p>
            <a:r>
              <a:rPr lang="pl-PL" dirty="0"/>
              <a:t>CREATE VIEW </a:t>
            </a:r>
            <a:r>
              <a:rPr lang="pl-PL" dirty="0" err="1"/>
              <a:t>sprzedaz_lekow_nierefundowanych</a:t>
            </a:r>
            <a:r>
              <a:rPr lang="pl-PL" dirty="0"/>
              <a:t> AS </a:t>
            </a:r>
          </a:p>
          <a:p>
            <a:r>
              <a:rPr lang="pl-PL" dirty="0"/>
              <a:t>SELECT </a:t>
            </a:r>
            <a:r>
              <a:rPr lang="pl-PL" dirty="0" err="1"/>
              <a:t>id_produktu</a:t>
            </a:r>
            <a:r>
              <a:rPr lang="pl-PL" dirty="0"/>
              <a:t>, </a:t>
            </a:r>
            <a:r>
              <a:rPr lang="pl-PL" dirty="0" err="1"/>
              <a:t>data_sprzedazy</a:t>
            </a:r>
            <a:r>
              <a:rPr lang="pl-PL" dirty="0"/>
              <a:t>, </a:t>
            </a:r>
            <a:r>
              <a:rPr lang="pl-PL" dirty="0" err="1"/>
              <a:t>ilosc</a:t>
            </a:r>
            <a:r>
              <a:rPr lang="pl-PL" dirty="0"/>
              <a:t>, cena, </a:t>
            </a:r>
            <a:r>
              <a:rPr lang="pl-PL" dirty="0" err="1"/>
              <a:t>czy_refundowane</a:t>
            </a:r>
            <a:endParaRPr lang="pl-PL" dirty="0"/>
          </a:p>
          <a:p>
            <a:r>
              <a:rPr lang="pl-PL" dirty="0"/>
              <a:t>FROM </a:t>
            </a:r>
            <a:r>
              <a:rPr lang="pl-PL" dirty="0" err="1"/>
              <a:t>zamowienia_info</a:t>
            </a:r>
            <a:r>
              <a:rPr lang="pl-PL" dirty="0"/>
              <a:t> WHERE </a:t>
            </a:r>
            <a:r>
              <a:rPr lang="pl-PL" dirty="0" err="1"/>
              <a:t>czy_refundowane</a:t>
            </a:r>
            <a:r>
              <a:rPr lang="pl-PL" dirty="0"/>
              <a:t>=FALSE;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362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968152"/>
          </a:xfrm>
        </p:spPr>
        <p:txBody>
          <a:bodyPr/>
          <a:lstStyle/>
          <a:p>
            <a:r>
              <a:rPr lang="pl-PL" dirty="0"/>
              <a:t>Rozliczanie z dostawcami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24000"/>
            <a:ext cx="8138864" cy="4411663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--rozliczanie z dostawcami, wykorzystanie funkcji </a:t>
            </a:r>
            <a:r>
              <a:rPr lang="pl-PL" dirty="0" err="1"/>
              <a:t>nazwa_id_produktu</a:t>
            </a:r>
            <a:r>
              <a:rPr lang="pl-PL" dirty="0"/>
              <a:t>( w celu ustalenia id produktu)</a:t>
            </a:r>
          </a:p>
          <a:p>
            <a:r>
              <a:rPr lang="pl-PL" dirty="0"/>
              <a:t>CREATE OR REPLACE FUNCTION </a:t>
            </a:r>
            <a:r>
              <a:rPr lang="pl-PL" dirty="0" err="1"/>
              <a:t>rozliczanie_dostawca</a:t>
            </a:r>
            <a:r>
              <a:rPr lang="pl-PL" dirty="0"/>
              <a:t>(</a:t>
            </a:r>
            <a:r>
              <a:rPr lang="pl-PL" dirty="0" err="1"/>
              <a:t>integer,integer</a:t>
            </a:r>
            <a:r>
              <a:rPr lang="pl-PL" dirty="0"/>
              <a:t>) RETURNS </a:t>
            </a:r>
            <a:r>
              <a:rPr lang="pl-PL" dirty="0" err="1"/>
              <a:t>double</a:t>
            </a:r>
            <a:r>
              <a:rPr lang="pl-PL" dirty="0"/>
              <a:t> precision AS'</a:t>
            </a:r>
          </a:p>
          <a:p>
            <a:r>
              <a:rPr lang="pl-PL" dirty="0"/>
              <a:t>DECLARE</a:t>
            </a:r>
          </a:p>
          <a:p>
            <a:r>
              <a:rPr lang="pl-PL" dirty="0"/>
              <a:t>id ALIAS FOR $1;</a:t>
            </a:r>
          </a:p>
          <a:p>
            <a:r>
              <a:rPr lang="pl-PL" dirty="0" err="1"/>
              <a:t>ilosc</a:t>
            </a:r>
            <a:r>
              <a:rPr lang="pl-PL" dirty="0"/>
              <a:t> ALIAS FOR $2;</a:t>
            </a:r>
          </a:p>
          <a:p>
            <a:r>
              <a:rPr lang="pl-PL" dirty="0" err="1"/>
              <a:t>ile_dac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precision;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SELECT </a:t>
            </a:r>
            <a:r>
              <a:rPr lang="pl-PL" dirty="0" err="1"/>
              <a:t>ilosc</a:t>
            </a:r>
            <a:r>
              <a:rPr lang="pl-PL" dirty="0"/>
              <a:t>*</a:t>
            </a:r>
            <a:r>
              <a:rPr lang="pl-PL" dirty="0" err="1"/>
              <a:t>cena_dostawcy</a:t>
            </a:r>
            <a:r>
              <a:rPr lang="pl-PL" dirty="0"/>
              <a:t> INTO </a:t>
            </a:r>
            <a:r>
              <a:rPr lang="pl-PL" dirty="0" err="1"/>
              <a:t>ile_dac</a:t>
            </a:r>
            <a:r>
              <a:rPr lang="pl-PL" dirty="0"/>
              <a:t>  from Produkt WHERE </a:t>
            </a:r>
            <a:r>
              <a:rPr lang="pl-PL" dirty="0" err="1"/>
              <a:t>id_produktu</a:t>
            </a:r>
            <a:r>
              <a:rPr lang="pl-PL" dirty="0"/>
              <a:t>=id; </a:t>
            </a:r>
          </a:p>
          <a:p>
            <a:r>
              <a:rPr lang="pl-PL" dirty="0"/>
              <a:t>RETURN </a:t>
            </a:r>
            <a:r>
              <a:rPr lang="pl-PL" dirty="0" err="1"/>
              <a:t>ile_dac</a:t>
            </a:r>
            <a:r>
              <a:rPr lang="pl-PL" dirty="0"/>
              <a:t>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201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824136"/>
          </a:xfrm>
        </p:spPr>
        <p:txBody>
          <a:bodyPr/>
          <a:lstStyle/>
          <a:p>
            <a:r>
              <a:rPr lang="pl-PL" dirty="0"/>
              <a:t>Rozliczanie z NFZ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305800" cy="4411663"/>
          </a:xfrm>
        </p:spPr>
        <p:txBody>
          <a:bodyPr>
            <a:normAutofit fontScale="55000" lnSpcReduction="20000"/>
          </a:bodyPr>
          <a:lstStyle/>
          <a:p>
            <a:r>
              <a:rPr lang="pl-PL" dirty="0"/>
              <a:t>--rozliczanie się z NFZ</a:t>
            </a:r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rozliczanie_nfz</a:t>
            </a:r>
            <a:r>
              <a:rPr lang="pl-PL" dirty="0"/>
              <a:t>(</a:t>
            </a:r>
            <a:r>
              <a:rPr lang="pl-PL" dirty="0" err="1"/>
              <a:t>integer</a:t>
            </a:r>
            <a:r>
              <a:rPr lang="pl-PL" dirty="0"/>
              <a:t>) RETURNS </a:t>
            </a:r>
            <a:r>
              <a:rPr lang="pl-PL" dirty="0" err="1"/>
              <a:t>double</a:t>
            </a:r>
            <a:r>
              <a:rPr lang="pl-PL" dirty="0"/>
              <a:t> precision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id_prod</a:t>
            </a:r>
            <a:r>
              <a:rPr lang="pl-PL" dirty="0"/>
              <a:t> ALIAS FOR $1;</a:t>
            </a:r>
          </a:p>
          <a:p>
            <a:r>
              <a:rPr lang="pl-PL" dirty="0" err="1"/>
              <a:t>ile_zwroci_nfz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precision;</a:t>
            </a:r>
          </a:p>
          <a:p>
            <a:r>
              <a:rPr lang="pl-PL" dirty="0"/>
              <a:t>c </a:t>
            </a:r>
            <a:r>
              <a:rPr lang="pl-PL" dirty="0" err="1"/>
              <a:t>double</a:t>
            </a:r>
            <a:r>
              <a:rPr lang="pl-PL" dirty="0"/>
              <a:t> precision;</a:t>
            </a:r>
          </a:p>
          <a:p>
            <a:r>
              <a:rPr lang="pl-PL" dirty="0"/>
              <a:t>p </a:t>
            </a:r>
            <a:r>
              <a:rPr lang="pl-PL" dirty="0" err="1"/>
              <a:t>integer</a:t>
            </a:r>
            <a:r>
              <a:rPr lang="pl-PL" dirty="0"/>
              <a:t>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SELECT </a:t>
            </a:r>
            <a:r>
              <a:rPr lang="pl-PL" dirty="0" err="1"/>
              <a:t>procent_refundacji</a:t>
            </a:r>
            <a:r>
              <a:rPr lang="pl-PL" dirty="0"/>
              <a:t> INTO p FROM </a:t>
            </a:r>
            <a:r>
              <a:rPr lang="pl-PL" dirty="0" err="1"/>
              <a:t>sprzedaz_lekow_refundowanych</a:t>
            </a:r>
            <a:r>
              <a:rPr lang="pl-PL" dirty="0"/>
              <a:t> WHERE </a:t>
            </a:r>
            <a:r>
              <a:rPr lang="pl-PL" dirty="0" err="1"/>
              <a:t>data_sprzedazy</a:t>
            </a:r>
            <a:r>
              <a:rPr lang="pl-PL" dirty="0"/>
              <a:t> IS NOT NULL;</a:t>
            </a:r>
          </a:p>
          <a:p>
            <a:r>
              <a:rPr lang="pl-PL" dirty="0"/>
              <a:t>SELECT </a:t>
            </a:r>
            <a:r>
              <a:rPr lang="pl-PL" dirty="0" err="1"/>
              <a:t>ilosc</a:t>
            </a:r>
            <a:r>
              <a:rPr lang="pl-PL" dirty="0"/>
              <a:t>*cena INTO c FROM </a:t>
            </a:r>
            <a:r>
              <a:rPr lang="pl-PL" dirty="0" err="1"/>
              <a:t>sprzedaz_lekow_refundowanych</a:t>
            </a:r>
            <a:r>
              <a:rPr lang="pl-PL" dirty="0"/>
              <a:t> WHERE </a:t>
            </a:r>
            <a:r>
              <a:rPr lang="pl-PL" dirty="0" err="1"/>
              <a:t>data_sprzedazy</a:t>
            </a:r>
            <a:r>
              <a:rPr lang="pl-PL" dirty="0"/>
              <a:t> IS NOT NULL;</a:t>
            </a:r>
          </a:p>
          <a:p>
            <a:r>
              <a:rPr lang="pl-PL" dirty="0"/>
              <a:t>c=c-c*(p/100);</a:t>
            </a:r>
          </a:p>
          <a:p>
            <a:r>
              <a:rPr lang="pl-PL" dirty="0"/>
              <a:t>RETURN c;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284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08112"/>
          </a:xfrm>
        </p:spPr>
        <p:txBody>
          <a:bodyPr wrap="square" rtlCol="0" anchor="b">
            <a:normAutofit fontScale="90000"/>
          </a:bodyPr>
          <a:lstStyle/>
          <a:p>
            <a:pPr rtl="0"/>
            <a:r>
              <a:rPr lang="pl-PL" dirty="0"/>
              <a:t>II Diagramy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1533E66-1BC9-4815-B829-B4FB7CB8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72" y="836712"/>
            <a:ext cx="8066856" cy="6021288"/>
          </a:xfrm>
        </p:spPr>
        <p:txBody>
          <a:bodyPr>
            <a:noAutofit/>
          </a:bodyPr>
          <a:lstStyle/>
          <a:p>
            <a:r>
              <a:rPr lang="pl-PL" sz="1400" dirty="0"/>
              <a:t>Baza zawiera: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pl-PL" sz="1400" b="1" dirty="0"/>
              <a:t>9 encji</a:t>
            </a:r>
            <a:r>
              <a:rPr lang="pl-PL" sz="1400" dirty="0"/>
              <a:t>: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/>
              <a:t>Apteki</a:t>
            </a:r>
          </a:p>
          <a:p>
            <a:pPr marL="1273175" lvl="2" indent="-285750"/>
            <a:r>
              <a:rPr lang="pl-PL" sz="1400" dirty="0"/>
              <a:t>przychody są sumą cen sprzedanych produktów, koszty sumą cen produktów zakupionych do </a:t>
            </a:r>
            <a:r>
              <a:rPr lang="pl-PL" sz="1400" i="1" dirty="0"/>
              <a:t>Magazynu</a:t>
            </a:r>
            <a:r>
              <a:rPr lang="pl-PL" sz="1400" dirty="0"/>
              <a:t>,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 err="1"/>
              <a:t>Zamowienie</a:t>
            </a:r>
            <a:endParaRPr lang="pl-PL" sz="1400" i="1" dirty="0"/>
          </a:p>
          <a:p>
            <a:pPr marL="1273175" lvl="2" indent="-285750"/>
            <a:r>
              <a:rPr lang="pl-PL" sz="1400" dirty="0"/>
              <a:t>dzięki tabeli </a:t>
            </a:r>
            <a:r>
              <a:rPr lang="pl-PL" sz="1400" i="1" dirty="0" err="1"/>
              <a:t>zamowienie_produkt</a:t>
            </a:r>
            <a:r>
              <a:rPr lang="pl-PL" sz="1400" i="1" dirty="0"/>
              <a:t> </a:t>
            </a:r>
            <a:r>
              <a:rPr lang="pl-PL" sz="1400" dirty="0"/>
              <a:t>może składać się z kilku produktów,</a:t>
            </a:r>
          </a:p>
          <a:p>
            <a:pPr marL="1273175" lvl="2" indent="-285750"/>
            <a:r>
              <a:rPr lang="pl-PL" sz="1400" dirty="0"/>
              <a:t>jeśli lek jest na receptę to odbiorca(klient) musi być przypisany do          zamówienia, płatność może być kartą, gotówką bądź kartą kredytową(tylko stali klienci) 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/>
              <a:t>Odbiorca</a:t>
            </a:r>
          </a:p>
          <a:p>
            <a:pPr marL="1273175" lvl="2" indent="-285750"/>
            <a:r>
              <a:rPr lang="pl-PL" sz="1400" dirty="0"/>
              <a:t>Wskazanie, czy odbiorca jest klientem stałym, w celu ustalenia płatności,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/>
              <a:t>Dostawca,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/>
              <a:t>Pracownicy,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 err="1"/>
              <a:t>Dyzur</a:t>
            </a:r>
            <a:endParaRPr lang="pl-PL" sz="1400" i="1" dirty="0"/>
          </a:p>
          <a:p>
            <a:pPr marL="1273175" lvl="2" indent="-285750"/>
            <a:r>
              <a:rPr lang="pl-PL" sz="1400" dirty="0"/>
              <a:t>Na jednym dyżurze może być kilku pracowników, dyżur jest specjalny jeśli odbywa się w sobotę lub w niedzielę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 err="1"/>
              <a:t>Sprzedaz</a:t>
            </a:r>
            <a:r>
              <a:rPr lang="pl-PL" sz="1400" i="1" dirty="0"/>
              <a:t>,</a:t>
            </a:r>
          </a:p>
          <a:p>
            <a:pPr marL="1035050" lvl="1" indent="-342900">
              <a:buFont typeface="Courier New" panose="02070309020205020404" pitchFamily="49" charset="0"/>
              <a:buChar char="o"/>
            </a:pPr>
            <a:r>
              <a:rPr lang="pl-PL" sz="1400" i="1" dirty="0"/>
              <a:t>Produkt</a:t>
            </a:r>
          </a:p>
          <a:p>
            <a:pPr marL="1273175" lvl="2" indent="-285750"/>
            <a:r>
              <a:rPr lang="pl-PL" sz="1400" dirty="0"/>
              <a:t>Dostępne dwie ceny: cena-oferowana przez aptekę, </a:t>
            </a:r>
            <a:r>
              <a:rPr lang="pl-PL" sz="1400" dirty="0" err="1"/>
              <a:t>cena_dostawcy</a:t>
            </a:r>
            <a:r>
              <a:rPr lang="pl-PL" sz="1400" dirty="0"/>
              <a:t>-potrzebna przy rozliczeniu z dostawcą </a:t>
            </a:r>
          </a:p>
          <a:p>
            <a:pPr marL="9779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669999">
                  <a:lumMod val="75000"/>
                </a:srgbClr>
              </a:buClr>
              <a:buSzPct val="55000"/>
              <a:buFont typeface="Wingdings" pitchFamily="2" charset="2"/>
              <a:buChar char="l"/>
              <a:tabLst/>
              <a:defRPr/>
            </a:pPr>
            <a:r>
              <a:rPr kumimoji="0" lang="pl-PL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Zmiana</a:t>
            </a:r>
          </a:p>
          <a:p>
            <a:pPr marL="1273175" marR="0" lvl="2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CCCC00">
                  <a:lumMod val="50000"/>
                </a:srgbClr>
              </a:buClr>
              <a:buSzPct val="50000"/>
              <a:buFont typeface="Wingdings" pitchFamily="2" charset="2"/>
              <a:buChar char="l"/>
              <a:tabLst/>
              <a:defRPr/>
            </a:pP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możliwość ustawienia godzin poszczególnych zmian pracowników,</a:t>
            </a:r>
          </a:p>
          <a:p>
            <a:pPr marL="1273175" lvl="2" indent="-285750"/>
            <a:endParaRPr lang="pl-PL" sz="1400" dirty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22603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4664"/>
            <a:ext cx="7696200" cy="824136"/>
          </a:xfrm>
        </p:spPr>
        <p:txBody>
          <a:bodyPr/>
          <a:lstStyle/>
          <a:p>
            <a:r>
              <a:rPr lang="pl-PL" dirty="0"/>
              <a:t>Monitorowanie aktualnego stanu leków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305800" cy="4411663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CREATE OR REPLACE FUNCTION </a:t>
            </a:r>
            <a:r>
              <a:rPr lang="pl-PL" dirty="0" err="1"/>
              <a:t>sprawdz_ile_sztuk_w_magazynie</a:t>
            </a:r>
            <a:r>
              <a:rPr lang="pl-PL" dirty="0"/>
              <a:t>(</a:t>
            </a:r>
            <a:r>
              <a:rPr lang="pl-PL" dirty="0" err="1"/>
              <a:t>integer,integer</a:t>
            </a:r>
            <a:r>
              <a:rPr lang="pl-PL" dirty="0"/>
              <a:t>) RETURNS </a:t>
            </a:r>
            <a:r>
              <a:rPr lang="pl-PL" dirty="0" err="1"/>
              <a:t>integer</a:t>
            </a:r>
            <a:r>
              <a:rPr lang="pl-PL" dirty="0"/>
              <a:t> AS '</a:t>
            </a:r>
          </a:p>
          <a:p>
            <a:r>
              <a:rPr lang="pl-PL" dirty="0"/>
              <a:t>DECLARE</a:t>
            </a:r>
          </a:p>
          <a:p>
            <a:r>
              <a:rPr lang="pl-PL" dirty="0"/>
              <a:t>id ALIAS FOR $1;</a:t>
            </a:r>
          </a:p>
          <a:p>
            <a:r>
              <a:rPr lang="pl-PL" dirty="0"/>
              <a:t>apteka ALIAS FOR $2;</a:t>
            </a:r>
          </a:p>
          <a:p>
            <a:r>
              <a:rPr lang="pl-PL" dirty="0"/>
              <a:t>ile </a:t>
            </a:r>
            <a:r>
              <a:rPr lang="pl-PL" dirty="0" err="1"/>
              <a:t>integer</a:t>
            </a:r>
            <a:r>
              <a:rPr lang="pl-PL" dirty="0"/>
              <a:t>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SELECT </a:t>
            </a:r>
            <a:r>
              <a:rPr lang="pl-PL" dirty="0" err="1"/>
              <a:t>ilosc</a:t>
            </a:r>
            <a:r>
              <a:rPr lang="pl-PL" dirty="0"/>
              <a:t> INTO ile FROM Magazyn WHERE </a:t>
            </a:r>
            <a:r>
              <a:rPr lang="pl-PL" dirty="0" err="1"/>
              <a:t>id_produktu</a:t>
            </a:r>
            <a:r>
              <a:rPr lang="pl-PL" dirty="0"/>
              <a:t>=id AND </a:t>
            </a:r>
            <a:r>
              <a:rPr lang="pl-PL" dirty="0" err="1"/>
              <a:t>id_apteka</a:t>
            </a:r>
            <a:r>
              <a:rPr lang="pl-PL" dirty="0"/>
              <a:t>=apteka;</a:t>
            </a:r>
          </a:p>
          <a:p>
            <a:r>
              <a:rPr lang="pl-PL" dirty="0"/>
              <a:t>RETURN ile;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4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968152"/>
          </a:xfrm>
        </p:spPr>
        <p:txBody>
          <a:bodyPr/>
          <a:lstStyle/>
          <a:p>
            <a:r>
              <a:rPr lang="pl-PL" dirty="0"/>
              <a:t>Rozliczanie sprzedaży zmiany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24000"/>
            <a:ext cx="8066856" cy="5105400"/>
          </a:xfrm>
        </p:spPr>
        <p:txBody>
          <a:bodyPr>
            <a:normAutofit fontScale="40000" lnSpcReduction="20000"/>
          </a:bodyPr>
          <a:lstStyle/>
          <a:p>
            <a:endParaRPr lang="pl-PL" dirty="0"/>
          </a:p>
          <a:p>
            <a:r>
              <a:rPr lang="pl-PL" dirty="0"/>
              <a:t>--raporty </a:t>
            </a:r>
            <a:r>
              <a:rPr lang="pl-PL" dirty="0" err="1"/>
              <a:t>ilosciowo</a:t>
            </a:r>
            <a:r>
              <a:rPr lang="pl-PL" dirty="0"/>
              <a:t> </a:t>
            </a:r>
            <a:r>
              <a:rPr lang="pl-PL" dirty="0" err="1"/>
              <a:t>wartosciowe</a:t>
            </a:r>
            <a:r>
              <a:rPr lang="pl-PL" dirty="0"/>
              <a:t> </a:t>
            </a:r>
            <a:r>
              <a:rPr lang="pl-PL" dirty="0" err="1"/>
              <a:t>sprzedazy</a:t>
            </a:r>
            <a:r>
              <a:rPr lang="pl-PL" dirty="0"/>
              <a:t> w </a:t>
            </a:r>
            <a:r>
              <a:rPr lang="pl-PL" dirty="0" err="1"/>
              <a:t>ujeciu</a:t>
            </a:r>
            <a:r>
              <a:rPr lang="pl-PL" dirty="0"/>
              <a:t> pracownika</a:t>
            </a:r>
          </a:p>
          <a:p>
            <a:r>
              <a:rPr lang="pl-PL" dirty="0"/>
              <a:t>CREATE VIEW </a:t>
            </a:r>
            <a:r>
              <a:rPr lang="pl-PL" dirty="0" err="1"/>
              <a:t>sprzedaz_pracownik</a:t>
            </a:r>
            <a:r>
              <a:rPr lang="pl-PL" dirty="0"/>
              <a:t> AS</a:t>
            </a:r>
          </a:p>
          <a:p>
            <a:r>
              <a:rPr lang="pl-PL" dirty="0"/>
              <a:t>SELECT </a:t>
            </a:r>
            <a:r>
              <a:rPr lang="pl-PL" dirty="0" err="1"/>
              <a:t>s.id_produktu,s.id_pracownika</a:t>
            </a:r>
            <a:r>
              <a:rPr lang="pl-PL" dirty="0"/>
              <a:t>, </a:t>
            </a:r>
            <a:r>
              <a:rPr lang="pl-PL" dirty="0" err="1"/>
              <a:t>s.id_zmiana</a:t>
            </a:r>
            <a:r>
              <a:rPr lang="pl-PL" dirty="0"/>
              <a:t>, </a:t>
            </a:r>
            <a:r>
              <a:rPr lang="pl-PL" dirty="0" err="1"/>
              <a:t>p.cena</a:t>
            </a:r>
            <a:r>
              <a:rPr lang="pl-PL" dirty="0"/>
              <a:t>*</a:t>
            </a:r>
            <a:r>
              <a:rPr lang="pl-PL" dirty="0" err="1"/>
              <a:t>ilosc_sprzedana</a:t>
            </a:r>
            <a:r>
              <a:rPr lang="pl-PL" dirty="0"/>
              <a:t> </a:t>
            </a:r>
            <a:r>
              <a:rPr lang="pl-PL" dirty="0" err="1"/>
              <a:t>suma_sprzedazy</a:t>
            </a:r>
            <a:r>
              <a:rPr lang="pl-PL" dirty="0"/>
              <a:t> FROM </a:t>
            </a:r>
            <a:r>
              <a:rPr lang="pl-PL" dirty="0" err="1"/>
              <a:t>sprzedaz</a:t>
            </a:r>
            <a:r>
              <a:rPr lang="pl-PL" dirty="0"/>
              <a:t> s, produkt p WHERE </a:t>
            </a:r>
            <a:r>
              <a:rPr lang="pl-PL" dirty="0" err="1"/>
              <a:t>s.id_produktu</a:t>
            </a:r>
            <a:r>
              <a:rPr lang="pl-PL" dirty="0"/>
              <a:t>=</a:t>
            </a:r>
            <a:r>
              <a:rPr lang="pl-PL" dirty="0" err="1"/>
              <a:t>p.id_produktu</a:t>
            </a:r>
            <a:r>
              <a:rPr lang="pl-PL" dirty="0"/>
              <a:t>;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sprzedaz_pracownik</a:t>
            </a:r>
            <a:r>
              <a:rPr lang="pl-PL" dirty="0"/>
              <a:t>(</a:t>
            </a:r>
            <a:r>
              <a:rPr lang="pl-PL" dirty="0" err="1"/>
              <a:t>integer</a:t>
            </a:r>
            <a:r>
              <a:rPr lang="pl-PL" dirty="0"/>
              <a:t>) RETURNS </a:t>
            </a:r>
            <a:r>
              <a:rPr lang="pl-PL" dirty="0" err="1"/>
              <a:t>double</a:t>
            </a:r>
            <a:r>
              <a:rPr lang="pl-PL" dirty="0"/>
              <a:t> precision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id_prac</a:t>
            </a:r>
            <a:r>
              <a:rPr lang="pl-PL" dirty="0"/>
              <a:t> ALIAS FOR $1;</a:t>
            </a:r>
          </a:p>
          <a:p>
            <a:r>
              <a:rPr lang="pl-PL" dirty="0"/>
              <a:t>s </a:t>
            </a:r>
            <a:r>
              <a:rPr lang="pl-PL" dirty="0" err="1"/>
              <a:t>double</a:t>
            </a:r>
            <a:r>
              <a:rPr lang="pl-PL" dirty="0"/>
              <a:t> precision;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SELECT SUM(</a:t>
            </a:r>
            <a:r>
              <a:rPr lang="pl-PL" dirty="0" err="1"/>
              <a:t>suma_sprzedazy</a:t>
            </a:r>
            <a:r>
              <a:rPr lang="pl-PL" dirty="0"/>
              <a:t>) INTO s FROM </a:t>
            </a:r>
            <a:r>
              <a:rPr lang="pl-PL" dirty="0" err="1"/>
              <a:t>sprzedaz_pracownik</a:t>
            </a:r>
            <a:r>
              <a:rPr lang="pl-PL" dirty="0"/>
              <a:t> WHERE </a:t>
            </a:r>
            <a:r>
              <a:rPr lang="pl-PL" dirty="0" err="1"/>
              <a:t>id_pracownika</a:t>
            </a:r>
            <a:r>
              <a:rPr lang="pl-PL" dirty="0"/>
              <a:t>=</a:t>
            </a:r>
            <a:r>
              <a:rPr lang="pl-PL" dirty="0" err="1"/>
              <a:t>id_prac</a:t>
            </a:r>
            <a:r>
              <a:rPr lang="pl-PL" dirty="0"/>
              <a:t>;</a:t>
            </a:r>
          </a:p>
          <a:p>
            <a:r>
              <a:rPr lang="pl-PL" dirty="0"/>
              <a:t>RETURN s;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--raporty ilościowo wartościowe w ujęciu typu zmiany</a:t>
            </a:r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sprzedaz_zmiana</a:t>
            </a:r>
            <a:r>
              <a:rPr lang="pl-PL" dirty="0"/>
              <a:t>(</a:t>
            </a:r>
            <a:r>
              <a:rPr lang="pl-PL" dirty="0" err="1"/>
              <a:t>integer</a:t>
            </a:r>
            <a:r>
              <a:rPr lang="pl-PL" dirty="0"/>
              <a:t>) RETURNS </a:t>
            </a:r>
            <a:r>
              <a:rPr lang="pl-PL" dirty="0" err="1"/>
              <a:t>double</a:t>
            </a:r>
            <a:r>
              <a:rPr lang="pl-PL" dirty="0"/>
              <a:t> precision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id_zmian</a:t>
            </a:r>
            <a:r>
              <a:rPr lang="pl-PL" dirty="0"/>
              <a:t> ALIAS FOR $1;</a:t>
            </a:r>
          </a:p>
          <a:p>
            <a:r>
              <a:rPr lang="pl-PL" dirty="0"/>
              <a:t>s </a:t>
            </a:r>
            <a:r>
              <a:rPr lang="pl-PL" dirty="0" err="1"/>
              <a:t>double</a:t>
            </a:r>
            <a:r>
              <a:rPr lang="pl-PL" dirty="0"/>
              <a:t> precision;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SELECT SUM(</a:t>
            </a:r>
            <a:r>
              <a:rPr lang="pl-PL" dirty="0" err="1"/>
              <a:t>suma_sprzedazy</a:t>
            </a:r>
            <a:r>
              <a:rPr lang="pl-PL" dirty="0"/>
              <a:t>) INTO s FROM </a:t>
            </a:r>
            <a:r>
              <a:rPr lang="pl-PL" dirty="0" err="1"/>
              <a:t>sprzedaz_pracownik</a:t>
            </a:r>
            <a:r>
              <a:rPr lang="pl-PL" dirty="0"/>
              <a:t> WHERE </a:t>
            </a:r>
            <a:r>
              <a:rPr lang="pl-PL" dirty="0" err="1"/>
              <a:t>id_zmiana</a:t>
            </a:r>
            <a:r>
              <a:rPr lang="pl-PL" dirty="0"/>
              <a:t>=</a:t>
            </a:r>
            <a:r>
              <a:rPr lang="pl-PL" dirty="0" err="1"/>
              <a:t>id_zmian</a:t>
            </a:r>
            <a:r>
              <a:rPr lang="pl-PL" dirty="0"/>
              <a:t>;</a:t>
            </a:r>
          </a:p>
          <a:p>
            <a:r>
              <a:rPr lang="pl-PL" dirty="0"/>
              <a:t>RETURN s;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890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340768"/>
            <a:ext cx="7696200" cy="936104"/>
          </a:xfrm>
        </p:spPr>
        <p:txBody>
          <a:bodyPr/>
          <a:lstStyle/>
          <a:p>
            <a:r>
              <a:rPr lang="pl-PL" dirty="0"/>
              <a:t>Dodawanie danych kontaktowych odbiorców, dostawców oraz pracowników</a:t>
            </a:r>
            <a:br>
              <a:rPr lang="pl-PL" dirty="0"/>
            </a:b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00808"/>
            <a:ext cx="8183488" cy="4968552"/>
          </a:xfrm>
        </p:spPr>
        <p:txBody>
          <a:bodyPr>
            <a:normAutofit fontScale="25000" lnSpcReduction="20000"/>
          </a:bodyPr>
          <a:lstStyle/>
          <a:p>
            <a:r>
              <a:rPr lang="pl-PL" dirty="0"/>
              <a:t>CREATE OR REPLACE FUNCTION </a:t>
            </a:r>
            <a:r>
              <a:rPr lang="pl-PL" dirty="0" err="1"/>
              <a:t>dodaj_odbiorca</a:t>
            </a:r>
            <a:r>
              <a:rPr lang="pl-PL" dirty="0"/>
              <a:t>(</a:t>
            </a:r>
            <a:r>
              <a:rPr lang="pl-PL" dirty="0" err="1"/>
              <a:t>varchar,varchar,varchar,varchar,varchar,varchar,boolean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nowe_imie</a:t>
            </a:r>
            <a:r>
              <a:rPr lang="pl-PL" dirty="0"/>
              <a:t> ALIAS FOR $1;</a:t>
            </a:r>
          </a:p>
          <a:p>
            <a:r>
              <a:rPr lang="pl-PL" dirty="0" err="1"/>
              <a:t>nowe_nazwisko</a:t>
            </a:r>
            <a:r>
              <a:rPr lang="pl-PL" dirty="0"/>
              <a:t> ALIAS FOR $2;</a:t>
            </a:r>
          </a:p>
          <a:p>
            <a:r>
              <a:rPr lang="pl-PL" dirty="0" err="1"/>
              <a:t>nowy_adres</a:t>
            </a:r>
            <a:r>
              <a:rPr lang="pl-PL" dirty="0"/>
              <a:t> ALIAS FOR $3;</a:t>
            </a:r>
          </a:p>
          <a:p>
            <a:r>
              <a:rPr lang="pl-PL" dirty="0" err="1"/>
              <a:t>nowy_pesel</a:t>
            </a:r>
            <a:r>
              <a:rPr lang="pl-PL" dirty="0"/>
              <a:t> ALIAS FOR $4;</a:t>
            </a:r>
          </a:p>
          <a:p>
            <a:r>
              <a:rPr lang="pl-PL" dirty="0" err="1"/>
              <a:t>nowy_nr_telefonu</a:t>
            </a:r>
            <a:r>
              <a:rPr lang="pl-PL" dirty="0"/>
              <a:t> ALIAS FOR $5;</a:t>
            </a:r>
          </a:p>
          <a:p>
            <a:r>
              <a:rPr lang="pl-PL" dirty="0" err="1"/>
              <a:t>nowy_nip</a:t>
            </a:r>
            <a:r>
              <a:rPr lang="pl-PL" dirty="0"/>
              <a:t> ALIAS FOR $6;</a:t>
            </a:r>
          </a:p>
          <a:p>
            <a:r>
              <a:rPr lang="pl-PL" dirty="0" err="1"/>
              <a:t>nowy_czy_staly</a:t>
            </a:r>
            <a:r>
              <a:rPr lang="pl-PL" dirty="0"/>
              <a:t> ALIAS FOR $7;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INSERT INTO Odbiorca VALUES(DEFAULT,nowe_imie,nowe_nazwisko,nowy_adres,nowy_pesel,nowy_nr_telefonu, </a:t>
            </a:r>
            <a:r>
              <a:rPr lang="pl-PL" dirty="0" err="1"/>
              <a:t>nowy_nip,nowy_czy_staly</a:t>
            </a:r>
            <a:r>
              <a:rPr lang="pl-PL" dirty="0"/>
              <a:t>);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dodaj_dostawca</a:t>
            </a:r>
            <a:r>
              <a:rPr lang="pl-PL" dirty="0"/>
              <a:t>(</a:t>
            </a:r>
            <a:r>
              <a:rPr lang="pl-PL" dirty="0" err="1"/>
              <a:t>varchar,varchar,varchar,varchar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nowa_nazwa</a:t>
            </a:r>
            <a:r>
              <a:rPr lang="pl-PL" dirty="0"/>
              <a:t> ALIAS FOR $1;</a:t>
            </a:r>
          </a:p>
          <a:p>
            <a:r>
              <a:rPr lang="pl-PL" dirty="0" err="1"/>
              <a:t>nowy_adres</a:t>
            </a:r>
            <a:r>
              <a:rPr lang="pl-PL" dirty="0"/>
              <a:t> ALIAS FOR $2;</a:t>
            </a:r>
          </a:p>
          <a:p>
            <a:r>
              <a:rPr lang="pl-PL" dirty="0" err="1"/>
              <a:t>nowy_nr_telefonu</a:t>
            </a:r>
            <a:r>
              <a:rPr lang="pl-PL" dirty="0"/>
              <a:t> ALIAS FOR $3;</a:t>
            </a:r>
          </a:p>
          <a:p>
            <a:r>
              <a:rPr lang="pl-PL" dirty="0" err="1"/>
              <a:t>nowy_NIP</a:t>
            </a:r>
            <a:r>
              <a:rPr lang="pl-PL" dirty="0"/>
              <a:t> ALIAS FOR $4;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INSERT INTO Dostawca VALUES(</a:t>
            </a:r>
            <a:r>
              <a:rPr lang="pl-PL" dirty="0" err="1"/>
              <a:t>DEFAULT,nowa_nazwa,nowy_adres,nowy_nr_telefonu,nowy_NIP</a:t>
            </a:r>
            <a:r>
              <a:rPr lang="pl-PL" dirty="0"/>
              <a:t>);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dodaj_pracownika</a:t>
            </a:r>
            <a:r>
              <a:rPr lang="pl-PL" dirty="0"/>
              <a:t>(</a:t>
            </a:r>
            <a:r>
              <a:rPr lang="pl-PL" dirty="0" err="1"/>
              <a:t>varchar,varchar,varchar,integer,integer,varchar,varchar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nowe_imie</a:t>
            </a:r>
            <a:r>
              <a:rPr lang="pl-PL" dirty="0"/>
              <a:t> ALIAS FOR $1;</a:t>
            </a:r>
          </a:p>
          <a:p>
            <a:r>
              <a:rPr lang="pl-PL" dirty="0" err="1"/>
              <a:t>nowe_nazwisko</a:t>
            </a:r>
            <a:r>
              <a:rPr lang="pl-PL" dirty="0"/>
              <a:t> ALIAS FOR $2;</a:t>
            </a:r>
          </a:p>
          <a:p>
            <a:r>
              <a:rPr lang="pl-PL" dirty="0" err="1"/>
              <a:t>nowe_stanowisko</a:t>
            </a:r>
            <a:r>
              <a:rPr lang="pl-PL" dirty="0"/>
              <a:t> ALIAS FOR $3;</a:t>
            </a:r>
          </a:p>
          <a:p>
            <a:r>
              <a:rPr lang="pl-PL" dirty="0" err="1"/>
              <a:t>nowy_id_apteka</a:t>
            </a:r>
            <a:r>
              <a:rPr lang="pl-PL" dirty="0"/>
              <a:t> ALIAS FOR $4;</a:t>
            </a:r>
          </a:p>
          <a:p>
            <a:r>
              <a:rPr lang="pl-PL" dirty="0" err="1"/>
              <a:t>nowa_pensja</a:t>
            </a:r>
            <a:r>
              <a:rPr lang="pl-PL" dirty="0"/>
              <a:t> ALIAS FOR $5;</a:t>
            </a:r>
          </a:p>
          <a:p>
            <a:r>
              <a:rPr lang="pl-PL" dirty="0" err="1"/>
              <a:t>nowy_nr_telefonu</a:t>
            </a:r>
            <a:r>
              <a:rPr lang="pl-PL" dirty="0"/>
              <a:t> ALIAS FOR $6;</a:t>
            </a:r>
          </a:p>
          <a:p>
            <a:r>
              <a:rPr lang="pl-PL" dirty="0" err="1"/>
              <a:t>nowy_pesel</a:t>
            </a:r>
            <a:r>
              <a:rPr lang="pl-PL" dirty="0"/>
              <a:t> ALIAS FOR $7;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INSERT INTO Odbiorca VALUES(DEFAULT,nowe_imie,nowe_nazwisko,nowe_stanowisko,nowy_id_apteka,nowa_pensja, </a:t>
            </a:r>
            <a:r>
              <a:rPr lang="pl-PL" dirty="0" err="1"/>
              <a:t>nowy_nr_telefonu,nowy_pesel</a:t>
            </a:r>
            <a:r>
              <a:rPr lang="pl-PL" dirty="0"/>
              <a:t>);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5918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6632"/>
            <a:ext cx="7696200" cy="1008112"/>
          </a:xfrm>
        </p:spPr>
        <p:txBody>
          <a:bodyPr/>
          <a:lstStyle/>
          <a:p>
            <a:r>
              <a:rPr lang="pl-PL" dirty="0"/>
              <a:t>Wystawianie faktur dla klientów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24000"/>
            <a:ext cx="8210872" cy="4411663"/>
          </a:xfrm>
        </p:spPr>
        <p:txBody>
          <a:bodyPr>
            <a:normAutofit fontScale="55000" lnSpcReduction="20000"/>
          </a:bodyPr>
          <a:lstStyle/>
          <a:p>
            <a:r>
              <a:rPr lang="pl-PL" dirty="0"/>
              <a:t>wystawianie faktur dla </a:t>
            </a:r>
            <a:r>
              <a:rPr lang="pl-PL" dirty="0" err="1"/>
              <a:t>klientow</a:t>
            </a:r>
            <a:r>
              <a:rPr lang="pl-PL" dirty="0"/>
              <a:t>, </a:t>
            </a:r>
            <a:r>
              <a:rPr lang="pl-PL" dirty="0" err="1"/>
              <a:t>ktorzy</a:t>
            </a:r>
            <a:r>
              <a:rPr lang="pl-PL" dirty="0"/>
              <a:t> dokonali zakupu</a:t>
            </a:r>
          </a:p>
          <a:p>
            <a:r>
              <a:rPr lang="pl-PL" dirty="0"/>
              <a:t>CREATE VIEW </a:t>
            </a:r>
            <a:r>
              <a:rPr lang="pl-PL" dirty="0" err="1"/>
              <a:t>faktura_klient</a:t>
            </a:r>
            <a:r>
              <a:rPr lang="pl-PL" dirty="0"/>
              <a:t> AS</a:t>
            </a:r>
          </a:p>
          <a:p>
            <a:r>
              <a:rPr lang="pl-PL" dirty="0"/>
              <a:t>SELECT </a:t>
            </a:r>
            <a:r>
              <a:rPr lang="pl-PL" dirty="0" err="1"/>
              <a:t>a.adres,m.nazwa</a:t>
            </a:r>
            <a:r>
              <a:rPr lang="pl-PL" dirty="0"/>
              <a:t> miasto, </a:t>
            </a:r>
            <a:r>
              <a:rPr lang="pl-PL" dirty="0" err="1"/>
              <a:t>a.nip</a:t>
            </a:r>
            <a:r>
              <a:rPr lang="pl-PL" dirty="0"/>
              <a:t> ,</a:t>
            </a:r>
            <a:r>
              <a:rPr lang="pl-PL" dirty="0" err="1"/>
              <a:t>zi.id_produktu,zi.cena</a:t>
            </a:r>
            <a:r>
              <a:rPr lang="pl-PL" dirty="0"/>
              <a:t>, </a:t>
            </a:r>
            <a:r>
              <a:rPr lang="pl-PL" dirty="0" err="1"/>
              <a:t>zi.cena</a:t>
            </a:r>
            <a:r>
              <a:rPr lang="pl-PL" dirty="0"/>
              <a:t>*</a:t>
            </a:r>
            <a:r>
              <a:rPr lang="pl-PL" dirty="0" err="1"/>
              <a:t>zi.ilosc</a:t>
            </a:r>
            <a:r>
              <a:rPr lang="pl-PL" dirty="0"/>
              <a:t> </a:t>
            </a:r>
            <a:r>
              <a:rPr lang="pl-PL" dirty="0" err="1"/>
              <a:t>suma_cen</a:t>
            </a:r>
            <a:r>
              <a:rPr lang="pl-PL" dirty="0"/>
              <a:t>, </a:t>
            </a:r>
            <a:r>
              <a:rPr lang="pl-PL" dirty="0" err="1"/>
              <a:t>zi.imie</a:t>
            </a:r>
            <a:r>
              <a:rPr lang="pl-PL" dirty="0"/>
              <a:t>, </a:t>
            </a:r>
            <a:r>
              <a:rPr lang="pl-PL" dirty="0" err="1"/>
              <a:t>zi.nazwisko</a:t>
            </a:r>
            <a:r>
              <a:rPr lang="pl-PL" dirty="0"/>
              <a:t>, </a:t>
            </a:r>
            <a:r>
              <a:rPr lang="pl-PL" dirty="0" err="1"/>
              <a:t>zi.adres</a:t>
            </a:r>
            <a:r>
              <a:rPr lang="pl-PL" dirty="0"/>
              <a:t> </a:t>
            </a:r>
            <a:r>
              <a:rPr lang="pl-PL" dirty="0" err="1"/>
              <a:t>adres_klienta</a:t>
            </a:r>
            <a:r>
              <a:rPr lang="pl-PL" dirty="0"/>
              <a:t>, </a:t>
            </a:r>
            <a:r>
              <a:rPr lang="pl-PL" dirty="0" err="1"/>
              <a:t>zi.data_sprzedazy,zi.nip</a:t>
            </a:r>
            <a:r>
              <a:rPr lang="pl-PL" dirty="0"/>
              <a:t> </a:t>
            </a:r>
            <a:r>
              <a:rPr lang="pl-PL" dirty="0" err="1"/>
              <a:t>nip_klienta</a:t>
            </a:r>
            <a:r>
              <a:rPr lang="pl-PL" dirty="0"/>
              <a:t> from Miasta </a:t>
            </a:r>
            <a:r>
              <a:rPr lang="pl-PL" dirty="0" err="1"/>
              <a:t>m,apteki</a:t>
            </a:r>
            <a:r>
              <a:rPr lang="pl-PL" dirty="0"/>
              <a:t> a, </a:t>
            </a:r>
            <a:r>
              <a:rPr lang="pl-PL" dirty="0" err="1"/>
              <a:t>zamowienia_info</a:t>
            </a:r>
            <a:r>
              <a:rPr lang="pl-PL" dirty="0"/>
              <a:t> </a:t>
            </a:r>
            <a:r>
              <a:rPr lang="pl-PL" dirty="0" err="1"/>
              <a:t>zi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a.id_miasto</a:t>
            </a:r>
            <a:r>
              <a:rPr lang="pl-PL" dirty="0"/>
              <a:t>=</a:t>
            </a:r>
            <a:r>
              <a:rPr lang="pl-PL" dirty="0" err="1"/>
              <a:t>m.id_miasto</a:t>
            </a:r>
            <a:r>
              <a:rPr lang="pl-PL" dirty="0"/>
              <a:t> AND </a:t>
            </a:r>
            <a:r>
              <a:rPr lang="pl-PL" dirty="0" err="1"/>
              <a:t>zi.id_apteka</a:t>
            </a:r>
            <a:r>
              <a:rPr lang="pl-PL" dirty="0"/>
              <a:t>=</a:t>
            </a:r>
            <a:r>
              <a:rPr lang="pl-PL" dirty="0" err="1"/>
              <a:t>a.id_apteka</a:t>
            </a:r>
            <a:r>
              <a:rPr lang="pl-PL"/>
              <a:t>;</a:t>
            </a:r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wystaw_fakture_klient</a:t>
            </a:r>
            <a:r>
              <a:rPr lang="pl-PL" dirty="0"/>
              <a:t>(</a:t>
            </a:r>
            <a:r>
              <a:rPr lang="pl-PL" dirty="0" err="1"/>
              <a:t>varchar</a:t>
            </a:r>
            <a:r>
              <a:rPr lang="pl-PL" dirty="0"/>
              <a:t>, </a:t>
            </a:r>
            <a:r>
              <a:rPr lang="pl-PL" dirty="0" err="1"/>
              <a:t>timestamp</a:t>
            </a:r>
            <a:r>
              <a:rPr lang="pl-PL" dirty="0"/>
              <a:t>)RETURNS </a:t>
            </a:r>
            <a:r>
              <a:rPr lang="pl-PL" dirty="0" err="1"/>
              <a:t>double</a:t>
            </a:r>
            <a:r>
              <a:rPr lang="pl-PL" dirty="0"/>
              <a:t> precision AS'</a:t>
            </a:r>
          </a:p>
          <a:p>
            <a:r>
              <a:rPr lang="pl-PL" dirty="0"/>
              <a:t>DECLARE</a:t>
            </a:r>
          </a:p>
          <a:p>
            <a:r>
              <a:rPr lang="pl-PL" dirty="0"/>
              <a:t>nip ALIAS FOR $1;</a:t>
            </a:r>
          </a:p>
          <a:p>
            <a:r>
              <a:rPr lang="pl-PL" dirty="0"/>
              <a:t>czas ALIAS FOR $2; </a:t>
            </a:r>
          </a:p>
          <a:p>
            <a:r>
              <a:rPr lang="pl-PL" dirty="0"/>
              <a:t>s </a:t>
            </a:r>
            <a:r>
              <a:rPr lang="pl-PL" dirty="0" err="1"/>
              <a:t>double</a:t>
            </a:r>
            <a:r>
              <a:rPr lang="pl-PL" dirty="0"/>
              <a:t> precision;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SELECT SUM(</a:t>
            </a:r>
            <a:r>
              <a:rPr lang="pl-PL" dirty="0" err="1"/>
              <a:t>suma_cen</a:t>
            </a:r>
            <a:r>
              <a:rPr lang="pl-PL" dirty="0"/>
              <a:t>) INTO s FROM </a:t>
            </a:r>
            <a:r>
              <a:rPr lang="pl-PL" dirty="0" err="1"/>
              <a:t>faktura_klient</a:t>
            </a:r>
            <a:r>
              <a:rPr lang="pl-PL" dirty="0"/>
              <a:t> WHERE </a:t>
            </a:r>
            <a:r>
              <a:rPr lang="pl-PL" dirty="0" err="1"/>
              <a:t>nip_klienta</a:t>
            </a:r>
            <a:r>
              <a:rPr lang="pl-PL" dirty="0"/>
              <a:t>=nip AND </a:t>
            </a:r>
            <a:r>
              <a:rPr lang="pl-PL" dirty="0" err="1"/>
              <a:t>data_sprzedazy</a:t>
            </a:r>
            <a:r>
              <a:rPr lang="pl-PL" dirty="0"/>
              <a:t>=czas;</a:t>
            </a:r>
          </a:p>
          <a:p>
            <a:r>
              <a:rPr lang="pl-PL" dirty="0"/>
              <a:t>RETURN s;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16576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2E10D0D-A7ED-4253-A0BD-272CDF2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4664"/>
            <a:ext cx="7696200" cy="1512168"/>
          </a:xfrm>
        </p:spPr>
        <p:txBody>
          <a:bodyPr/>
          <a:lstStyle/>
          <a:p>
            <a:r>
              <a:rPr lang="pl-PL" dirty="0"/>
              <a:t>Rejestrowanie i planowanie grafików pracowników</a:t>
            </a:r>
            <a:br>
              <a:rPr lang="pl-PL" dirty="0"/>
            </a:b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656E7A-068F-40E6-A763-B21E79A7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40768"/>
            <a:ext cx="8305800" cy="5112568"/>
          </a:xfrm>
        </p:spPr>
        <p:txBody>
          <a:bodyPr>
            <a:normAutofit fontScale="40000" lnSpcReduction="20000"/>
          </a:bodyPr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dodaj_dyzur</a:t>
            </a:r>
            <a:r>
              <a:rPr lang="pl-PL" dirty="0"/>
              <a:t>(</a:t>
            </a:r>
            <a:r>
              <a:rPr lang="pl-PL" dirty="0" err="1"/>
              <a:t>integer,timestamp,timestamp,integer,boolean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id_a</a:t>
            </a:r>
            <a:r>
              <a:rPr lang="pl-PL" dirty="0"/>
              <a:t> ALIAS FOR $1;</a:t>
            </a:r>
          </a:p>
          <a:p>
            <a:r>
              <a:rPr lang="pl-PL" dirty="0" err="1"/>
              <a:t>start_date</a:t>
            </a:r>
            <a:r>
              <a:rPr lang="pl-PL" dirty="0"/>
              <a:t> ALIAS FOR $2;</a:t>
            </a:r>
          </a:p>
          <a:p>
            <a:r>
              <a:rPr lang="pl-PL" dirty="0" err="1"/>
              <a:t>end_date</a:t>
            </a:r>
            <a:r>
              <a:rPr lang="pl-PL" dirty="0"/>
              <a:t> ALIAS FOR $3;</a:t>
            </a:r>
          </a:p>
          <a:p>
            <a:r>
              <a:rPr lang="pl-PL" dirty="0" err="1"/>
              <a:t>id_zm</a:t>
            </a:r>
            <a:r>
              <a:rPr lang="pl-PL" dirty="0"/>
              <a:t> ALIAS FOR $4;</a:t>
            </a:r>
          </a:p>
          <a:p>
            <a:r>
              <a:rPr lang="pl-PL" dirty="0" err="1"/>
              <a:t>special</a:t>
            </a:r>
            <a:r>
              <a:rPr lang="pl-PL" dirty="0"/>
              <a:t> ALIAS FOR $5;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INSERT INTO </a:t>
            </a:r>
            <a:r>
              <a:rPr lang="pl-PL" dirty="0" err="1"/>
              <a:t>Dyzur</a:t>
            </a:r>
            <a:r>
              <a:rPr lang="pl-PL" dirty="0"/>
              <a:t> VALUES(</a:t>
            </a:r>
            <a:r>
              <a:rPr lang="pl-PL" dirty="0" err="1"/>
              <a:t>DEFAULT,id_a,start_date,end_date,id_zm,special</a:t>
            </a:r>
            <a:r>
              <a:rPr lang="pl-PL" dirty="0"/>
              <a:t>);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CREATE OR REPLACE FUNCTION </a:t>
            </a:r>
            <a:r>
              <a:rPr lang="pl-PL" dirty="0" err="1"/>
              <a:t>dodaj_dyzur_pracownika</a:t>
            </a:r>
            <a:r>
              <a:rPr lang="pl-PL" dirty="0"/>
              <a:t>(</a:t>
            </a:r>
            <a:r>
              <a:rPr lang="pl-PL" dirty="0" err="1"/>
              <a:t>integer,integer</a:t>
            </a:r>
            <a:r>
              <a:rPr lang="pl-PL" dirty="0"/>
              <a:t>) RETURNS </a:t>
            </a:r>
            <a:r>
              <a:rPr lang="pl-PL" dirty="0" err="1"/>
              <a:t>void</a:t>
            </a:r>
            <a:r>
              <a:rPr lang="pl-PL" dirty="0"/>
              <a:t> AS'</a:t>
            </a:r>
          </a:p>
          <a:p>
            <a:r>
              <a:rPr lang="pl-PL" dirty="0"/>
              <a:t>DECLARE</a:t>
            </a:r>
          </a:p>
          <a:p>
            <a:r>
              <a:rPr lang="pl-PL" dirty="0" err="1"/>
              <a:t>id_a</a:t>
            </a:r>
            <a:r>
              <a:rPr lang="pl-PL" dirty="0"/>
              <a:t> ALIAS FOR $1;</a:t>
            </a:r>
          </a:p>
          <a:p>
            <a:r>
              <a:rPr lang="pl-PL" dirty="0" err="1"/>
              <a:t>id_prac</a:t>
            </a:r>
            <a:r>
              <a:rPr lang="pl-PL" dirty="0"/>
              <a:t> ALIAS FOR $2;</a:t>
            </a:r>
          </a:p>
          <a:p>
            <a:r>
              <a:rPr lang="pl-PL" dirty="0"/>
              <a:t>BEGIN</a:t>
            </a:r>
          </a:p>
          <a:p>
            <a:r>
              <a:rPr lang="pl-PL" dirty="0"/>
              <a:t>INSERT INTO </a:t>
            </a:r>
            <a:r>
              <a:rPr lang="pl-PL" dirty="0" err="1"/>
              <a:t>Dyzur</a:t>
            </a:r>
            <a:r>
              <a:rPr lang="pl-PL" dirty="0"/>
              <a:t> VALUES(</a:t>
            </a:r>
            <a:r>
              <a:rPr lang="pl-PL" dirty="0" err="1"/>
              <a:t>id_a,id_prac</a:t>
            </a:r>
            <a:r>
              <a:rPr lang="pl-PL" dirty="0"/>
              <a:t>);</a:t>
            </a:r>
          </a:p>
          <a:p>
            <a:r>
              <a:rPr lang="pl-PL" dirty="0"/>
              <a:t>RETURN;</a:t>
            </a:r>
          </a:p>
          <a:p>
            <a:r>
              <a:rPr lang="pl-PL" dirty="0"/>
              <a:t>END;</a:t>
            </a:r>
          </a:p>
          <a:p>
            <a:r>
              <a:rPr lang="pl-PL" dirty="0"/>
              <a:t>' LANGUAGE </a:t>
            </a:r>
            <a:r>
              <a:rPr lang="pl-PL" dirty="0" err="1"/>
              <a:t>plpgsql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658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l-PL"/>
              <a:t>Dziękuję za uwagę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D40E90-0A42-4D87-9BCB-87DE68F3D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rtlCol="0" anchor="b">
            <a:normAutofit/>
          </a:bodyPr>
          <a:lstStyle/>
          <a:p>
            <a:pPr rtl="0"/>
            <a:r>
              <a:rPr lang="pl-PL" dirty="0"/>
              <a:t>II Diagramy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1533E66-1BC9-4815-B829-B4FB7CB8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24000"/>
            <a:ext cx="8066856" cy="4411663"/>
          </a:xfrm>
        </p:spPr>
        <p:txBody>
          <a:bodyPr>
            <a:normAutofit/>
          </a:bodyPr>
          <a:lstStyle/>
          <a:p>
            <a:endParaRPr lang="pl-PL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pl-PL" sz="1600" b="1" dirty="0"/>
              <a:t>3 tabele asocjacyjne:</a:t>
            </a:r>
          </a:p>
          <a:p>
            <a:pPr marL="977900" lvl="1" indent="-285750"/>
            <a:r>
              <a:rPr lang="pl-PL" sz="1600" dirty="0" err="1"/>
              <a:t>dyzur_pracownik</a:t>
            </a:r>
            <a:r>
              <a:rPr lang="pl-PL" sz="1600" dirty="0"/>
              <a:t>,</a:t>
            </a:r>
          </a:p>
          <a:p>
            <a:pPr marL="977900" lvl="1" indent="-285750"/>
            <a:r>
              <a:rPr lang="pl-PL" sz="1600" dirty="0" err="1"/>
              <a:t>zamowienie_produkt</a:t>
            </a:r>
            <a:r>
              <a:rPr lang="pl-PL" sz="1600" dirty="0"/>
              <a:t>,</a:t>
            </a:r>
          </a:p>
          <a:p>
            <a:pPr marL="977900" lvl="1" indent="-285750"/>
            <a:r>
              <a:rPr lang="pl-PL" sz="1600" dirty="0"/>
              <a:t>Magazyn</a:t>
            </a:r>
          </a:p>
          <a:p>
            <a:pPr marL="1273175" lvl="2" indent="-285750"/>
            <a:r>
              <a:rPr lang="pl-PL" sz="1400" dirty="0"/>
              <a:t>,,zapasy produktów” danej apteki,</a:t>
            </a:r>
            <a:endParaRPr lang="pl-PL" sz="16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pl-PL" sz="1600" b="1" dirty="0"/>
              <a:t> 1 tabela słownikowa:</a:t>
            </a:r>
          </a:p>
          <a:p>
            <a:pPr marL="977900" lvl="1" indent="-285750"/>
            <a:r>
              <a:rPr lang="pl-PL" sz="1600" dirty="0"/>
              <a:t>Miasta,</a:t>
            </a:r>
          </a:p>
          <a:p>
            <a:pPr marL="1624013" lvl="3" indent="-342900">
              <a:buFont typeface="Arial" panose="020B0604020202020204" pitchFamily="34" charset="0"/>
              <a:buChar char="•"/>
            </a:pP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22810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0" y="404664"/>
            <a:ext cx="7696200" cy="248072"/>
          </a:xfrm>
        </p:spPr>
        <p:txBody>
          <a:bodyPr wrap="square" rtlCol="0" anchor="b">
            <a:normAutofit fontScale="90000"/>
          </a:bodyPr>
          <a:lstStyle/>
          <a:p>
            <a:pPr rtl="0"/>
            <a:r>
              <a:rPr lang="pl-PL" dirty="0"/>
              <a:t>Model fizyczny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CBB6C48-2984-42E0-AADF-B0E43CE1A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280" y="645332"/>
            <a:ext cx="7487072" cy="6212668"/>
          </a:xfrm>
          <a:noFill/>
        </p:spPr>
      </p:pic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III Encje,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24000"/>
            <a:ext cx="8210872" cy="4411663"/>
          </a:xfrm>
        </p:spPr>
        <p:txBody>
          <a:bodyPr rtlCol="0">
            <a:normAutofit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Do każdej z encji oraz do tablicy słownikowej została stworzona sekwencja, która do kluczy głównych </a:t>
            </a:r>
            <a:r>
              <a:rPr lang="pl-PL" sz="2000" dirty="0"/>
              <a:t>przy</a:t>
            </a:r>
            <a:r>
              <a:rPr lang="pl-PL" sz="2000" dirty="0">
                <a:latin typeface="Arial" panose="020B0604020202020204" pitchFamily="34" charset="0"/>
              </a:rPr>
              <a:t>pisuje kolejne liczby naturalne. Na kolumnach </a:t>
            </a:r>
            <a:r>
              <a:rPr lang="pl-PL" sz="2000" i="1" dirty="0">
                <a:latin typeface="Arial" panose="020B0604020202020204" pitchFamily="34" charset="0"/>
              </a:rPr>
              <a:t>PESEL, </a:t>
            </a:r>
            <a:r>
              <a:rPr lang="pl-PL" sz="2000" i="1" dirty="0" err="1">
                <a:latin typeface="Arial" panose="020B0604020202020204" pitchFamily="34" charset="0"/>
              </a:rPr>
              <a:t>nr_telefonu</a:t>
            </a:r>
            <a:r>
              <a:rPr lang="pl-PL" sz="2000" i="1" dirty="0">
                <a:latin typeface="Arial" panose="020B0604020202020204" pitchFamily="34" charset="0"/>
              </a:rPr>
              <a:t>, NIP </a:t>
            </a:r>
            <a:r>
              <a:rPr lang="pl-PL" sz="2000" dirty="0">
                <a:latin typeface="Arial" panose="020B0604020202020204" pitchFamily="34" charset="0"/>
              </a:rPr>
              <a:t>w takich tabelach jak: </a:t>
            </a:r>
            <a:r>
              <a:rPr lang="pl-PL" sz="2000" i="1" dirty="0">
                <a:latin typeface="Arial" panose="020B0604020202020204" pitchFamily="34" charset="0"/>
              </a:rPr>
              <a:t>Odbiorca, Apteki, Pracownicy </a:t>
            </a:r>
            <a:r>
              <a:rPr lang="pl-PL" sz="2000" dirty="0">
                <a:latin typeface="Arial" panose="020B0604020202020204" pitchFamily="34" charset="0"/>
              </a:rPr>
              <a:t>czy </a:t>
            </a:r>
            <a:r>
              <a:rPr lang="pl-PL" sz="2000" i="1" dirty="0">
                <a:latin typeface="Arial" panose="020B0604020202020204" pitchFamily="34" charset="0"/>
              </a:rPr>
              <a:t>Dostawca</a:t>
            </a:r>
            <a:r>
              <a:rPr lang="pl-PL" sz="2000" dirty="0">
                <a:latin typeface="Arial" panose="020B0604020202020204" pitchFamily="34" charset="0"/>
              </a:rPr>
              <a:t> zostały wprowadzone ograniczenia, które sprawdzają czy wartości wprowadzane do pól mają odpowiednio 11, 9 czy 10 cyfr. Do kolumny </a:t>
            </a:r>
            <a:r>
              <a:rPr lang="pl-PL" sz="2000" dirty="0" err="1">
                <a:latin typeface="Arial" panose="020B0604020202020204" pitchFamily="34" charset="0"/>
              </a:rPr>
              <a:t>procent_refundacji</a:t>
            </a:r>
            <a:r>
              <a:rPr lang="pl-PL" sz="2000" dirty="0">
                <a:latin typeface="Arial" panose="020B0604020202020204" pitchFamily="34" charset="0"/>
              </a:rPr>
              <a:t> w tabeli Produkt zostało wprowadzone ograniczenie sprawdzające, czy procent mieści się w przedziale od 0 do 100. Pole </a:t>
            </a:r>
            <a:r>
              <a:rPr lang="pl-PL" sz="2000" i="1" dirty="0">
                <a:latin typeface="Arial" panose="020B0604020202020204" pitchFamily="34" charset="0"/>
              </a:rPr>
              <a:t>PESEL</a:t>
            </a:r>
            <a:r>
              <a:rPr lang="pl-PL" sz="2000" dirty="0">
                <a:latin typeface="Arial" panose="020B0604020202020204" pitchFamily="34" charset="0"/>
              </a:rPr>
              <a:t> w tabelach </a:t>
            </a:r>
            <a:r>
              <a:rPr lang="pl-PL" sz="2000" i="1" dirty="0">
                <a:latin typeface="Arial" panose="020B0604020202020204" pitchFamily="34" charset="0"/>
              </a:rPr>
              <a:t>Odbiorca</a:t>
            </a:r>
            <a:r>
              <a:rPr lang="pl-PL" sz="2000" dirty="0">
                <a:latin typeface="Arial" panose="020B0604020202020204" pitchFamily="34" charset="0"/>
              </a:rPr>
              <a:t> oraz </a:t>
            </a:r>
            <a:r>
              <a:rPr lang="pl-PL" sz="2000" i="1" dirty="0">
                <a:latin typeface="Arial" panose="020B0604020202020204" pitchFamily="34" charset="0"/>
              </a:rPr>
              <a:t>Pracownicy</a:t>
            </a:r>
            <a:r>
              <a:rPr lang="pl-PL" sz="2000" dirty="0">
                <a:latin typeface="Arial" panose="020B0604020202020204" pitchFamily="34" charset="0"/>
              </a:rPr>
              <a:t> zostało obłożone ograniczeniami typu UNIQUE-w tabeli nie może być kilka osób o tym samym numerze PESEL.</a:t>
            </a: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odbiorca_id_odbiorca_seq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Odbiorca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id_odbiorca</a:t>
            </a:r>
            <a:r>
              <a:rPr lang="pl-PL" sz="2000" dirty="0">
                <a:latin typeface="Arial" panose="020B0604020202020204" pitchFamily="34" charset="0"/>
              </a:rPr>
              <a:t> INTEGER NOT NULL DEFAULT               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odbiorca_id_odbiorca_seq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imie</a:t>
            </a:r>
            <a:r>
              <a:rPr lang="pl-PL" sz="2000" dirty="0">
                <a:latin typeface="Arial" panose="020B0604020202020204" pitchFamily="34" charset="0"/>
              </a:rPr>
              <a:t>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nazwisko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adres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PESEL VARCHAR CHECK(LENGTH(PESEL)=11) UNIQUE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 VARCHAR CHECK(LENGTH(</a:t>
            </a:r>
            <a:r>
              <a:rPr lang="pl-PL" sz="2000" dirty="0" err="1">
                <a:latin typeface="Arial" panose="020B0604020202020204" pitchFamily="34" charset="0"/>
              </a:rPr>
              <a:t>nr_telefonu</a:t>
            </a:r>
            <a:r>
              <a:rPr lang="pl-PL" sz="2000" dirty="0">
                <a:latin typeface="Arial" panose="020B0604020202020204" pitchFamily="34" charset="0"/>
              </a:rPr>
              <a:t>)=9),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NIP VARCHAR CHECK(LENGTH(NIP)=10) , 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czy_staly</a:t>
            </a:r>
            <a:r>
              <a:rPr lang="pl-PL" sz="2000" dirty="0">
                <a:latin typeface="Arial" panose="020B0604020202020204" pitchFamily="34" charset="0"/>
              </a:rPr>
              <a:t> BOOLEAN NOT NULL,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odbiorca_pk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id_odbiorca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odbiorca_id_odbiorca_seq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Odbiorca.id_odbiorca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773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produkt_id_produktu_seq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Produkt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produkt_id_produktu_seq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nazwa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ilosc_w_opakowaniu</a:t>
            </a:r>
            <a:r>
              <a:rPr lang="pl-PL" sz="2000" dirty="0">
                <a:latin typeface="Arial" panose="020B0604020202020204" pitchFamily="34" charset="0"/>
              </a:rPr>
              <a:t> INTEGER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cena DOUBLE PRECISION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cena_dostawcy</a:t>
            </a:r>
            <a:r>
              <a:rPr lang="pl-PL" sz="2000" dirty="0">
                <a:latin typeface="Arial" panose="020B0604020202020204" pitchFamily="34" charset="0"/>
              </a:rPr>
              <a:t> DOUBLE PRECISION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postac</a:t>
            </a:r>
            <a:r>
              <a:rPr lang="pl-PL" sz="2000" dirty="0">
                <a:latin typeface="Arial" panose="020B0604020202020204" pitchFamily="34" charset="0"/>
              </a:rPr>
              <a:t>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producent VARCHAR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czy_refundowane</a:t>
            </a:r>
            <a:r>
              <a:rPr lang="pl-PL" sz="2000" dirty="0">
                <a:latin typeface="Arial" panose="020B0604020202020204" pitchFamily="34" charset="0"/>
              </a:rPr>
              <a:t> BOOLEAN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procent_refundacji</a:t>
            </a:r>
            <a:r>
              <a:rPr lang="pl-PL" sz="2000" dirty="0">
                <a:latin typeface="Arial" panose="020B0604020202020204" pitchFamily="34" charset="0"/>
              </a:rPr>
              <a:t> INTEGER NOT NULL CHECK(</a:t>
            </a:r>
            <a:r>
              <a:rPr lang="pl-PL" sz="2000" dirty="0" err="1">
                <a:latin typeface="Arial" panose="020B0604020202020204" pitchFamily="34" charset="0"/>
              </a:rPr>
              <a:t>procent_refundacji</a:t>
            </a:r>
            <a:r>
              <a:rPr lang="pl-PL" sz="2000" dirty="0">
                <a:latin typeface="Arial" panose="020B0604020202020204" pitchFamily="34" charset="0"/>
              </a:rPr>
              <a:t>&gt;=0 AND </a:t>
            </a:r>
            <a:r>
              <a:rPr lang="pl-PL" sz="2000" dirty="0" err="1">
                <a:latin typeface="Arial" panose="020B0604020202020204" pitchFamily="34" charset="0"/>
              </a:rPr>
              <a:t>procent_refundacji</a:t>
            </a:r>
            <a:r>
              <a:rPr lang="pl-PL" sz="2000" dirty="0">
                <a:latin typeface="Arial" panose="020B0604020202020204" pitchFamily="34" charset="0"/>
              </a:rPr>
              <a:t>&lt;=100),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</a:t>
            </a:r>
            <a:r>
              <a:rPr lang="pl-PL" sz="2000" dirty="0" err="1">
                <a:latin typeface="Arial" panose="020B0604020202020204" pitchFamily="34" charset="0"/>
              </a:rPr>
              <a:t>czy_na_recepte</a:t>
            </a:r>
            <a:r>
              <a:rPr lang="pl-PL" sz="2000" dirty="0">
                <a:latin typeface="Arial" panose="020B0604020202020204" pitchFamily="34" charset="0"/>
              </a:rPr>
              <a:t> BOOLEAN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CONSTRAINT </a:t>
            </a:r>
            <a:r>
              <a:rPr lang="pl-PL" sz="2000" dirty="0" err="1">
                <a:latin typeface="Arial" panose="020B0604020202020204" pitchFamily="34" charset="0"/>
              </a:rPr>
              <a:t>produkt_pk</a:t>
            </a:r>
            <a:r>
              <a:rPr lang="pl-PL" sz="2000" dirty="0">
                <a:latin typeface="Arial" panose="020B0604020202020204" pitchFamily="34" charset="0"/>
              </a:rPr>
              <a:t> PRIMARY KEY (</a:t>
            </a:r>
            <a:r>
              <a:rPr lang="pl-PL" sz="2000" dirty="0" err="1">
                <a:latin typeface="Arial" panose="020B0604020202020204" pitchFamily="34" charset="0"/>
              </a:rPr>
              <a:t>id_produktu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produkt_id_produktu_seq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Produkt.id_produktu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40160"/>
          </a:xfrm>
        </p:spPr>
        <p:txBody>
          <a:bodyPr rtlCol="0"/>
          <a:lstStyle/>
          <a:p>
            <a:pPr rtl="0"/>
            <a:r>
              <a:rPr lang="pl-PL" dirty="0">
                <a:latin typeface="Arial" panose="020B0604020202020204" pitchFamily="34" charset="0"/>
              </a:rPr>
              <a:t>IV Kod SQL tworzący tabele, sekwencje, ograniczenia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10872" cy="5360640"/>
          </a:xfrm>
        </p:spPr>
        <p:txBody>
          <a:bodyPr rtlCol="0">
            <a:normAutofit/>
          </a:bodyPr>
          <a:lstStyle/>
          <a:p>
            <a:pPr rtl="0"/>
            <a:r>
              <a:rPr lang="pl-PL" sz="2000" dirty="0">
                <a:latin typeface="Arial" panose="020B0604020202020204" pitchFamily="34" charset="0"/>
              </a:rPr>
              <a:t>CREATE SEQUENCE </a:t>
            </a:r>
            <a:r>
              <a:rPr lang="pl-PL" sz="2000" dirty="0" err="1">
                <a:latin typeface="Arial" panose="020B0604020202020204" pitchFamily="34" charset="0"/>
              </a:rPr>
              <a:t>zmiana_id_seq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CREATE TABLE Zmiana (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 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 INTEGER NOT NULL DEFAULT </a:t>
            </a:r>
            <a:r>
              <a:rPr lang="pl-PL" sz="2000" dirty="0" err="1">
                <a:latin typeface="Arial" panose="020B0604020202020204" pitchFamily="34" charset="0"/>
              </a:rPr>
              <a:t>nextval</a:t>
            </a:r>
            <a:r>
              <a:rPr lang="pl-PL" sz="2000" dirty="0">
                <a:latin typeface="Arial" panose="020B0604020202020204" pitchFamily="34" charset="0"/>
              </a:rPr>
              <a:t>('</a:t>
            </a:r>
            <a:r>
              <a:rPr lang="pl-PL" sz="2000" dirty="0" err="1">
                <a:latin typeface="Arial" panose="020B0604020202020204" pitchFamily="34" charset="0"/>
              </a:rPr>
              <a:t>zmiana_id_seq</a:t>
            </a:r>
            <a:r>
              <a:rPr lang="pl-PL" sz="2000" dirty="0">
                <a:latin typeface="Arial" panose="020B0604020202020204" pitchFamily="34" charset="0"/>
              </a:rPr>
              <a:t>'),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 </a:t>
            </a:r>
            <a:r>
              <a:rPr lang="pl-PL" sz="2000" dirty="0" err="1">
                <a:latin typeface="Arial" panose="020B0604020202020204" pitchFamily="34" charset="0"/>
              </a:rPr>
              <a:t>godzina_rozpoczecia</a:t>
            </a:r>
            <a:r>
              <a:rPr lang="pl-PL" sz="2000" dirty="0">
                <a:latin typeface="Arial" panose="020B0604020202020204" pitchFamily="34" charset="0"/>
              </a:rPr>
              <a:t> TIME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 </a:t>
            </a:r>
            <a:r>
              <a:rPr lang="pl-PL" sz="2000" dirty="0" err="1">
                <a:latin typeface="Arial" panose="020B0604020202020204" pitchFamily="34" charset="0"/>
              </a:rPr>
              <a:t>godzina_zakonczenia</a:t>
            </a:r>
            <a:r>
              <a:rPr lang="pl-PL" sz="2000" dirty="0">
                <a:latin typeface="Arial" panose="020B0604020202020204" pitchFamily="34" charset="0"/>
              </a:rPr>
              <a:t> TIME NOT NULL,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                 CONSTRAINT </a:t>
            </a:r>
            <a:r>
              <a:rPr lang="pl-PL" sz="2000" dirty="0" err="1">
                <a:latin typeface="Arial" panose="020B0604020202020204" pitchFamily="34" charset="0"/>
              </a:rPr>
              <a:t>zmiana_fk</a:t>
            </a:r>
            <a:r>
              <a:rPr lang="pl-PL" sz="2000" dirty="0">
                <a:latin typeface="Arial" panose="020B0604020202020204" pitchFamily="34" charset="0"/>
              </a:rPr>
              <a:t> PRIMARY KEY(</a:t>
            </a:r>
            <a:r>
              <a:rPr lang="pl-PL" sz="2000" dirty="0" err="1">
                <a:latin typeface="Arial" panose="020B0604020202020204" pitchFamily="34" charset="0"/>
              </a:rPr>
              <a:t>id_zmiana</a:t>
            </a:r>
            <a:r>
              <a:rPr lang="pl-PL" sz="2000" dirty="0">
                <a:latin typeface="Arial" panose="020B0604020202020204" pitchFamily="34" charset="0"/>
              </a:rPr>
              <a:t>)</a:t>
            </a: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);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  <a:p>
            <a:pPr rtl="0"/>
            <a:r>
              <a:rPr lang="pl-PL" sz="2000" dirty="0">
                <a:latin typeface="Arial" panose="020B0604020202020204" pitchFamily="34" charset="0"/>
              </a:rPr>
              <a:t>ALTER SEQUENCE </a:t>
            </a:r>
            <a:r>
              <a:rPr lang="pl-PL" sz="2000" dirty="0" err="1">
                <a:latin typeface="Arial" panose="020B0604020202020204" pitchFamily="34" charset="0"/>
              </a:rPr>
              <a:t>zmiana_id_seq</a:t>
            </a:r>
            <a:r>
              <a:rPr lang="pl-PL" sz="2000" dirty="0">
                <a:latin typeface="Arial" panose="020B0604020202020204" pitchFamily="34" charset="0"/>
              </a:rPr>
              <a:t> OWNED BY </a:t>
            </a:r>
            <a:r>
              <a:rPr lang="pl-PL" sz="2000" dirty="0" err="1">
                <a:latin typeface="Arial" panose="020B0604020202020204" pitchFamily="34" charset="0"/>
              </a:rPr>
              <a:t>Zmiana.id_zmiana</a:t>
            </a:r>
            <a:r>
              <a:rPr lang="pl-PL" sz="2000" dirty="0">
                <a:latin typeface="Arial" panose="020B0604020202020204" pitchFamily="34" charset="0"/>
              </a:rPr>
              <a:t>;</a:t>
            </a:r>
          </a:p>
          <a:p>
            <a:pPr rtl="0"/>
            <a:endParaRPr lang="pl-P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80482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 szkoleniowa dotycząca sprzedaży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767_TF02819076" id="{85D1D69D-FD07-4628-8B81-F4AF4E160AA3}" vid="{9AA4A8F6-7AEA-4495-8307-A4FC3F53A515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4113</Words>
  <Application>Microsoft Office PowerPoint</Application>
  <PresentationFormat>Pokaz na ekranie (4:3)</PresentationFormat>
  <Paragraphs>560</Paragraphs>
  <Slides>35</Slides>
  <Notes>35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Wingdings</vt:lpstr>
      <vt:lpstr>Prezentacja szkoleniowa dotycząca sprzedaży</vt:lpstr>
      <vt:lpstr>Projekt Bazy Danych Sieci Aptek</vt:lpstr>
      <vt:lpstr>I Koncepcja, założenia</vt:lpstr>
      <vt:lpstr>II Diagramy</vt:lpstr>
      <vt:lpstr>II Diagramy</vt:lpstr>
      <vt:lpstr>Model fizyczny</vt:lpstr>
      <vt:lpstr>III Encje,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IV Kod SQL tworzący tabele, sekwencje, ograniczenia</vt:lpstr>
      <vt:lpstr>FUNKCJE I WIDOKI</vt:lpstr>
      <vt:lpstr>Stworzenie widoku - informacje o sprzedanym produkcie i kliencie</vt:lpstr>
      <vt:lpstr>Składanie zamówień na leki do dostawców</vt:lpstr>
      <vt:lpstr>Przyjmowanie towaru(na podstawie zamówień)</vt:lpstr>
      <vt:lpstr>Rejestrowanie leków refundowanych i nierefundowanych</vt:lpstr>
      <vt:lpstr>Rozliczanie z dostawcami</vt:lpstr>
      <vt:lpstr>Rozliczanie z NFZ</vt:lpstr>
      <vt:lpstr>Monitorowanie aktualnego stanu leków</vt:lpstr>
      <vt:lpstr>Rozliczanie sprzedaży zmiany</vt:lpstr>
      <vt:lpstr>Dodawanie danych kontaktowych odbiorców, dostawców oraz pracowników </vt:lpstr>
      <vt:lpstr>Wystawianie faktur dla klientów</vt:lpstr>
      <vt:lpstr>Rejestrowanie i planowanie grafików pracowników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Bazy Danych Sieci Aptek</dc:title>
  <dc:creator>Urszula Goliszewska</dc:creator>
  <cp:lastModifiedBy>Urszula Goliszewska</cp:lastModifiedBy>
  <cp:revision>99</cp:revision>
  <dcterms:created xsi:type="dcterms:W3CDTF">2020-10-11T13:20:05Z</dcterms:created>
  <dcterms:modified xsi:type="dcterms:W3CDTF">2020-10-27T14:30:54Z</dcterms:modified>
</cp:coreProperties>
</file>