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146847058" r:id="rId8"/>
    <p:sldId id="2146847056" r:id="rId9"/>
    <p:sldId id="266" r:id="rId10"/>
    <p:sldId id="2146847059" r:id="rId11"/>
    <p:sldId id="2146847060" r:id="rId12"/>
    <p:sldId id="267" r:id="rId13"/>
    <p:sldId id="2146847062" r:id="rId14"/>
    <p:sldId id="2146847061" r:id="rId15"/>
    <p:sldId id="2146847063" r:id="rId16"/>
    <p:sldId id="2146847064" r:id="rId17"/>
    <p:sldId id="2146847065" r:id="rId18"/>
    <p:sldId id="2146847066" r:id="rId19"/>
    <p:sldId id="2146847067" r:id="rId20"/>
    <p:sldId id="268" r:id="rId21"/>
    <p:sldId id="2146847055" r:id="rId22"/>
    <p:sldId id="26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ish Kumar Yadav" initials="GKY" lastIdx="1" clrIdx="0">
    <p:extLst>
      <p:ext uri="{19B8F6BF-5375-455C-9EA6-DF929625EA0E}">
        <p15:presenceInfo xmlns:p15="http://schemas.microsoft.com/office/powerpoint/2012/main" userId="57ea6b32efcd0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117"/>
    <a:srgbClr val="2563EB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19T00:00:57.284" idx="1">
    <p:pos x="7370" y="230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83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mployee-salary-predictionbygirish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1r1shCodes/Employe-Salary-Prediction-Using-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www.kaggle.com/datasets/rkiattisak/salaly-prediction-for-beginer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docs.streamlit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mployee-salary-predictionbygirish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Employee Salary Prediction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576840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1. </a:t>
            </a:r>
            <a:r>
              <a:rPr lang="en-GB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GOLLA ADISESHU </a:t>
            </a:r>
            <a:r>
              <a:rPr lang="en-GB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Birla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Institute of Technology And Science, </a:t>
            </a:r>
            <a:r>
              <a:rPr lang="en-US" sz="24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Pilani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(BITS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)(Design &amp; computing )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87" y="653524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 Loading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C58-AF75-1B29-AA82-6AA78F6E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7" y="1255834"/>
            <a:ext cx="10295512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59063" y="597116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3. Data Pre-processing &amp; Label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DFC25-C6F0-7313-20B6-9A0E4B81F7F5}"/>
              </a:ext>
            </a:extLst>
          </p:cNvPr>
          <p:cNvSpPr txBox="1"/>
          <p:nvPr/>
        </p:nvSpPr>
        <p:spPr>
          <a:xfrm>
            <a:off x="581188" y="366883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4. Feature 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7BF8D-6F69-719B-A48A-DE7F784A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63" y="1107453"/>
            <a:ext cx="9398554" cy="2561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7ADC9E-198D-C8A6-83DD-2908F25E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8" y="4227841"/>
            <a:ext cx="9376429" cy="19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5. Scale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4642-DFF8-A200-EBB7-2BECF057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190709"/>
            <a:ext cx="10470787" cy="200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544822-400F-9BC8-CDB1-0F24863C2B89}"/>
              </a:ext>
            </a:extLst>
          </p:cNvPr>
          <p:cNvSpPr txBox="1"/>
          <p:nvPr/>
        </p:nvSpPr>
        <p:spPr>
          <a:xfrm>
            <a:off x="581191" y="3346425"/>
            <a:ext cx="10341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6. Splitting the Dataset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D9B621-8935-0668-AA36-ADEB5E0D8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937401"/>
            <a:ext cx="1047840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7. Model Training &amp; Model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FB532-D61B-748F-2EE7-11DF741EC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59244"/>
            <a:ext cx="9447711" cy="2499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9685B8-579D-447D-08B7-6ABCCD2D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658894"/>
            <a:ext cx="9447711" cy="30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8. Saving Model And the Evaluation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2D3D7-8656-41D0-349F-E315BE5C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18793"/>
            <a:ext cx="11141405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A6601A-659D-095D-D1EB-BCF950722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137551"/>
            <a:ext cx="4797694" cy="550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D9029-F4CB-7CB9-5104-44A956CD7D02}"/>
              </a:ext>
            </a:extLst>
          </p:cNvPr>
          <p:cNvSpPr txBox="1"/>
          <p:nvPr/>
        </p:nvSpPr>
        <p:spPr>
          <a:xfrm>
            <a:off x="581192" y="601918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9. Streamlit UI: Input Form &amp; Salary Prediction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AC337-DE54-C413-46B1-8293E667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06" y="1137551"/>
            <a:ext cx="6256858" cy="3050976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182C7ED-8CD4-F71B-8FF5-F8FD6194EA65}"/>
              </a:ext>
            </a:extLst>
          </p:cNvPr>
          <p:cNvCxnSpPr>
            <a:cxnSpLocks/>
          </p:cNvCxnSpPr>
          <p:nvPr/>
        </p:nvCxnSpPr>
        <p:spPr>
          <a:xfrm flipV="1">
            <a:off x="1543667" y="1700981"/>
            <a:ext cx="4689985" cy="4555101"/>
          </a:xfrm>
          <a:prstGeom prst="curvedConnector3">
            <a:avLst>
              <a:gd name="adj1" fmla="val 548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DD6B96-3E81-C277-A025-9FFC2961693C}"/>
              </a:ext>
            </a:extLst>
          </p:cNvPr>
          <p:cNvSpPr/>
          <p:nvPr/>
        </p:nvSpPr>
        <p:spPr>
          <a:xfrm>
            <a:off x="5506706" y="4306247"/>
            <a:ext cx="6256858" cy="1144225"/>
          </a:xfrm>
          <a:prstGeom prst="roundRect">
            <a:avLst/>
          </a:prstGeom>
          <a:solidFill>
            <a:srgbClr val="0E1117"/>
          </a:solidFill>
          <a:ln cap="sq"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02F67-3099-10C6-905B-55AEE19EDC50}"/>
              </a:ext>
            </a:extLst>
          </p:cNvPr>
          <p:cNvSpPr txBox="1"/>
          <p:nvPr/>
        </p:nvSpPr>
        <p:spPr>
          <a:xfrm>
            <a:off x="5628612" y="4555193"/>
            <a:ext cx="5982196" cy="646331"/>
          </a:xfrm>
          <a:prstGeom prst="rect">
            <a:avLst/>
          </a:prstGeom>
          <a:solidFill>
            <a:srgbClr val="2563EB"/>
          </a:solidFill>
          <a:ln cap="rnd">
            <a:gradFill flip="none" rotWithShape="1">
              <a:gsLst>
                <a:gs pos="0">
                  <a:schemeClr val="accent2">
                    <a:lumMod val="89000"/>
                  </a:schemeClr>
                </a:gs>
                <a:gs pos="23000">
                  <a:schemeClr val="accent2">
                    <a:lumMod val="89000"/>
                  </a:schemeClr>
                </a:gs>
                <a:gs pos="69000">
                  <a:schemeClr val="accent2">
                    <a:lumMod val="75000"/>
                  </a:schemeClr>
                </a:gs>
                <a:gs pos="97000">
                  <a:schemeClr val="accent2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softEdge rad="38100"/>
          </a:effectLst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Try it 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https://employee-salary-predictionbygirish.streamlit.app/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11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4D4518-2183-6E9F-9321-6B96F2160422}"/>
              </a:ext>
            </a:extLst>
          </p:cNvPr>
          <p:cNvSpPr txBox="1"/>
          <p:nvPr/>
        </p:nvSpPr>
        <p:spPr>
          <a:xfrm>
            <a:off x="581192" y="577562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10. Model Evaluation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75055-8D42-38E8-01CF-F9B3D8CE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039227"/>
            <a:ext cx="6752360" cy="5617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F7B06-8392-0FB6-DD41-AD36D19EEADE}"/>
              </a:ext>
            </a:extLst>
          </p:cNvPr>
          <p:cNvSpPr txBox="1"/>
          <p:nvPr/>
        </p:nvSpPr>
        <p:spPr>
          <a:xfrm>
            <a:off x="7333552" y="1039227"/>
            <a:ext cx="4591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GitHub Repository Link:</a:t>
            </a:r>
          </a:p>
          <a:p>
            <a:r>
              <a:rPr lang="en-IN" b="1" dirty="0">
                <a:hlinkClick r:id="rId3"/>
              </a:rPr>
              <a:t>https://github.com/G1r1shCodes/Employe-Salary-Prediction-Using-ML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44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E8AED2-F158-A366-183A-CB931DE1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7300"/>
            <a:ext cx="11029615" cy="4841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This project successfully demonstrates how </a:t>
            </a:r>
            <a:r>
              <a:rPr lang="en-GB" sz="2400" b="1" dirty="0"/>
              <a:t>machine learning</a:t>
            </a:r>
            <a:r>
              <a:rPr lang="en-GB" sz="2400" dirty="0"/>
              <a:t> can be used to </a:t>
            </a:r>
            <a:r>
              <a:rPr lang="en-GB" sz="2400" b="1" dirty="0"/>
              <a:t>predict employee salaries</a:t>
            </a:r>
            <a:r>
              <a:rPr lang="en-GB" sz="2400" dirty="0"/>
              <a:t> based on personal and professional attributes.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 </a:t>
            </a:r>
            <a:r>
              <a:rPr lang="en-GB" sz="2400" b="1" dirty="0"/>
              <a:t>Linear Regression model</a:t>
            </a:r>
            <a:r>
              <a:rPr lang="en-GB" sz="2400" dirty="0"/>
              <a:t> was trained using a real-world dataset with a high </a:t>
            </a:r>
            <a:r>
              <a:rPr lang="en-GB" sz="2400" b="1" dirty="0"/>
              <a:t>R² Score of 0.8911</a:t>
            </a:r>
            <a:r>
              <a:rPr lang="en-GB" sz="2400" dirty="0"/>
              <a:t>, indicating strong prediction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The project integrates both </a:t>
            </a:r>
            <a:r>
              <a:rPr lang="en-GB" sz="2400" b="1" dirty="0"/>
              <a:t>data science and web development</a:t>
            </a:r>
            <a:r>
              <a:rPr lang="en-GB" sz="2400" dirty="0"/>
              <a:t>, using </a:t>
            </a:r>
            <a:r>
              <a:rPr lang="en-GB" sz="2400" b="1" dirty="0"/>
              <a:t>Scikit-learn</a:t>
            </a:r>
            <a:r>
              <a:rPr lang="en-GB" sz="2400" dirty="0"/>
              <a:t> for modelling and </a:t>
            </a:r>
            <a:r>
              <a:rPr lang="en-GB" sz="2400" b="1" dirty="0"/>
              <a:t>Streamlit</a:t>
            </a:r>
            <a:r>
              <a:rPr lang="en-GB" sz="2400" dirty="0"/>
              <a:t> for an interactive user interface.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It provides a </a:t>
            </a:r>
            <a:r>
              <a:rPr lang="en-GB" sz="2400" b="1" dirty="0"/>
              <a:t>practical tool</a:t>
            </a:r>
            <a:r>
              <a:rPr lang="en-GB" sz="2400" dirty="0"/>
              <a:t> for job seekers, HR professionals, and organizations to estimate fair compensation.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Overall, this solution brings </a:t>
            </a:r>
            <a:r>
              <a:rPr lang="en-GB" sz="2400" b="1" dirty="0"/>
              <a:t>transparency, efficiency, and data-driven decision making</a:t>
            </a:r>
            <a:r>
              <a:rPr lang="en-GB" sz="2400" dirty="0"/>
              <a:t> to the salary prediction process.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597175"/>
            <a:ext cx="11029615" cy="4841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Integrate more features like location, company type, skills.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Add support for classification-based roles (e.g., full-time vs intern).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Enhance model with more complex regressors (e.g., </a:t>
            </a:r>
            <a:r>
              <a:rPr lang="en-IN" sz="2400" b="1" dirty="0"/>
              <a:t>XGBoost, Ridge</a:t>
            </a:r>
            <a:r>
              <a:rPr lang="en-IN" sz="2400" dirty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Make UI mobile-friendly with dark/light themes.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Add a </a:t>
            </a:r>
            <a:r>
              <a:rPr lang="en-GB" sz="2400" b="1" dirty="0"/>
              <a:t>salary trend dashboard </a:t>
            </a:r>
            <a:r>
              <a:rPr lang="en-GB" sz="2400" dirty="0"/>
              <a:t>to visualize insights across roles and industries.</a:t>
            </a:r>
            <a:endParaRPr lang="en-IN" sz="24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C4BF25-F93C-4B32-15BA-C88465EF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2075"/>
            <a:ext cx="11029615" cy="48415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Kaggle Dataset: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2"/>
              </a:rPr>
              <a:t>Salary Prediction for Beginners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Scikit-learn Documentation: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3"/>
              </a:rPr>
              <a:t>https://scikit-learn.org/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Streamlit Documentation: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4"/>
              </a:rPr>
              <a:t>https://docs.streamlit.io/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Matplotlib &amp; Seaborn (for visualization):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hlinkClick r:id="rId5"/>
              </a:rPr>
              <a:t>https://matplotlib.org/</a:t>
            </a: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>
                <a:hlinkClick r:id="rId6"/>
              </a:rPr>
              <a:t>https://seaborn.pydata.org/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GitHub Repository (Project Code):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>
                <a:solidFill>
                  <a:srgbClr val="92D050"/>
                </a:solidFill>
              </a:rPr>
              <a:t>https://</a:t>
            </a:r>
            <a:r>
              <a:rPr lang="en-IN" sz="2400" b="1" dirty="0" smtClean="0">
                <a:solidFill>
                  <a:srgbClr val="92D050"/>
                </a:solidFill>
              </a:rPr>
              <a:t>github.com/GollaAdiseshu</a:t>
            </a:r>
            <a:endParaRPr lang="en-IN" sz="24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Problem Statement </a:t>
            </a:r>
            <a:endParaRPr lang="en-US" sz="2400" dirty="0">
              <a:cs typeface="Arial"/>
            </a:endParaRPr>
          </a:p>
          <a:p>
            <a:pPr marL="305435" indent="-305435"/>
            <a:r>
              <a:rPr lang="en-US" sz="2400" b="1" dirty="0">
                <a:ea typeface="+mn-lt"/>
                <a:cs typeface="Calibri"/>
              </a:rPr>
              <a:t>System </a:t>
            </a:r>
            <a:r>
              <a:rPr lang="en-US" sz="2400" b="1" dirty="0">
                <a:ea typeface="+mn-lt"/>
                <a:cs typeface="+mn-lt"/>
              </a:rPr>
              <a:t>Development Approach </a:t>
            </a:r>
            <a:endParaRPr lang="en-US" sz="2400" dirty="0"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ea typeface="+mn-lt"/>
                <a:cs typeface="+mn-lt"/>
              </a:rPr>
              <a:t>Algorithm &amp; Deployment (Step by Step  Procedure) </a:t>
            </a:r>
            <a:endParaRPr lang="en-US" sz="2400" dirty="0">
              <a:cs typeface="Calibri"/>
            </a:endParaRP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Conclusion</a:t>
            </a:r>
            <a:endParaRPr lang="en-US" sz="2400" dirty="0">
              <a:cs typeface="Arial"/>
            </a:endParaRP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400" b="1" dirty="0">
                <a:ea typeface="+mn-lt"/>
                <a:cs typeface="Arial"/>
              </a:rPr>
              <a:t>References</a:t>
            </a:r>
            <a:endParaRPr lang="en-US" sz="2400" dirty="0"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3257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Accurately estimating employee salaries is a complex task influenced by multiple factors such as experience, education, gender, and job role. In the absence of data-driven tools, salary decisions often lack consistency and fairness. This project addresses the issue by developing a machine learning model that predicts employee salaries based on key attributes, promoting transparency and informed decision-making in compensation planning.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192868"/>
            <a:ext cx="3733632" cy="10169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000" b="1" u="sng" dirty="0"/>
              <a:t>System Requirements:</a:t>
            </a:r>
            <a:r>
              <a:rPr lang="en-IN" sz="2800" b="1" u="sng" dirty="0">
                <a:solidFill>
                  <a:srgbClr val="0F0F0F"/>
                </a:solidFill>
              </a:rPr>
              <a:t/>
            </a:r>
            <a:br>
              <a:rPr lang="en-IN" sz="2800" b="1" u="sng" dirty="0">
                <a:solidFill>
                  <a:srgbClr val="0F0F0F"/>
                </a:solidFill>
              </a:rPr>
            </a:br>
            <a:endParaRPr lang="en-IN" sz="2800" b="1" u="sng" dirty="0">
              <a:solidFill>
                <a:srgbClr val="0F0F0F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881383-68E1-5E98-BE44-67F69510A140}"/>
              </a:ext>
            </a:extLst>
          </p:cNvPr>
          <p:cNvGraphicFramePr>
            <a:graphicFrameLocks noGrp="1"/>
          </p:cNvGraphicFramePr>
          <p:nvPr/>
        </p:nvGraphicFramePr>
        <p:xfrm>
          <a:off x="581191" y="2000250"/>
          <a:ext cx="10410659" cy="409575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17497">
                  <a:extLst>
                    <a:ext uri="{9D8B030D-6E8A-4147-A177-3AD203B41FA5}">
                      <a16:colId xmlns:a16="http://schemas.microsoft.com/office/drawing/2014/main" val="1193019521"/>
                    </a:ext>
                  </a:extLst>
                </a:gridCol>
                <a:gridCol w="7993162">
                  <a:extLst>
                    <a:ext uri="{9D8B030D-6E8A-4147-A177-3AD203B41FA5}">
                      <a16:colId xmlns:a16="http://schemas.microsoft.com/office/drawing/2014/main" val="1136921676"/>
                    </a:ext>
                  </a:extLst>
                </a:gridCol>
              </a:tblGrid>
              <a:tr h="585108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31567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Windows / macOS /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98232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 dirty="0"/>
                        <a:t>Python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 3.8 or above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535198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Minimum 4 GB (Recommended: 8 GB)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76624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Disk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~200 MB (code + model + dataset)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246434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Required for dataset access &amp; deployment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22132"/>
                  </a:ext>
                </a:extLst>
              </a:tr>
              <a:tr h="585108">
                <a:tc>
                  <a:txBody>
                    <a:bodyPr/>
                    <a:lstStyle/>
                    <a:p>
                      <a:r>
                        <a:rPr lang="en-IN"/>
                        <a:t>IDE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VS Code / Jupyter / PyCharm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60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8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192868"/>
            <a:ext cx="3733632" cy="1016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u="sng" dirty="0"/>
              <a:t>Libraries Used</a:t>
            </a:r>
            <a:r>
              <a:rPr lang="en-IN" sz="3000" b="1" u="sng" dirty="0"/>
              <a:t>:</a:t>
            </a:r>
            <a:r>
              <a:rPr lang="en-IN" sz="2800" b="1" u="sng" dirty="0">
                <a:solidFill>
                  <a:srgbClr val="0F0F0F"/>
                </a:solidFill>
              </a:rPr>
              <a:t/>
            </a:r>
            <a:br>
              <a:rPr lang="en-IN" sz="2800" b="1" u="sng" dirty="0">
                <a:solidFill>
                  <a:srgbClr val="0F0F0F"/>
                </a:solidFill>
              </a:rPr>
            </a:br>
            <a:endParaRPr lang="en-IN" sz="2800" b="1" u="sng" dirty="0">
              <a:solidFill>
                <a:srgbClr val="0F0F0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7BC6E8-106A-59E4-83C8-992F9DCD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8234"/>
              </p:ext>
            </p:extLst>
          </p:nvPr>
        </p:nvGraphicFramePr>
        <p:xfrm>
          <a:off x="581025" y="2000250"/>
          <a:ext cx="11029950" cy="353737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194649322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939105930"/>
                    </a:ext>
                  </a:extLst>
                </a:gridCol>
              </a:tblGrid>
              <a:tr h="392642">
                <a:tc>
                  <a:txBody>
                    <a:bodyPr/>
                    <a:lstStyle/>
                    <a:p>
                      <a:r>
                        <a:rPr lang="en-IN" sz="2000" b="1" dirty="0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750476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handling and pre-processing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620532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Numerical 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812229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scikit-learn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model training, scaling, encoding,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040226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joblib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Saving/loading trained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599487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 dirty="0"/>
                        <a:t>streamlit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Building the web app 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780280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matplotlib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Plotting evaluation graphs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2547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seaborn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Advanced data visualizations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48076"/>
                  </a:ext>
                </a:extLst>
              </a:tr>
              <a:tr h="392642">
                <a:tc>
                  <a:txBody>
                    <a:bodyPr/>
                    <a:lstStyle/>
                    <a:p>
                      <a:r>
                        <a:rPr lang="en-IN"/>
                        <a:t>PIL (Pillow)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Displaying evaluation image in Streamlit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849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6239D3-4ED8-7834-A9A7-BD73B133EBA1}"/>
              </a:ext>
            </a:extLst>
          </p:cNvPr>
          <p:cNvSpPr txBox="1"/>
          <p:nvPr/>
        </p:nvSpPr>
        <p:spPr>
          <a:xfrm>
            <a:off x="581192" y="5665132"/>
            <a:ext cx="11029615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🔧 You can install all with: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pip install pandas numpy scikit-learn streamlit matplotlib seaborn joblib</a:t>
            </a:r>
          </a:p>
        </p:txBody>
      </p:sp>
    </p:spTree>
    <p:extLst>
      <p:ext uri="{BB962C8B-B14F-4D97-AF65-F5344CB8AC3E}">
        <p14:creationId xmlns:p14="http://schemas.microsoft.com/office/powerpoint/2010/main" val="135814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 Step 1: Dataset Collection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Source: Kaggle – “Salary Prediction for Beginners”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Fields: Age, Gender, Education Level, Job Title, Years of Experience, Salary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2: Data Pre-processing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Label Encoding for categorical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Scaling numerical fields with StandardScaler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Removed any missing or inconsistent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241444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3: Model Building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Algorithm: </a:t>
            </a:r>
            <a:r>
              <a:rPr lang="en-GB" sz="2400" b="1" dirty="0"/>
              <a:t>Linear Regression</a:t>
            </a:r>
            <a:r>
              <a:rPr lang="en-GB" sz="2400" dirty="0"/>
              <a:t> (from Scikit-learn)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Model trained on pre-processed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Evaluation metrics:</a:t>
            </a:r>
          </a:p>
          <a:p>
            <a:pPr marL="10701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R² Score: </a:t>
            </a:r>
            <a:r>
              <a:rPr lang="en-GB" sz="2400" b="1" dirty="0"/>
              <a:t>0.8911</a:t>
            </a:r>
            <a:endParaRPr lang="en-GB" sz="2400" dirty="0"/>
          </a:p>
          <a:p>
            <a:pPr marL="1070100" lvl="2" indent="-342900">
              <a:buFont typeface="Arial" panose="020B0604020202020204" pitchFamily="34" charset="0"/>
              <a:buChar char="•"/>
            </a:pPr>
            <a:r>
              <a:rPr lang="en-GB" sz="2400" dirty="0"/>
              <a:t>MSE: </a:t>
            </a:r>
            <a:r>
              <a:rPr lang="en-GB" sz="2400" b="1" dirty="0"/>
              <a:t>205,754,135.71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4: Model Saving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Model, encoders, and scaler saved using joblib into “</a:t>
            </a:r>
            <a:r>
              <a:rPr lang="en-GB" sz="2400" b="1" dirty="0"/>
              <a:t>salary_predictor.pkl”</a:t>
            </a: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10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5327"/>
            <a:ext cx="11029615" cy="5819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Step 5: Web App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Built a responsive “</a:t>
            </a:r>
            <a:r>
              <a:rPr lang="en-GB" sz="2400" b="1" dirty="0"/>
              <a:t>Streamlit”</a:t>
            </a:r>
            <a:r>
              <a:rPr lang="en-GB" sz="2400" dirty="0"/>
              <a:t>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Input form collects 5 key employee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Predicts and displays annual salary in USD and INR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Shows evaluation plot and model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 Step 6: Deployment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Deployed on “</a:t>
            </a:r>
            <a:r>
              <a:rPr lang="en-GB" sz="2400" b="1" dirty="0"/>
              <a:t>Streamlit” Cloud</a:t>
            </a:r>
            <a:endParaRPr lang="en-GB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/>
              <a:t>Accessible at:</a:t>
            </a:r>
            <a:br>
              <a:rPr lang="en-GB" sz="2400" dirty="0"/>
            </a:br>
            <a:r>
              <a:rPr lang="en-GB" sz="2400" dirty="0"/>
              <a:t>👉 </a:t>
            </a:r>
            <a:r>
              <a:rPr lang="en-GB" sz="2400" b="1" dirty="0">
                <a:hlinkClick r:id="rId2"/>
              </a:rPr>
              <a:t>employee-salary-</a:t>
            </a:r>
            <a:r>
              <a:rPr lang="en-GB" sz="2400" b="1" dirty="0" err="1">
                <a:hlinkClick r:id="rId2"/>
              </a:rPr>
              <a:t>predictionbygirish.streamlit.app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413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32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6F416-09F0-1DB5-CC3A-66BB735A1C8D}"/>
              </a:ext>
            </a:extLst>
          </p:cNvPr>
          <p:cNvSpPr txBox="1"/>
          <p:nvPr/>
        </p:nvSpPr>
        <p:spPr>
          <a:xfrm>
            <a:off x="581191" y="1222620"/>
            <a:ext cx="1034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/>
              <a:t>Importing Required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E6685-118A-3CC2-2366-4049B647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9" y="1752916"/>
            <a:ext cx="1034123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9162bd5b-4ed9-4da3-b376-05204580ba3f"/>
    <ds:schemaRef ds:uri="http://purl.org/dc/terms/"/>
    <ds:schemaRef ds:uri="http://schemas.microsoft.com/office/2006/metadata/properties"/>
    <ds:schemaRef ds:uri="http://schemas.openxmlformats.org/package/2006/metadata/core-properties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233</TotalTime>
  <Words>712</Words>
  <Application>Microsoft Office PowerPoint</Application>
  <PresentationFormat>Widescreen</PresentationFormat>
  <Paragraphs>116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Demi</vt:lpstr>
      <vt:lpstr>Wingdings</vt:lpstr>
      <vt:lpstr>Wingdings 2</vt:lpstr>
      <vt:lpstr>DividendVTI</vt:lpstr>
      <vt:lpstr>Employee Salary Prediction Using Machine Learning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 Adiseshu, HCLTECH Supercharged Ambassador</cp:lastModifiedBy>
  <cp:revision>42</cp:revision>
  <dcterms:created xsi:type="dcterms:W3CDTF">2021-05-26T16:50:10Z</dcterms:created>
  <dcterms:modified xsi:type="dcterms:W3CDTF">2025-07-21T08:12:26Z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TitusGUID">
    <vt:lpwstr>c28195be-f68b-40e0-b590-5602a93b70b6</vt:lpwstr>
  </property>
  <property fmtid="{D5CDD505-2E9C-101B-9397-08002B2CF9AE}" pid="4" name="HCLClassD6">
    <vt:lpwstr>False</vt:lpwstr>
  </property>
  <property fmtid="{D5CDD505-2E9C-101B-9397-08002B2CF9AE}" pid="5" name="HCLClassification">
    <vt:lpwstr>HCL_Cla5s_Publ1c</vt:lpwstr>
  </property>
</Properties>
</file>