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33842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ollaChitraleka/Steganography.gi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Golla Chitraleka</a:t>
            </a:r>
          </a:p>
          <a:p>
            <a:r>
              <a:rPr lang="en-US" sz="2000" b="1" dirty="0">
                <a:solidFill>
                  <a:schemeClr val="accent1">
                    <a:lumMod val="75000"/>
                  </a:schemeClr>
                </a:solidFill>
                <a:latin typeface="Arial"/>
                <a:cs typeface="Arial"/>
              </a:rPr>
              <a:t>College Name &amp; Department : SR University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7032" y="-10721"/>
            <a:ext cx="11029615" cy="4673324"/>
          </a:xfrm>
        </p:spPr>
        <p:txBody>
          <a:bodyPr/>
          <a:lstStyle/>
          <a:p>
            <a:pPr marL="0" indent="0">
              <a:buNone/>
            </a:pPr>
            <a:r>
              <a:rPr lang="en-IN" sz="2400" dirty="0">
                <a:solidFill>
                  <a:schemeClr val="bg2">
                    <a:lumMod val="10000"/>
                  </a:schemeClr>
                </a:solidFill>
              </a:rPr>
              <a:t>The below is the GitHub link of my project</a:t>
            </a:r>
          </a:p>
          <a:p>
            <a:pPr marL="0" indent="0">
              <a:buNone/>
            </a:pPr>
            <a:r>
              <a:rPr lang="en-IN" sz="2000" dirty="0">
                <a:solidFill>
                  <a:schemeClr val="bg2">
                    <a:lumMod val="10000"/>
                  </a:schemeClr>
                </a:solidFill>
                <a:hlinkClick r:id="rId3"/>
              </a:rPr>
              <a:t>https://github.com/GollaChitraleka/Steganography.git</a:t>
            </a:r>
            <a:endParaRPr lang="en-IN" sz="2000" dirty="0">
              <a:solidFill>
                <a:schemeClr val="bg2">
                  <a:lumMod val="10000"/>
                </a:schemeClr>
              </a:solidFill>
            </a:endParaRPr>
          </a:p>
          <a:p>
            <a:pPr marL="0" indent="0">
              <a:buNone/>
            </a:pPr>
            <a:endParaRPr lang="en-IN" u="sng" dirty="0">
              <a:solidFill>
                <a:schemeClr val="accent1">
                  <a:lumMod val="75000"/>
                </a:schemeClr>
              </a:solidFill>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US" sz="2000" b="1" dirty="0">
                <a:solidFill>
                  <a:schemeClr val="tx1">
                    <a:lumMod val="95000"/>
                    <a:lumOff val="5000"/>
                  </a:schemeClr>
                </a:solidFill>
              </a:rPr>
              <a:t>Stronger Encryption </a:t>
            </a:r>
            <a:r>
              <a:rPr lang="en-US" sz="2000" dirty="0">
                <a:solidFill>
                  <a:schemeClr val="tx1">
                    <a:lumMod val="95000"/>
                    <a:lumOff val="5000"/>
                  </a:schemeClr>
                </a:solidFill>
              </a:rPr>
              <a:t>– Enhanced security algorithms.  </a:t>
            </a:r>
          </a:p>
          <a:p>
            <a:pPr>
              <a:lnSpc>
                <a:spcPct val="150000"/>
              </a:lnSpc>
              <a:buFont typeface="Wingdings" panose="05000000000000000000" pitchFamily="2" charset="2"/>
              <a:buChar char="Ø"/>
            </a:pPr>
            <a:r>
              <a:rPr lang="en-US" sz="2000" b="1" dirty="0">
                <a:solidFill>
                  <a:schemeClr val="tx1">
                    <a:lumMod val="95000"/>
                    <a:lumOff val="5000"/>
                  </a:schemeClr>
                </a:solidFill>
              </a:rPr>
              <a:t>Multi-Format Support</a:t>
            </a:r>
            <a:r>
              <a:rPr lang="en-US" sz="2000" dirty="0">
                <a:solidFill>
                  <a:schemeClr val="tx1">
                    <a:lumMod val="95000"/>
                    <a:lumOff val="5000"/>
                  </a:schemeClr>
                </a:solidFill>
              </a:rPr>
              <a:t> – Hide data in audio, video, PDFs.  </a:t>
            </a:r>
          </a:p>
          <a:p>
            <a:pPr>
              <a:lnSpc>
                <a:spcPct val="150000"/>
              </a:lnSpc>
              <a:buFont typeface="Wingdings" panose="05000000000000000000" pitchFamily="2" charset="2"/>
              <a:buChar char="Ø"/>
            </a:pPr>
            <a:r>
              <a:rPr lang="en-US" sz="2000" b="1" dirty="0">
                <a:solidFill>
                  <a:schemeClr val="tx1">
                    <a:lumMod val="95000"/>
                    <a:lumOff val="5000"/>
                  </a:schemeClr>
                </a:solidFill>
              </a:rPr>
              <a:t>Cloud Integration </a:t>
            </a:r>
            <a:r>
              <a:rPr lang="en-US" sz="2000" dirty="0">
                <a:solidFill>
                  <a:schemeClr val="tx1">
                    <a:lumMod val="95000"/>
                    <a:lumOff val="5000"/>
                  </a:schemeClr>
                </a:solidFill>
              </a:rPr>
              <a:t>– Secure online storage &amp; retrieval.  </a:t>
            </a:r>
          </a:p>
          <a:p>
            <a:pPr>
              <a:lnSpc>
                <a:spcPct val="150000"/>
              </a:lnSpc>
              <a:buFont typeface="Wingdings" panose="05000000000000000000" pitchFamily="2" charset="2"/>
              <a:buChar char="Ø"/>
            </a:pPr>
            <a:r>
              <a:rPr lang="en-US" sz="2000" b="1" dirty="0">
                <a:solidFill>
                  <a:schemeClr val="tx1">
                    <a:lumMod val="95000"/>
                    <a:lumOff val="5000"/>
                  </a:schemeClr>
                </a:solidFill>
              </a:rPr>
              <a:t>AI Detection </a:t>
            </a:r>
            <a:r>
              <a:rPr lang="en-US" sz="2000" dirty="0">
                <a:solidFill>
                  <a:schemeClr val="tx1">
                    <a:lumMod val="95000"/>
                    <a:lumOff val="5000"/>
                  </a:schemeClr>
                </a:solidFill>
              </a:rPr>
              <a:t>– Prevent unauthorized data extraction.  </a:t>
            </a:r>
          </a:p>
          <a:p>
            <a:pPr>
              <a:lnSpc>
                <a:spcPct val="150000"/>
              </a:lnSpc>
              <a:buFont typeface="Wingdings" panose="05000000000000000000" pitchFamily="2" charset="2"/>
              <a:buChar char="Ø"/>
            </a:pPr>
            <a:r>
              <a:rPr lang="en-US" sz="2000" b="1" dirty="0">
                <a:solidFill>
                  <a:schemeClr val="tx1">
                    <a:lumMod val="95000"/>
                    <a:lumOff val="5000"/>
                  </a:schemeClr>
                </a:solidFill>
              </a:rPr>
              <a:t>Mobile App </a:t>
            </a:r>
            <a:r>
              <a:rPr lang="en-US" sz="2000" dirty="0">
                <a:solidFill>
                  <a:schemeClr val="tx1">
                    <a:lumMod val="95000"/>
                    <a:lumOff val="5000"/>
                  </a:schemeClr>
                </a:solidFill>
              </a:rPr>
              <a:t>– Secure messaging on Android/iOS.  </a:t>
            </a:r>
          </a:p>
          <a:p>
            <a:pPr>
              <a:lnSpc>
                <a:spcPct val="150000"/>
              </a:lnSpc>
              <a:buFont typeface="Wingdings" panose="05000000000000000000" pitchFamily="2" charset="2"/>
              <a:buChar char="Ø"/>
            </a:pPr>
            <a:r>
              <a:rPr lang="en-US" sz="2000" b="1" dirty="0">
                <a:solidFill>
                  <a:schemeClr val="tx1">
                    <a:lumMod val="95000"/>
                    <a:lumOff val="5000"/>
                  </a:schemeClr>
                </a:solidFill>
              </a:rPr>
              <a:t>Blockchain Security </a:t>
            </a:r>
            <a:r>
              <a:rPr lang="en-US" sz="2000" dirty="0">
                <a:solidFill>
                  <a:schemeClr val="tx1">
                    <a:lumMod val="95000"/>
                    <a:lumOff val="5000"/>
                  </a:schemeClr>
                </a:solidFill>
              </a:rPr>
              <a:t>– Verify hidden data integrity.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solidFill>
                  <a:srgbClr val="0F0F0F"/>
                </a:solidFill>
                <a:ea typeface="+mn-lt"/>
                <a:cs typeface="+mn-lt"/>
              </a:rPr>
              <a:t>In today's digital era, secure communication is a major challenge due to the risk of data breaches, cyber threats, and unauthorized access. Traditional encryption methods can protect data but often draw attention, making them susceptible to interception. There is a need for a technique that ensures confidential data remains hidden while being transmitted or stored without raising suspicion. This project uses LSB steganography to embed data securely in images while maintaining quality and ensuring imperceptibility, robustness, and easy extraction.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dirty="0">
                <a:solidFill>
                  <a:schemeClr val="tx1">
                    <a:lumMod val="95000"/>
                    <a:lumOff val="5000"/>
                  </a:schemeClr>
                </a:solidFill>
              </a:rPr>
              <a:t>Libraries &amp; Frameworks:</a:t>
            </a:r>
          </a:p>
          <a:p>
            <a:pPr>
              <a:buFont typeface="Wingdings" panose="05000000000000000000" pitchFamily="2" charset="2"/>
              <a:buChar char="Ø"/>
            </a:pPr>
            <a:r>
              <a:rPr lang="en-IN" sz="2000" dirty="0">
                <a:solidFill>
                  <a:schemeClr val="tx1">
                    <a:lumMod val="95000"/>
                    <a:lumOff val="5000"/>
                  </a:schemeClr>
                </a:solidFill>
              </a:rPr>
              <a:t>OpenCV (cv2) – For image processing (reading, modifying, and saving images).</a:t>
            </a:r>
          </a:p>
          <a:p>
            <a:pPr>
              <a:buFont typeface="Wingdings" panose="05000000000000000000" pitchFamily="2" charset="2"/>
              <a:buChar char="Ø"/>
            </a:pPr>
            <a:r>
              <a:rPr lang="en-IN" sz="2000" dirty="0" err="1">
                <a:solidFill>
                  <a:schemeClr val="tx1">
                    <a:lumMod val="95000"/>
                    <a:lumOff val="5000"/>
                  </a:schemeClr>
                </a:solidFill>
              </a:rPr>
              <a:t>Tkinter</a:t>
            </a:r>
            <a:r>
              <a:rPr lang="en-IN" sz="2000" dirty="0">
                <a:solidFill>
                  <a:schemeClr val="tx1">
                    <a:lumMod val="95000"/>
                    <a:lumOff val="5000"/>
                  </a:schemeClr>
                </a:solidFill>
              </a:rPr>
              <a:t> (</a:t>
            </a:r>
            <a:r>
              <a:rPr lang="en-IN" sz="2000" dirty="0" err="1">
                <a:solidFill>
                  <a:schemeClr val="tx1">
                    <a:lumMod val="95000"/>
                    <a:lumOff val="5000"/>
                  </a:schemeClr>
                </a:solidFill>
              </a:rPr>
              <a:t>tk</a:t>
            </a:r>
            <a:r>
              <a:rPr lang="en-IN" sz="2000" dirty="0">
                <a:solidFill>
                  <a:schemeClr val="tx1">
                    <a:lumMod val="95000"/>
                    <a:lumOff val="5000"/>
                  </a:schemeClr>
                </a:solidFill>
              </a:rPr>
              <a:t>) – For creating the graphical user interface (GUI).</a:t>
            </a:r>
          </a:p>
          <a:p>
            <a:pPr>
              <a:buFont typeface="Wingdings" panose="05000000000000000000" pitchFamily="2" charset="2"/>
              <a:buChar char="Ø"/>
            </a:pPr>
            <a:r>
              <a:rPr lang="en-IN" sz="2000" dirty="0">
                <a:solidFill>
                  <a:schemeClr val="tx1">
                    <a:lumMod val="95000"/>
                    <a:lumOff val="5000"/>
                  </a:schemeClr>
                </a:solidFill>
              </a:rPr>
              <a:t>TTK (Themed </a:t>
            </a:r>
            <a:r>
              <a:rPr lang="en-IN" sz="2000" dirty="0" err="1">
                <a:solidFill>
                  <a:schemeClr val="tx1">
                    <a:lumMod val="95000"/>
                    <a:lumOff val="5000"/>
                  </a:schemeClr>
                </a:solidFill>
              </a:rPr>
              <a:t>Tkinter</a:t>
            </a:r>
            <a:r>
              <a:rPr lang="en-IN" sz="2000" dirty="0">
                <a:solidFill>
                  <a:schemeClr val="tx1">
                    <a:lumMod val="95000"/>
                    <a:lumOff val="5000"/>
                  </a:schemeClr>
                </a:solidFill>
              </a:rPr>
              <a:t>) – For improved UI styling and responsiveness.</a:t>
            </a:r>
          </a:p>
          <a:p>
            <a:pPr>
              <a:buFont typeface="Wingdings" panose="05000000000000000000" pitchFamily="2" charset="2"/>
              <a:buChar char="Ø"/>
            </a:pPr>
            <a:r>
              <a:rPr lang="en-IN" sz="2000" dirty="0">
                <a:solidFill>
                  <a:schemeClr val="tx1">
                    <a:lumMod val="95000"/>
                    <a:lumOff val="5000"/>
                  </a:schemeClr>
                </a:solidFill>
              </a:rPr>
              <a:t>OS Module (</a:t>
            </a:r>
            <a:r>
              <a:rPr lang="en-IN" sz="2000" dirty="0" err="1">
                <a:solidFill>
                  <a:schemeClr val="tx1">
                    <a:lumMod val="95000"/>
                    <a:lumOff val="5000"/>
                  </a:schemeClr>
                </a:solidFill>
              </a:rPr>
              <a:t>os</a:t>
            </a:r>
            <a:r>
              <a:rPr lang="en-IN" sz="2000" dirty="0">
                <a:solidFill>
                  <a:schemeClr val="tx1">
                    <a:lumMod val="95000"/>
                    <a:lumOff val="5000"/>
                  </a:schemeClr>
                </a:solidFill>
              </a:rPr>
              <a:t>) – To execute system commands (e.g., opening images).</a:t>
            </a:r>
          </a:p>
          <a:p>
            <a:pPr marL="0" indent="0">
              <a:buNone/>
            </a:pPr>
            <a:r>
              <a:rPr lang="en-IN" sz="2400" dirty="0">
                <a:solidFill>
                  <a:schemeClr val="tx1">
                    <a:lumMod val="95000"/>
                    <a:lumOff val="5000"/>
                  </a:schemeClr>
                </a:solidFill>
              </a:rPr>
              <a:t>Platforms &amp; Tools:</a:t>
            </a:r>
          </a:p>
          <a:p>
            <a:pPr>
              <a:buFont typeface="Wingdings" panose="05000000000000000000" pitchFamily="2" charset="2"/>
              <a:buChar char="Ø"/>
            </a:pPr>
            <a:r>
              <a:rPr lang="en-IN" sz="2000" dirty="0">
                <a:solidFill>
                  <a:schemeClr val="tx1">
                    <a:lumMod val="95000"/>
                    <a:lumOff val="5000"/>
                  </a:schemeClr>
                </a:solidFill>
              </a:rPr>
              <a:t>Python – Programming language used for implementation.</a:t>
            </a:r>
          </a:p>
          <a:p>
            <a:pPr>
              <a:buFont typeface="Wingdings" panose="05000000000000000000" pitchFamily="2" charset="2"/>
              <a:buChar char="Ø"/>
            </a:pPr>
            <a:r>
              <a:rPr lang="en-IN" sz="2000" dirty="0">
                <a:solidFill>
                  <a:schemeClr val="tx1">
                    <a:lumMod val="95000"/>
                    <a:lumOff val="5000"/>
                  </a:schemeClr>
                </a:solidFill>
              </a:rPr>
              <a:t>Windows/Linux – Compatible operating systems for running the application.</a:t>
            </a:r>
          </a:p>
          <a:p>
            <a:pPr marL="0" indent="0">
              <a:buNone/>
            </a:pPr>
            <a:endParaRPr lang="en-IN" dirty="0">
              <a:solidFill>
                <a:schemeClr val="tx1">
                  <a:lumMod val="95000"/>
                  <a:lumOff val="5000"/>
                </a:schemeClr>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12946"/>
            <a:ext cx="11490943" cy="4673324"/>
          </a:xfrm>
        </p:spPr>
        <p:txBody>
          <a:bodyPr>
            <a:normAutofit/>
          </a:bodyPr>
          <a:lstStyle/>
          <a:p>
            <a:pPr>
              <a:lnSpc>
                <a:spcPct val="150000"/>
              </a:lnSpc>
              <a:buFont typeface="Wingdings" panose="05000000000000000000" pitchFamily="2" charset="2"/>
              <a:buChar char="Ø"/>
            </a:pPr>
            <a:r>
              <a:rPr lang="en-IN" sz="2000" b="1" dirty="0">
                <a:solidFill>
                  <a:srgbClr val="0F0F0F"/>
                </a:solidFill>
              </a:rPr>
              <a:t>Simple and Effective Steganography– </a:t>
            </a:r>
            <a:r>
              <a:rPr lang="en-IN" sz="2000" dirty="0">
                <a:solidFill>
                  <a:srgbClr val="0F0F0F"/>
                </a:solidFill>
              </a:rPr>
              <a:t>Hides messages in images without altering visual quality.  </a:t>
            </a:r>
          </a:p>
          <a:p>
            <a:pPr>
              <a:lnSpc>
                <a:spcPct val="150000"/>
              </a:lnSpc>
              <a:buFont typeface="Wingdings" panose="05000000000000000000" pitchFamily="2" charset="2"/>
              <a:buChar char="Ø"/>
            </a:pPr>
            <a:r>
              <a:rPr lang="en-IN" sz="2000" b="1" dirty="0">
                <a:solidFill>
                  <a:srgbClr val="0F0F0F"/>
                </a:solidFill>
              </a:rPr>
              <a:t>Password Encryption – </a:t>
            </a:r>
            <a:r>
              <a:rPr lang="en-IN" sz="2000" dirty="0">
                <a:solidFill>
                  <a:srgbClr val="0F0F0F"/>
                </a:solidFill>
              </a:rPr>
              <a:t>Only authorized users can access data  </a:t>
            </a:r>
          </a:p>
          <a:p>
            <a:pPr>
              <a:lnSpc>
                <a:spcPct val="150000"/>
              </a:lnSpc>
              <a:buFont typeface="Wingdings" panose="05000000000000000000" pitchFamily="2" charset="2"/>
              <a:buChar char="Ø"/>
            </a:pPr>
            <a:r>
              <a:rPr lang="en-IN" sz="2000" b="1" dirty="0">
                <a:solidFill>
                  <a:srgbClr val="0F0F0F"/>
                </a:solidFill>
              </a:rPr>
              <a:t>User-Friendly GUI </a:t>
            </a:r>
            <a:r>
              <a:rPr lang="en-IN" sz="2000" dirty="0">
                <a:solidFill>
                  <a:srgbClr val="0F0F0F"/>
                </a:solidFill>
              </a:rPr>
              <a:t>– Intuitive </a:t>
            </a:r>
            <a:r>
              <a:rPr lang="en-IN" sz="2000" dirty="0" err="1">
                <a:solidFill>
                  <a:srgbClr val="0F0F0F"/>
                </a:solidFill>
              </a:rPr>
              <a:t>Tkinter</a:t>
            </a:r>
            <a:r>
              <a:rPr lang="en-IN" sz="2000" dirty="0">
                <a:solidFill>
                  <a:srgbClr val="0F0F0F"/>
                </a:solidFill>
              </a:rPr>
              <a:t>-based interface  </a:t>
            </a:r>
          </a:p>
          <a:p>
            <a:pPr>
              <a:lnSpc>
                <a:spcPct val="150000"/>
              </a:lnSpc>
              <a:buFont typeface="Wingdings" panose="05000000000000000000" pitchFamily="2" charset="2"/>
              <a:buChar char="Ø"/>
            </a:pPr>
            <a:r>
              <a:rPr lang="en-IN" sz="2000" b="1" dirty="0">
                <a:solidFill>
                  <a:srgbClr val="0F0F0F"/>
                </a:solidFill>
              </a:rPr>
              <a:t>Fast &amp; Lightweight – </a:t>
            </a:r>
            <a:r>
              <a:rPr lang="en-IN" sz="2000" dirty="0">
                <a:solidFill>
                  <a:srgbClr val="0F0F0F"/>
                </a:solidFill>
              </a:rPr>
              <a:t>Efficient with minimal dependencies  </a:t>
            </a:r>
          </a:p>
          <a:p>
            <a:pPr>
              <a:lnSpc>
                <a:spcPct val="150000"/>
              </a:lnSpc>
              <a:buFont typeface="Wingdings" panose="05000000000000000000" pitchFamily="2" charset="2"/>
              <a:buChar char="Ø"/>
            </a:pPr>
            <a:r>
              <a:rPr lang="en-IN" sz="2000" b="1" dirty="0">
                <a:solidFill>
                  <a:srgbClr val="0F0F0F"/>
                </a:solidFill>
              </a:rPr>
              <a:t>Cross-Platform </a:t>
            </a:r>
            <a:r>
              <a:rPr lang="en-IN" sz="2000" dirty="0">
                <a:solidFill>
                  <a:srgbClr val="0F0F0F"/>
                </a:solidFill>
              </a:rPr>
              <a:t>– Works on Windows &amp; Linux  </a:t>
            </a:r>
          </a:p>
          <a:p>
            <a:pPr>
              <a:lnSpc>
                <a:spcPct val="150000"/>
              </a:lnSpc>
              <a:buFont typeface="Wingdings" panose="05000000000000000000" pitchFamily="2" charset="2"/>
              <a:buChar char="Ø"/>
            </a:pPr>
            <a:r>
              <a:rPr lang="en-IN" sz="2000" b="1" dirty="0">
                <a:solidFill>
                  <a:srgbClr val="0F0F0F"/>
                </a:solidFill>
              </a:rPr>
              <a:t>Auto Image Opening </a:t>
            </a:r>
            <a:r>
              <a:rPr lang="en-IN" sz="2000" dirty="0">
                <a:solidFill>
                  <a:srgbClr val="0F0F0F"/>
                </a:solidFill>
              </a:rPr>
              <a:t>– Instantly displays encrypted image  </a:t>
            </a:r>
          </a:p>
          <a:p>
            <a:pPr>
              <a:lnSpc>
                <a:spcPct val="150000"/>
              </a:lnSpc>
              <a:buFont typeface="Wingdings" panose="05000000000000000000" pitchFamily="2" charset="2"/>
              <a:buChar char="Ø"/>
            </a:pPr>
            <a:r>
              <a:rPr lang="en-IN" sz="2000" b="1" dirty="0">
                <a:solidFill>
                  <a:srgbClr val="0F0F0F"/>
                </a:solidFill>
              </a:rPr>
              <a:t>Minimal Data Loss – </a:t>
            </a:r>
            <a:r>
              <a:rPr lang="en-IN" sz="2000" dirty="0">
                <a:solidFill>
                  <a:srgbClr val="0F0F0F"/>
                </a:solidFill>
              </a:rPr>
              <a:t>Preserves image integrity with pixel manipulation  </a:t>
            </a:r>
          </a:p>
          <a:p>
            <a:pPr>
              <a:lnSpc>
                <a:spcPct val="150000"/>
              </a:lnSpc>
              <a:buFont typeface="Wingdings" panose="05000000000000000000" pitchFamily="2" charset="2"/>
              <a:buChar char="Ø"/>
            </a:pPr>
            <a:r>
              <a:rPr lang="en-IN" sz="2000" b="1" dirty="0">
                <a:solidFill>
                  <a:srgbClr val="0F0F0F"/>
                </a:solidFill>
              </a:rPr>
              <a:t>Scalable &amp; Customizable – </a:t>
            </a:r>
            <a:r>
              <a:rPr lang="en-IN" sz="2000" dirty="0">
                <a:solidFill>
                  <a:srgbClr val="0F0F0F"/>
                </a:solidFill>
              </a:rPr>
              <a:t>Extendable with stronger encryption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IN" sz="2000" b="1" dirty="0">
                <a:solidFill>
                  <a:schemeClr val="tx1">
                    <a:lumMod val="95000"/>
                    <a:lumOff val="5000"/>
                  </a:schemeClr>
                </a:solidFill>
              </a:rPr>
              <a:t>Journalists &amp; Activists </a:t>
            </a:r>
            <a:r>
              <a:rPr lang="en-IN" sz="2000" dirty="0">
                <a:solidFill>
                  <a:schemeClr val="tx1">
                    <a:lumMod val="95000"/>
                    <a:lumOff val="5000"/>
                  </a:schemeClr>
                </a:solidFill>
              </a:rPr>
              <a:t>– Secure communication  </a:t>
            </a:r>
          </a:p>
          <a:p>
            <a:pPr>
              <a:lnSpc>
                <a:spcPct val="150000"/>
              </a:lnSpc>
              <a:buFont typeface="Wingdings" panose="05000000000000000000" pitchFamily="2" charset="2"/>
              <a:buChar char="q"/>
            </a:pPr>
            <a:r>
              <a:rPr lang="en-IN" sz="2000" b="1" dirty="0">
                <a:solidFill>
                  <a:schemeClr val="tx1">
                    <a:lumMod val="95000"/>
                    <a:lumOff val="5000"/>
                  </a:schemeClr>
                </a:solidFill>
              </a:rPr>
              <a:t>Government &amp; </a:t>
            </a:r>
            <a:r>
              <a:rPr lang="en-IN" sz="2000" b="1" dirty="0" err="1">
                <a:solidFill>
                  <a:schemeClr val="tx1">
                    <a:lumMod val="95000"/>
                    <a:lumOff val="5000"/>
                  </a:schemeClr>
                </a:solidFill>
              </a:rPr>
              <a:t>Defense</a:t>
            </a:r>
            <a:r>
              <a:rPr lang="en-IN" sz="2000" b="1" dirty="0">
                <a:solidFill>
                  <a:schemeClr val="tx1">
                    <a:lumMod val="95000"/>
                    <a:lumOff val="5000"/>
                  </a:schemeClr>
                </a:solidFill>
              </a:rPr>
              <a:t> </a:t>
            </a:r>
            <a:r>
              <a:rPr lang="en-IN" sz="2000" dirty="0">
                <a:solidFill>
                  <a:schemeClr val="tx1">
                    <a:lumMod val="95000"/>
                    <a:lumOff val="5000"/>
                  </a:schemeClr>
                </a:solidFill>
              </a:rPr>
              <a:t>– Confidential data protection  </a:t>
            </a:r>
          </a:p>
          <a:p>
            <a:pPr>
              <a:lnSpc>
                <a:spcPct val="150000"/>
              </a:lnSpc>
              <a:buFont typeface="Wingdings" panose="05000000000000000000" pitchFamily="2" charset="2"/>
              <a:buChar char="q"/>
            </a:pPr>
            <a:r>
              <a:rPr lang="en-IN" sz="2000" b="1" dirty="0">
                <a:solidFill>
                  <a:schemeClr val="tx1">
                    <a:lumMod val="95000"/>
                    <a:lumOff val="5000"/>
                  </a:schemeClr>
                </a:solidFill>
              </a:rPr>
              <a:t>Corporate Users </a:t>
            </a:r>
            <a:r>
              <a:rPr lang="en-IN" sz="2000" dirty="0">
                <a:solidFill>
                  <a:schemeClr val="tx1">
                    <a:lumMod val="95000"/>
                    <a:lumOff val="5000"/>
                  </a:schemeClr>
                </a:solidFill>
              </a:rPr>
              <a:t>– Secure business information  </a:t>
            </a:r>
          </a:p>
          <a:p>
            <a:pPr>
              <a:lnSpc>
                <a:spcPct val="150000"/>
              </a:lnSpc>
              <a:buFont typeface="Wingdings" panose="05000000000000000000" pitchFamily="2" charset="2"/>
              <a:buChar char="q"/>
            </a:pPr>
            <a:r>
              <a:rPr lang="en-IN" sz="2000" b="1" dirty="0">
                <a:solidFill>
                  <a:schemeClr val="tx1">
                    <a:lumMod val="95000"/>
                    <a:lumOff val="5000"/>
                  </a:schemeClr>
                </a:solidFill>
              </a:rPr>
              <a:t>Forensic &amp; Cybersecurity Experts </a:t>
            </a:r>
            <a:r>
              <a:rPr lang="en-IN" sz="2000" dirty="0">
                <a:solidFill>
                  <a:schemeClr val="tx1">
                    <a:lumMod val="95000"/>
                    <a:lumOff val="5000"/>
                  </a:schemeClr>
                </a:solidFill>
              </a:rPr>
              <a:t>– Digital forensics &amp; data hiding  </a:t>
            </a:r>
          </a:p>
          <a:p>
            <a:pPr>
              <a:lnSpc>
                <a:spcPct val="150000"/>
              </a:lnSpc>
              <a:buFont typeface="Wingdings" panose="05000000000000000000" pitchFamily="2" charset="2"/>
              <a:buChar char="q"/>
            </a:pPr>
            <a:r>
              <a:rPr lang="en-IN" sz="2000" b="1" dirty="0">
                <a:solidFill>
                  <a:schemeClr val="tx1">
                    <a:lumMod val="95000"/>
                    <a:lumOff val="5000"/>
                  </a:schemeClr>
                </a:solidFill>
              </a:rPr>
              <a:t>Students &amp; Researchers </a:t>
            </a:r>
            <a:r>
              <a:rPr lang="en-IN" sz="2000" dirty="0">
                <a:solidFill>
                  <a:schemeClr val="tx1">
                    <a:lumMod val="95000"/>
                    <a:lumOff val="5000"/>
                  </a:schemeClr>
                </a:solidFill>
              </a:rPr>
              <a:t>– Learn cryptography &amp; steganography  </a:t>
            </a:r>
          </a:p>
          <a:p>
            <a:pPr>
              <a:lnSpc>
                <a:spcPct val="150000"/>
              </a:lnSpc>
              <a:buFont typeface="Wingdings" panose="05000000000000000000" pitchFamily="2" charset="2"/>
              <a:buChar char="q"/>
            </a:pPr>
            <a:r>
              <a:rPr lang="en-IN" sz="2000" b="1" dirty="0">
                <a:solidFill>
                  <a:schemeClr val="tx1">
                    <a:lumMod val="95000"/>
                    <a:lumOff val="5000"/>
                  </a:schemeClr>
                </a:solidFill>
              </a:rPr>
              <a:t>General Users </a:t>
            </a:r>
            <a:r>
              <a:rPr lang="en-IN" sz="2000" dirty="0">
                <a:solidFill>
                  <a:schemeClr val="tx1">
                    <a:lumMod val="95000"/>
                    <a:lumOff val="5000"/>
                  </a:schemeClr>
                </a:solidFill>
              </a:rPr>
              <a:t>– Encrypt personal messages &amp; files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C91684F-4750-4D68-9C99-01232DE4BBBF}"/>
              </a:ext>
            </a:extLst>
          </p:cNvPr>
          <p:cNvPicPr>
            <a:picLocks noGrp="1" noChangeAspect="1"/>
          </p:cNvPicPr>
          <p:nvPr>
            <p:ph idx="1"/>
          </p:nvPr>
        </p:nvPicPr>
        <p:blipFill>
          <a:blip r:embed="rId2"/>
          <a:stretch>
            <a:fillRect/>
          </a:stretch>
        </p:blipFill>
        <p:spPr>
          <a:xfrm>
            <a:off x="6096000" y="1219037"/>
            <a:ext cx="5734905" cy="2561333"/>
          </a:xfrm>
        </p:spPr>
      </p:pic>
      <p:pic>
        <p:nvPicPr>
          <p:cNvPr id="7" name="Picture 6">
            <a:extLst>
              <a:ext uri="{FF2B5EF4-FFF2-40B4-BE49-F238E27FC236}">
                <a16:creationId xmlns:a16="http://schemas.microsoft.com/office/drawing/2014/main" id="{1BB94D10-5448-4F7D-B1CE-73493E1F4640}"/>
              </a:ext>
            </a:extLst>
          </p:cNvPr>
          <p:cNvPicPr>
            <a:picLocks noChangeAspect="1"/>
          </p:cNvPicPr>
          <p:nvPr/>
        </p:nvPicPr>
        <p:blipFill rotWithShape="1">
          <a:blip r:embed="rId3"/>
          <a:srcRect b="6666"/>
          <a:stretch/>
        </p:blipFill>
        <p:spPr>
          <a:xfrm>
            <a:off x="277402" y="1232452"/>
            <a:ext cx="5598501" cy="2561333"/>
          </a:xfrm>
          <a:prstGeom prst="rect">
            <a:avLst/>
          </a:prstGeom>
        </p:spPr>
      </p:pic>
      <p:pic>
        <p:nvPicPr>
          <p:cNvPr id="9" name="Picture 8">
            <a:extLst>
              <a:ext uri="{FF2B5EF4-FFF2-40B4-BE49-F238E27FC236}">
                <a16:creationId xmlns:a16="http://schemas.microsoft.com/office/drawing/2014/main" id="{33C2A7E5-914E-4A47-9BA4-03C94E2608C1}"/>
              </a:ext>
            </a:extLst>
          </p:cNvPr>
          <p:cNvPicPr>
            <a:picLocks noChangeAspect="1"/>
          </p:cNvPicPr>
          <p:nvPr/>
        </p:nvPicPr>
        <p:blipFill>
          <a:blip r:embed="rId4"/>
          <a:stretch>
            <a:fillRect/>
          </a:stretch>
        </p:blipFill>
        <p:spPr>
          <a:xfrm>
            <a:off x="6012307" y="3982454"/>
            <a:ext cx="5818598" cy="2479991"/>
          </a:xfrm>
          <a:prstGeom prst="rect">
            <a:avLst/>
          </a:prstGeom>
        </p:spPr>
      </p:pic>
      <p:pic>
        <p:nvPicPr>
          <p:cNvPr id="11" name="Picture 10">
            <a:extLst>
              <a:ext uri="{FF2B5EF4-FFF2-40B4-BE49-F238E27FC236}">
                <a16:creationId xmlns:a16="http://schemas.microsoft.com/office/drawing/2014/main" id="{463CC1FF-1776-412A-BEED-2745C29A6311}"/>
              </a:ext>
            </a:extLst>
          </p:cNvPr>
          <p:cNvPicPr>
            <a:picLocks noChangeAspect="1"/>
          </p:cNvPicPr>
          <p:nvPr/>
        </p:nvPicPr>
        <p:blipFill rotWithShape="1">
          <a:blip r:embed="rId5"/>
          <a:srcRect b="6274"/>
          <a:stretch/>
        </p:blipFill>
        <p:spPr>
          <a:xfrm>
            <a:off x="277402" y="3982454"/>
            <a:ext cx="5387789" cy="247999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32498-0DA5-45C0-AF60-F30D194DDD2E}"/>
              </a:ext>
            </a:extLst>
          </p:cNvPr>
          <p:cNvSpPr>
            <a:spLocks noGrp="1"/>
          </p:cNvSpPr>
          <p:nvPr>
            <p:ph type="title"/>
          </p:nvPr>
        </p:nvSpPr>
        <p:spPr/>
        <p:txBody>
          <a:bodyPr/>
          <a:lstStyle/>
          <a:p>
            <a:r>
              <a:rPr lang="en-IN" dirty="0">
                <a:solidFill>
                  <a:schemeClr val="accent1"/>
                </a:solidFill>
              </a:rPr>
              <a:t>Results</a:t>
            </a:r>
            <a:endParaRPr lang="en-IN" dirty="0"/>
          </a:p>
        </p:txBody>
      </p:sp>
      <p:pic>
        <p:nvPicPr>
          <p:cNvPr id="9" name="Content Placeholder 8">
            <a:extLst>
              <a:ext uri="{FF2B5EF4-FFF2-40B4-BE49-F238E27FC236}">
                <a16:creationId xmlns:a16="http://schemas.microsoft.com/office/drawing/2014/main" id="{BAB0CCAB-2535-40A7-B2A9-57C1C5BA32E8}"/>
              </a:ext>
            </a:extLst>
          </p:cNvPr>
          <p:cNvPicPr>
            <a:picLocks noGrp="1" noChangeAspect="1"/>
          </p:cNvPicPr>
          <p:nvPr>
            <p:ph idx="1"/>
          </p:nvPr>
        </p:nvPicPr>
        <p:blipFill>
          <a:blip r:embed="rId2"/>
          <a:stretch>
            <a:fillRect/>
          </a:stretch>
        </p:blipFill>
        <p:spPr>
          <a:xfrm>
            <a:off x="3246633" y="3863788"/>
            <a:ext cx="5301465" cy="2483224"/>
          </a:xfrm>
        </p:spPr>
      </p:pic>
      <p:pic>
        <p:nvPicPr>
          <p:cNvPr id="5" name="Picture 4">
            <a:extLst>
              <a:ext uri="{FF2B5EF4-FFF2-40B4-BE49-F238E27FC236}">
                <a16:creationId xmlns:a16="http://schemas.microsoft.com/office/drawing/2014/main" id="{C6BC2A6B-B63C-46D8-BA70-2885AD0843D6}"/>
              </a:ext>
            </a:extLst>
          </p:cNvPr>
          <p:cNvPicPr>
            <a:picLocks noChangeAspect="1"/>
          </p:cNvPicPr>
          <p:nvPr/>
        </p:nvPicPr>
        <p:blipFill rotWithShape="1">
          <a:blip r:embed="rId3"/>
          <a:srcRect b="7463"/>
          <a:stretch/>
        </p:blipFill>
        <p:spPr>
          <a:xfrm>
            <a:off x="672353" y="1506070"/>
            <a:ext cx="5567082" cy="2223248"/>
          </a:xfrm>
          <a:prstGeom prst="rect">
            <a:avLst/>
          </a:prstGeom>
        </p:spPr>
      </p:pic>
      <p:pic>
        <p:nvPicPr>
          <p:cNvPr id="7" name="Picture 6">
            <a:extLst>
              <a:ext uri="{FF2B5EF4-FFF2-40B4-BE49-F238E27FC236}">
                <a16:creationId xmlns:a16="http://schemas.microsoft.com/office/drawing/2014/main" id="{A7BFACAE-BF6B-4329-BD57-A7DE85DF5832}"/>
              </a:ext>
            </a:extLst>
          </p:cNvPr>
          <p:cNvPicPr>
            <a:picLocks noChangeAspect="1"/>
          </p:cNvPicPr>
          <p:nvPr/>
        </p:nvPicPr>
        <p:blipFill rotWithShape="1">
          <a:blip r:embed="rId4"/>
          <a:srcRect b="7462"/>
          <a:stretch/>
        </p:blipFill>
        <p:spPr>
          <a:xfrm>
            <a:off x="6482238" y="1506071"/>
            <a:ext cx="4885765" cy="2223248"/>
          </a:xfrm>
          <a:prstGeom prst="rect">
            <a:avLst/>
          </a:prstGeom>
        </p:spPr>
      </p:pic>
    </p:spTree>
    <p:extLst>
      <p:ext uri="{BB962C8B-B14F-4D97-AF65-F5344CB8AC3E}">
        <p14:creationId xmlns:p14="http://schemas.microsoft.com/office/powerpoint/2010/main" val="349698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400" dirty="0">
                <a:solidFill>
                  <a:schemeClr val="tx1">
                    <a:lumMod val="95000"/>
                    <a:lumOff val="5000"/>
                  </a:schemeClr>
                </a:solidFill>
              </a:rPr>
              <a:t>The project successfully addresses the challenge of secure data hiding by implementing an efficient steganography technique. It ensures confidentiality through password-protected encryption while maintaining image quality. With a user-friendly interface and cross-platform compatibility, the solution is accessible and practical for various applications, including cybersecurity, digital forensics, and personal data security. The system’s scalability and minimal data loss approach make it a robust choice for secure communication.</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TotalTime>
  <Words>506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chitraleka golla</cp:lastModifiedBy>
  <cp:revision>35</cp:revision>
  <dcterms:created xsi:type="dcterms:W3CDTF">2021-05-26T16:50:10Z</dcterms:created>
  <dcterms:modified xsi:type="dcterms:W3CDTF">2025-02-26T11:51:02Z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