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62" d="100"/>
          <a:sy n="62" d="100"/>
        </p:scale>
        <p:origin x="868" y="44"/>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838200" y="2235022"/>
            <a:ext cx="10515600" cy="1325563"/>
          </a:xfrm>
          <a:prstGeom prst="rect">
            <a:avLst/>
          </a:prstGeom>
          <a:noFill/>
          <a:ln>
            <a:noFill/>
          </a:ln>
        </p:spPr>
        <p:txBody>
          <a:bodyPr spcFirstLastPara="1" wrap="square" lIns="91400" tIns="45675" rIns="91400" bIns="45675" anchor="ctr" anchorCtr="0">
            <a:normAutofit/>
          </a:bodyPr>
          <a:lstStyle/>
          <a:p>
            <a:pPr marL="0" lvl="0" indent="0" algn="l" rtl="0">
              <a:lnSpc>
                <a:spcPct val="90000"/>
              </a:lnSpc>
              <a:spcBef>
                <a:spcPts val="0"/>
              </a:spcBef>
              <a:spcAft>
                <a:spcPts val="0"/>
              </a:spcAft>
              <a:buClr>
                <a:schemeClr val="dk1"/>
              </a:buClr>
              <a:buSzPts val="1800"/>
              <a:buNone/>
            </a:pPr>
            <a:r>
              <a:rPr lang="en-IN" b="1" dirty="0"/>
              <a:t>ENERGY  USAGE  OPTIMIZATION  FOR  A MANUFACTURING  PLANT</a:t>
            </a:r>
            <a:endParaRPr b="1" dirty="0"/>
          </a:p>
        </p:txBody>
      </p:sp>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2CBCE814-F650-FC54-FA92-4B861E4BA4D7}"/>
              </a:ext>
            </a:extLst>
          </p:cNvPr>
          <p:cNvSpPr txBox="1"/>
          <p:nvPr/>
        </p:nvSpPr>
        <p:spPr>
          <a:xfrm>
            <a:off x="6621695" y="3976098"/>
            <a:ext cx="3991510" cy="338554"/>
          </a:xfrm>
          <a:prstGeom prst="rect">
            <a:avLst/>
          </a:prstGeom>
          <a:noFill/>
        </p:spPr>
        <p:txBody>
          <a:bodyPr wrap="square" rtlCol="0">
            <a:spAutoFit/>
          </a:bodyPr>
          <a:lstStyle/>
          <a:p>
            <a:r>
              <a:rPr lang="en-IN" sz="1600" b="1" dirty="0"/>
              <a:t>Presented By : G THIRUMALA VASU</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49375"/>
            <a:ext cx="11034000" cy="2844600"/>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Objective</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Constraints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Project Architecture - Data F</a:t>
            </a:r>
            <a:r>
              <a:rPr lang="en-US" sz="3200" dirty="0">
                <a:solidFill>
                  <a:schemeClr val="dk1"/>
                </a:solidFill>
                <a:latin typeface="Times New Roman"/>
                <a:ea typeface="Times New Roman"/>
                <a:cs typeface="Times New Roman"/>
                <a:sym typeface="Times New Roman"/>
              </a:rPr>
              <a:t>low Diagram</a:t>
            </a:r>
            <a:endParaRPr dirty="0"/>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Collection</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Exploratory Data Analysis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Visualization</a:t>
            </a:r>
            <a:endParaRPr sz="3200" b="0" i="0" u="none" strike="noStrike" cap="none" dirty="0">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Business</a:t>
            </a:r>
            <a:r>
              <a:rPr lang="en-US" sz="2800" b="1">
                <a:latin typeface="Times New Roman"/>
                <a:ea typeface="Times New Roman"/>
                <a:cs typeface="Times New Roman"/>
                <a:sym typeface="Times New Roman"/>
              </a:rPr>
              <a:t> </a:t>
            </a:r>
            <a:r>
              <a:rPr lang="en-US" sz="3200" b="1">
                <a:latin typeface="Times New Roman"/>
                <a:ea typeface="Times New Roman"/>
                <a:cs typeface="Times New Roman"/>
                <a:sym typeface="Times New Roman"/>
              </a:rPr>
              <a:t>Problem</a:t>
            </a:r>
            <a:endParaRPr sz="3200" b="1">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2" name="TextBox 1">
            <a:extLst>
              <a:ext uri="{FF2B5EF4-FFF2-40B4-BE49-F238E27FC236}">
                <a16:creationId xmlns:a16="http://schemas.microsoft.com/office/drawing/2014/main" id="{8CFFAA59-E98A-3794-DDC3-6F83F5A19336}"/>
              </a:ext>
            </a:extLst>
          </p:cNvPr>
          <p:cNvSpPr txBox="1"/>
          <p:nvPr/>
        </p:nvSpPr>
        <p:spPr>
          <a:xfrm>
            <a:off x="102742" y="1073346"/>
            <a:ext cx="10641458" cy="4924425"/>
          </a:xfrm>
          <a:prstGeom prst="rect">
            <a:avLst/>
          </a:prstGeom>
          <a:noFill/>
        </p:spPr>
        <p:txBody>
          <a:bodyPr wrap="square" rtlCol="0">
            <a:spAutoFit/>
          </a:bodyPr>
          <a:lstStyle/>
          <a:p>
            <a:endParaRPr lang="en-IN" dirty="0"/>
          </a:p>
          <a:p>
            <a:r>
              <a:rPr lang="en-IN" sz="1600" b="1" dirty="0"/>
              <a:t>Problem Statement:</a:t>
            </a:r>
            <a:endParaRPr lang="en-IN" b="1" dirty="0"/>
          </a:p>
          <a:p>
            <a:r>
              <a:rPr lang="en-US" sz="1500" dirty="0"/>
              <a:t> High energy costs due to inefficiencies in plant operations.</a:t>
            </a:r>
            <a:endParaRPr lang="en-IN" sz="1500" dirty="0"/>
          </a:p>
          <a:p>
            <a:endParaRPr lang="en-IN" dirty="0"/>
          </a:p>
          <a:p>
            <a:endParaRPr lang="en-IN" dirty="0"/>
          </a:p>
          <a:p>
            <a:endParaRPr lang="en-IN" dirty="0"/>
          </a:p>
          <a:p>
            <a:endParaRPr lang="en-IN" dirty="0"/>
          </a:p>
          <a:p>
            <a:endParaRPr lang="en-IN" dirty="0"/>
          </a:p>
          <a:p>
            <a:endParaRPr lang="en-IN" dirty="0"/>
          </a:p>
          <a:p>
            <a:r>
              <a:rPr lang="en-IN" sz="1600" b="1" dirty="0"/>
              <a:t>Business Objective : </a:t>
            </a:r>
          </a:p>
          <a:p>
            <a:r>
              <a:rPr lang="en-US" dirty="0"/>
              <a:t> </a:t>
            </a:r>
            <a:r>
              <a:rPr lang="en-US" sz="1500" dirty="0"/>
              <a:t>Minimize energy consumption while maintaining production levels</a:t>
            </a:r>
            <a:r>
              <a:rPr lang="en-US" dirty="0"/>
              <a:t>.</a:t>
            </a:r>
          </a:p>
          <a:p>
            <a:endParaRPr lang="en-US" dirty="0"/>
          </a:p>
          <a:p>
            <a:endParaRPr lang="en-US" dirty="0"/>
          </a:p>
          <a:p>
            <a:endParaRPr lang="en-US" dirty="0"/>
          </a:p>
          <a:p>
            <a:endParaRPr lang="en-US" dirty="0"/>
          </a:p>
          <a:p>
            <a:endParaRPr lang="en-US" dirty="0"/>
          </a:p>
          <a:p>
            <a:endParaRPr lang="en-US" dirty="0"/>
          </a:p>
          <a:p>
            <a:r>
              <a:rPr lang="en-IN" sz="1600" b="1" dirty="0"/>
              <a:t>Business Constraints:</a:t>
            </a:r>
          </a:p>
          <a:p>
            <a:r>
              <a:rPr lang="en-US" dirty="0"/>
              <a:t> </a:t>
            </a:r>
            <a:r>
              <a:rPr lang="en-US" sz="1500" dirty="0"/>
              <a:t>Ensure energy usage does not compromise output quality. </a:t>
            </a:r>
          </a:p>
          <a:p>
            <a:endParaRPr lang="en-US" dirty="0"/>
          </a:p>
          <a:p>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3" name="TextBox 2">
            <a:extLst>
              <a:ext uri="{FF2B5EF4-FFF2-40B4-BE49-F238E27FC236}">
                <a16:creationId xmlns:a16="http://schemas.microsoft.com/office/drawing/2014/main" id="{ECA8FB0B-4189-6CBB-86D7-6EADBEDC96E3}"/>
              </a:ext>
            </a:extLst>
          </p:cNvPr>
          <p:cNvSpPr txBox="1"/>
          <p:nvPr/>
        </p:nvSpPr>
        <p:spPr>
          <a:xfrm>
            <a:off x="276225" y="1687354"/>
            <a:ext cx="11639549" cy="5170646"/>
          </a:xfrm>
          <a:prstGeom prst="rect">
            <a:avLst/>
          </a:prstGeom>
          <a:noFill/>
        </p:spPr>
        <p:txBody>
          <a:bodyPr wrap="square">
            <a:spAutoFit/>
          </a:bodyPr>
          <a:lstStyle/>
          <a:p>
            <a:pPr algn="just"/>
            <a:r>
              <a:rPr lang="en-US" sz="1500" dirty="0"/>
              <a:t>This project focuses on addressing high energy costs within a manufacturing plant by identifying and eliminating inefficiencies in plant operations. By leveraging advanced analytics and optimization techniques, the initiative aims to ensure energy consumption is minimized without compromising production levels or product quality. The goal is to align energy usage with operational requirements to achieve cost savings and support sustainable manufacturing practices.</a:t>
            </a:r>
          </a:p>
          <a:p>
            <a:pPr algn="just"/>
            <a:endParaRPr lang="en-US" sz="1500" dirty="0"/>
          </a:p>
          <a:p>
            <a:pPr algn="just"/>
            <a:endParaRPr lang="en-US" sz="1500" dirty="0"/>
          </a:p>
          <a:p>
            <a:pPr algn="just"/>
            <a:endParaRPr lang="en-US" sz="15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Energy Consumption Analysis</a:t>
            </a:r>
            <a:r>
              <a:rPr kumimoji="0" lang="en-US" altLang="en-US" sz="1500" b="0" i="0" u="none" strike="noStrike" cap="none" normalizeH="0" baseline="0" dirty="0">
                <a:ln>
                  <a:noFill/>
                </a:ln>
                <a:solidFill>
                  <a:schemeClr val="tx1"/>
                </a:solidFill>
                <a:effectLst/>
                <a:latin typeface="Arial" panose="020B0604020202020204" pitchFamily="34" charset="0"/>
              </a:rPr>
              <a:t>: Evaluate historical energy usage patterns across different production processes.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Inefficiency Identification</a:t>
            </a:r>
            <a:r>
              <a:rPr kumimoji="0" lang="en-US" altLang="en-US" sz="1500" b="0" i="0" u="none" strike="noStrike" cap="none" normalizeH="0" baseline="0" dirty="0">
                <a:ln>
                  <a:noFill/>
                </a:ln>
                <a:solidFill>
                  <a:schemeClr val="tx1"/>
                </a:solidFill>
                <a:effectLst/>
                <a:latin typeface="Arial" panose="020B0604020202020204" pitchFamily="34" charset="0"/>
              </a:rPr>
              <a:t>: Pinpoint areas of energy wastage and operational inefficiencies within the plant. </a:t>
            </a:r>
          </a:p>
          <a:p>
            <a:pPr marR="0" lvl="0" algn="l"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500" b="1" dirty="0"/>
              <a:t>Success Metrics</a:t>
            </a:r>
            <a:r>
              <a:rPr lang="en-US" sz="1500" dirty="0"/>
              <a:t>: Ensure a 15% reduction in energy consumption and achieve annual cost savings of $1.2M</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algn="just"/>
            <a:endParaRPr lang="en-US" sz="1500" dirty="0"/>
          </a:p>
          <a:p>
            <a:pPr algn="just"/>
            <a:endParaRPr lang="en-US" sz="1500" dirty="0"/>
          </a:p>
          <a:p>
            <a:pPr algn="just"/>
            <a:endParaRPr lang="en-US" sz="1500" dirty="0"/>
          </a:p>
          <a:p>
            <a:pPr algn="just"/>
            <a:endParaRPr lang="en-US" sz="1500" dirty="0"/>
          </a:p>
          <a:p>
            <a:pPr algn="just"/>
            <a:endParaRPr lang="en-US" sz="1500" dirty="0"/>
          </a:p>
          <a:p>
            <a:pPr algn="just"/>
            <a:endParaRPr lang="en-US" sz="1500" dirty="0"/>
          </a:p>
          <a:p>
            <a:pPr algn="just"/>
            <a:endParaRPr lang="en-US" sz="1500" dirty="0"/>
          </a:p>
          <a:p>
            <a:pPr algn="just"/>
            <a:endParaRPr lang="en-US" sz="1500" dirty="0"/>
          </a:p>
          <a:p>
            <a:pPr algn="just"/>
            <a:endParaRPr lang="en-US" sz="1500" dirty="0"/>
          </a:p>
          <a:p>
            <a:pPr algn="just"/>
            <a:endParaRPr lang="en-IN"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0B95-7B9D-CE74-D268-BA4AE7E514F3}"/>
              </a:ext>
            </a:extLst>
          </p:cNvPr>
          <p:cNvSpPr>
            <a:spLocks noGrp="1"/>
          </p:cNvSpPr>
          <p:nvPr>
            <p:ph type="title"/>
          </p:nvPr>
        </p:nvSpPr>
        <p:spPr/>
        <p:txBody>
          <a:bodyPr/>
          <a:lstStyle/>
          <a:p>
            <a:r>
              <a:rPr lang="en-IN" dirty="0"/>
              <a:t>Project Architecture </a:t>
            </a:r>
          </a:p>
        </p:txBody>
      </p:sp>
      <p:pic>
        <p:nvPicPr>
          <p:cNvPr id="6" name="Picture 5">
            <a:extLst>
              <a:ext uri="{FF2B5EF4-FFF2-40B4-BE49-F238E27FC236}">
                <a16:creationId xmlns:a16="http://schemas.microsoft.com/office/drawing/2014/main" id="{835F6FA6-8538-B4B5-F858-5AC2CFCF440C}"/>
              </a:ext>
            </a:extLst>
          </p:cNvPr>
          <p:cNvPicPr>
            <a:picLocks noChangeAspect="1"/>
          </p:cNvPicPr>
          <p:nvPr/>
        </p:nvPicPr>
        <p:blipFill>
          <a:blip r:embed="rId2"/>
          <a:stretch>
            <a:fillRect/>
          </a:stretch>
        </p:blipFill>
        <p:spPr>
          <a:xfrm>
            <a:off x="339048" y="1061706"/>
            <a:ext cx="11147460" cy="5339093"/>
          </a:xfrm>
          <a:prstGeom prst="rect">
            <a:avLst/>
          </a:prstGeom>
        </p:spPr>
      </p:pic>
    </p:spTree>
    <p:extLst>
      <p:ext uri="{BB962C8B-B14F-4D97-AF65-F5344CB8AC3E}">
        <p14:creationId xmlns:p14="http://schemas.microsoft.com/office/powerpoint/2010/main" val="222693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graphicFrame>
        <p:nvGraphicFramePr>
          <p:cNvPr id="2" name="Table 1">
            <a:extLst>
              <a:ext uri="{FF2B5EF4-FFF2-40B4-BE49-F238E27FC236}">
                <a16:creationId xmlns:a16="http://schemas.microsoft.com/office/drawing/2014/main" id="{94C6B51E-9F02-403B-11BF-61070E44F084}"/>
              </a:ext>
            </a:extLst>
          </p:cNvPr>
          <p:cNvGraphicFramePr>
            <a:graphicFrameLocks noGrp="1"/>
          </p:cNvGraphicFramePr>
          <p:nvPr>
            <p:extLst>
              <p:ext uri="{D42A27DB-BD31-4B8C-83A1-F6EECF244321}">
                <p14:modId xmlns:p14="http://schemas.microsoft.com/office/powerpoint/2010/main" val="3486833701"/>
              </p:ext>
            </p:extLst>
          </p:nvPr>
        </p:nvGraphicFramePr>
        <p:xfrm>
          <a:off x="215756" y="955498"/>
          <a:ext cx="11754201" cy="4941453"/>
        </p:xfrm>
        <a:graphic>
          <a:graphicData uri="http://schemas.openxmlformats.org/drawingml/2006/table">
            <a:tbl>
              <a:tblPr>
                <a:tableStyleId>{5C22544A-7EE6-4342-B048-85BDC9FD1C3A}</a:tableStyleId>
              </a:tblPr>
              <a:tblGrid>
                <a:gridCol w="2780192">
                  <a:extLst>
                    <a:ext uri="{9D8B030D-6E8A-4147-A177-3AD203B41FA5}">
                      <a16:colId xmlns:a16="http://schemas.microsoft.com/office/drawing/2014/main" val="1471590832"/>
                    </a:ext>
                  </a:extLst>
                </a:gridCol>
                <a:gridCol w="5769006">
                  <a:extLst>
                    <a:ext uri="{9D8B030D-6E8A-4147-A177-3AD203B41FA5}">
                      <a16:colId xmlns:a16="http://schemas.microsoft.com/office/drawing/2014/main" val="3299245845"/>
                    </a:ext>
                  </a:extLst>
                </a:gridCol>
                <a:gridCol w="1762752">
                  <a:extLst>
                    <a:ext uri="{9D8B030D-6E8A-4147-A177-3AD203B41FA5}">
                      <a16:colId xmlns:a16="http://schemas.microsoft.com/office/drawing/2014/main" val="1407552857"/>
                    </a:ext>
                  </a:extLst>
                </a:gridCol>
                <a:gridCol w="1442251">
                  <a:extLst>
                    <a:ext uri="{9D8B030D-6E8A-4147-A177-3AD203B41FA5}">
                      <a16:colId xmlns:a16="http://schemas.microsoft.com/office/drawing/2014/main" val="3975019637"/>
                    </a:ext>
                  </a:extLst>
                </a:gridCol>
              </a:tblGrid>
              <a:tr h="390067">
                <a:tc>
                  <a:txBody>
                    <a:bodyPr/>
                    <a:lstStyle/>
                    <a:p>
                      <a:pPr algn="ctr" fontAlgn="b"/>
                      <a:r>
                        <a:rPr lang="en-IN" sz="1100" u="none" strike="noStrike">
                          <a:effectLst/>
                        </a:rPr>
                        <a:t>Column Name</a:t>
                      </a:r>
                      <a:endParaRPr lang="en-IN" sz="1100" b="1" i="0" u="none" strike="noStrike">
                        <a:solidFill>
                          <a:srgbClr val="000000"/>
                        </a:solidFill>
                        <a:effectLst/>
                        <a:latin typeface="Calibri" panose="020F0502020204030204" pitchFamily="34" charset="0"/>
                      </a:endParaRPr>
                    </a:p>
                  </a:txBody>
                  <a:tcPr marL="6327" marR="6327" marT="6327" marB="0" anchor="b"/>
                </a:tc>
                <a:tc>
                  <a:txBody>
                    <a:bodyPr/>
                    <a:lstStyle/>
                    <a:p>
                      <a:pPr algn="ctr" fontAlgn="b"/>
                      <a:r>
                        <a:rPr lang="en-IN" sz="1100" u="none" strike="noStrike">
                          <a:effectLst/>
                        </a:rPr>
                        <a:t>Description</a:t>
                      </a:r>
                      <a:endParaRPr lang="en-IN" sz="1100" b="1" i="0" u="none" strike="noStrike">
                        <a:solidFill>
                          <a:srgbClr val="000000"/>
                        </a:solidFill>
                        <a:effectLst/>
                        <a:latin typeface="Calibri" panose="020F0502020204030204" pitchFamily="34" charset="0"/>
                      </a:endParaRPr>
                    </a:p>
                  </a:txBody>
                  <a:tcPr marL="6327" marR="6327" marT="6327" marB="0" anchor="b"/>
                </a:tc>
                <a:tc>
                  <a:txBody>
                    <a:bodyPr/>
                    <a:lstStyle/>
                    <a:p>
                      <a:pPr algn="ctr" fontAlgn="b"/>
                      <a:r>
                        <a:rPr lang="en-IN" sz="1100" u="none" strike="noStrike">
                          <a:effectLst/>
                        </a:rPr>
                        <a:t>Data Type </a:t>
                      </a:r>
                      <a:endParaRPr lang="en-IN" sz="1100" b="1" i="0" u="none" strike="noStrike">
                        <a:solidFill>
                          <a:srgbClr val="000000"/>
                        </a:solidFill>
                        <a:effectLst/>
                        <a:latin typeface="Calibri" panose="020F0502020204030204" pitchFamily="34" charset="0"/>
                      </a:endParaRPr>
                    </a:p>
                  </a:txBody>
                  <a:tcPr marL="6327" marR="6327" marT="6327" marB="0" anchor="b"/>
                </a:tc>
                <a:tc>
                  <a:txBody>
                    <a:bodyPr/>
                    <a:lstStyle/>
                    <a:p>
                      <a:pPr algn="ctr" fontAlgn="b"/>
                      <a:r>
                        <a:rPr lang="en-IN" sz="1100" u="none" strike="noStrike">
                          <a:effectLst/>
                        </a:rPr>
                        <a:t>Scale of Measurement</a:t>
                      </a:r>
                      <a:endParaRPr lang="en-IN" sz="1100" b="1"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976482658"/>
                  </a:ext>
                </a:extLst>
              </a:tr>
              <a:tr h="209514">
                <a:tc>
                  <a:txBody>
                    <a:bodyPr/>
                    <a:lstStyle/>
                    <a:p>
                      <a:pPr algn="l" fontAlgn="b"/>
                      <a:r>
                        <a:rPr lang="en-IN" sz="1100" u="none" strike="noStrike">
                          <a:effectLst/>
                        </a:rPr>
                        <a:t>Date</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The date of the production process</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Date</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Interval</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2999032696"/>
                  </a:ext>
                </a:extLst>
              </a:tr>
              <a:tr h="209514">
                <a:tc>
                  <a:txBody>
                    <a:bodyPr/>
                    <a:lstStyle/>
                    <a:p>
                      <a:pPr algn="l" fontAlgn="b"/>
                      <a:r>
                        <a:rPr lang="en-IN" sz="1100" u="none" strike="noStrike">
                          <a:effectLst/>
                        </a:rPr>
                        <a:t>Shift</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The work shift during which the data was recorded(eg.Morning,Afternoon,Night)</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Object (Categorical)</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Nominal</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485873238"/>
                  </a:ext>
                </a:extLst>
              </a:tr>
              <a:tr h="209514">
                <a:tc>
                  <a:txBody>
                    <a:bodyPr/>
                    <a:lstStyle/>
                    <a:p>
                      <a:pPr algn="l" fontAlgn="b"/>
                      <a:r>
                        <a:rPr lang="en-IN" sz="1100" u="none" strike="noStrike">
                          <a:effectLst/>
                        </a:rPr>
                        <a:t>Furnance_ID</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Unique identifier for the furnance used</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Object (Categorical)</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Nominal</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2264247237"/>
                  </a:ext>
                </a:extLst>
              </a:tr>
              <a:tr h="209514">
                <a:tc>
                  <a:txBody>
                    <a:bodyPr/>
                    <a:lstStyle/>
                    <a:p>
                      <a:pPr algn="l" fontAlgn="b"/>
                      <a:r>
                        <a:rPr lang="en-IN" sz="1100" u="none" strike="noStrike">
                          <a:effectLst/>
                        </a:rPr>
                        <a:t>Furnance_Type</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Type of furnance used (eg. Electric, Gas, or other categories).</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Object (Categorical)</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Nominal</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553758095"/>
                  </a:ext>
                </a:extLst>
              </a:tr>
              <a:tr h="209514">
                <a:tc>
                  <a:txBody>
                    <a:bodyPr/>
                    <a:lstStyle/>
                    <a:p>
                      <a:pPr algn="l" fontAlgn="b"/>
                      <a:r>
                        <a:rPr lang="en-IN" sz="1100" u="none" strike="noStrike">
                          <a:effectLst/>
                        </a:rPr>
                        <a:t>Batch_Type</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Type of batch processed (eg. Raw, Recycled, or Special mixes).</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Object (Categorical)</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Nominal</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3158566599"/>
                  </a:ext>
                </a:extLst>
              </a:tr>
              <a:tr h="209514">
                <a:tc>
                  <a:txBody>
                    <a:bodyPr/>
                    <a:lstStyle/>
                    <a:p>
                      <a:pPr algn="l" fontAlgn="b"/>
                      <a:r>
                        <a:rPr lang="en-IN" sz="1100" u="none" strike="noStrike">
                          <a:effectLst/>
                        </a:rPr>
                        <a:t>Production Output(tons)</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Amount of glass produced during the process, measured in tones.</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Float (Numeric)</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Ratio</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1702484176"/>
                  </a:ext>
                </a:extLst>
              </a:tr>
              <a:tr h="209514">
                <a:tc>
                  <a:txBody>
                    <a:bodyPr/>
                    <a:lstStyle/>
                    <a:p>
                      <a:pPr algn="l" fontAlgn="b"/>
                      <a:r>
                        <a:rPr lang="en-IN" sz="1100" u="none" strike="noStrike">
                          <a:effectLst/>
                        </a:rPr>
                        <a:t>Energy_Consumption(kwh)</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Energy consumed by the furnance during the process, measured in kilowatt-hours.</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Float (Numeric)</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Ratio</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3745163251"/>
                  </a:ext>
                </a:extLst>
              </a:tr>
              <a:tr h="390067">
                <a:tc>
                  <a:txBody>
                    <a:bodyPr/>
                    <a:lstStyle/>
                    <a:p>
                      <a:pPr algn="l" fontAlgn="b"/>
                      <a:r>
                        <a:rPr lang="en-IN" sz="1100" u="none" strike="noStrike">
                          <a:effectLst/>
                        </a:rPr>
                        <a:t>Furnance_Temperature</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The operating temperature of the furnance during the process measured in degree celsius.</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Float (Numeric)</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Interval</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4270617366"/>
                  </a:ext>
                </a:extLst>
              </a:tr>
              <a:tr h="209514">
                <a:tc>
                  <a:txBody>
                    <a:bodyPr/>
                    <a:lstStyle/>
                    <a:p>
                      <a:pPr algn="l" fontAlgn="b"/>
                      <a:r>
                        <a:rPr lang="en-IN" sz="1100" u="none" strike="noStrike">
                          <a:effectLst/>
                        </a:rPr>
                        <a:t>Annealing_Time(hrs)</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Time spent in annealing, measured in hours</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Float (Numeric)</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Ratio</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319453663"/>
                  </a:ext>
                </a:extLst>
              </a:tr>
              <a:tr h="209514">
                <a:tc>
                  <a:txBody>
                    <a:bodyPr/>
                    <a:lstStyle/>
                    <a:p>
                      <a:pPr algn="l" fontAlgn="b"/>
                      <a:r>
                        <a:rPr lang="en-IN" sz="1100" u="none" strike="noStrike">
                          <a:effectLst/>
                        </a:rPr>
                        <a:t>Downtime(hrs)</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Hours of non-production ordowntime during the shift</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Float (Numeric)</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Ratio</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2807339769"/>
                  </a:ext>
                </a:extLst>
              </a:tr>
              <a:tr h="209514">
                <a:tc>
                  <a:txBody>
                    <a:bodyPr/>
                    <a:lstStyle/>
                    <a:p>
                      <a:pPr algn="l" fontAlgn="b"/>
                      <a:r>
                        <a:rPr lang="en-IN" sz="1100" u="none" strike="noStrike">
                          <a:effectLst/>
                        </a:rPr>
                        <a:t>Ambient_Temperatures</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External or surrounding temperatiureduring the process, measured in degree celsius.</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Float (Numeric)</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Interval</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431638630"/>
                  </a:ext>
                </a:extLst>
              </a:tr>
              <a:tr h="209514">
                <a:tc>
                  <a:txBody>
                    <a:bodyPr/>
                    <a:lstStyle/>
                    <a:p>
                      <a:pPr algn="l" fontAlgn="b"/>
                      <a:r>
                        <a:rPr lang="en-IN" sz="1100" u="none" strike="noStrike">
                          <a:effectLst/>
                        </a:rPr>
                        <a:t>Recycled_Content(%)</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Percentage of recycled material used in the glass production batch.</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Float (Numeric)</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Ratio</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1567292287"/>
                  </a:ext>
                </a:extLst>
              </a:tr>
              <a:tr h="209514">
                <a:tc>
                  <a:txBody>
                    <a:bodyPr/>
                    <a:lstStyle/>
                    <a:p>
                      <a:pPr algn="l" fontAlgn="b"/>
                      <a:r>
                        <a:rPr lang="en-IN" sz="1100" u="none" strike="noStrike">
                          <a:effectLst/>
                        </a:rPr>
                        <a:t>Energy_Rating</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Rating of the furnance energy efficiency, typically on a predefined scale (eg. A,B,C).</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Object (Catregorical)</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Ordinal</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385967939"/>
                  </a:ext>
                </a:extLst>
              </a:tr>
              <a:tr h="390067">
                <a:tc>
                  <a:txBody>
                    <a:bodyPr/>
                    <a:lstStyle/>
                    <a:p>
                      <a:pPr algn="l" fontAlgn="b"/>
                      <a:r>
                        <a:rPr lang="en-IN" sz="1100" u="none" strike="noStrike">
                          <a:effectLst/>
                        </a:rPr>
                        <a:t>Maintance_Flag</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Indicator of Whether maintenance was performed during the shift (eg. Yes/No or Binary).</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Binary</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Nominal</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2283917715"/>
                  </a:ext>
                </a:extLst>
              </a:tr>
              <a:tr h="209514">
                <a:tc>
                  <a:txBody>
                    <a:bodyPr/>
                    <a:lstStyle/>
                    <a:p>
                      <a:pPr algn="l" fontAlgn="b"/>
                      <a:r>
                        <a:rPr lang="en-IN" sz="1100" u="none" strike="noStrike">
                          <a:effectLst/>
                        </a:rPr>
                        <a:t>Fuel_Type</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Type of fuel used in the furnance( eg. Gas, Electric, Coal).</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Object (Catregorical)</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Nominal</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3758090977"/>
                  </a:ext>
                </a:extLst>
              </a:tr>
              <a:tr h="209514">
                <a:tc>
                  <a:txBody>
                    <a:bodyPr/>
                    <a:lstStyle/>
                    <a:p>
                      <a:pPr algn="l" fontAlgn="b"/>
                      <a:r>
                        <a:rPr lang="en-IN" sz="1100" u="none" strike="noStrike">
                          <a:effectLst/>
                        </a:rPr>
                        <a:t>Glass_Thickness(mm)</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dirty="0">
                          <a:effectLst/>
                        </a:rPr>
                        <a:t>Thickness of the glass produced, measured in millimeters.</a:t>
                      </a:r>
                      <a:endParaRPr lang="en-US" sz="1100" b="0" i="0" u="none" strike="noStrike" dirty="0">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Float (Numeric)</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Ratio</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168396280"/>
                  </a:ext>
                </a:extLst>
              </a:tr>
              <a:tr h="209514">
                <a:tc>
                  <a:txBody>
                    <a:bodyPr/>
                    <a:lstStyle/>
                    <a:p>
                      <a:pPr algn="l" fontAlgn="b"/>
                      <a:r>
                        <a:rPr lang="en-IN" sz="1100" u="none" strike="noStrike">
                          <a:effectLst/>
                        </a:rPr>
                        <a:t>Production_Targets(tons)</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Target Production output for the shift, measured in tons.</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Float (Numeric)</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Ratio</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2331292032"/>
                  </a:ext>
                </a:extLst>
              </a:tr>
              <a:tr h="209514">
                <a:tc>
                  <a:txBody>
                    <a:bodyPr/>
                    <a:lstStyle/>
                    <a:p>
                      <a:pPr algn="l" fontAlgn="b"/>
                      <a:r>
                        <a:rPr lang="en-IN" sz="1100" u="none" strike="noStrike">
                          <a:effectLst/>
                        </a:rPr>
                        <a:t>Defects_Percentage(%)</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Percentage of the glass produced with defects during the process.</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Float (Numeric)</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Ratio</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402130314"/>
                  </a:ext>
                </a:extLst>
              </a:tr>
              <a:tr h="209514">
                <a:tc>
                  <a:txBody>
                    <a:bodyPr/>
                    <a:lstStyle/>
                    <a:p>
                      <a:pPr algn="l" fontAlgn="b"/>
                      <a:r>
                        <a:rPr lang="en-IN" sz="1100" u="none" strike="noStrike">
                          <a:effectLst/>
                        </a:rPr>
                        <a:t>Melting_Time(hrs)</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Time taken to melt raw materials, measiured in hours.</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Float (Numeric)</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Ratio</a:t>
                      </a:r>
                      <a:endParaRPr lang="en-IN" sz="1100" b="0" i="0" u="none" strike="noStrike">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2968318736"/>
                  </a:ext>
                </a:extLst>
              </a:tr>
              <a:tr h="209514">
                <a:tc>
                  <a:txBody>
                    <a:bodyPr/>
                    <a:lstStyle/>
                    <a:p>
                      <a:pPr algn="l" fontAlgn="b"/>
                      <a:r>
                        <a:rPr lang="en-IN" sz="1100" u="none" strike="noStrike">
                          <a:effectLst/>
                        </a:rPr>
                        <a:t>Cooling_Energy(kwh)</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US" sz="1100" u="none" strike="noStrike">
                          <a:effectLst/>
                        </a:rPr>
                        <a:t>Energy consumed during the cooling process, measured in kilowatt-hours.</a:t>
                      </a:r>
                      <a:endParaRPr lang="en-US"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a:effectLst/>
                        </a:rPr>
                        <a:t>Float (Numeric)</a:t>
                      </a:r>
                      <a:endParaRPr lang="en-IN" sz="1100" b="0" i="0" u="none" strike="noStrike">
                        <a:solidFill>
                          <a:srgbClr val="000000"/>
                        </a:solidFill>
                        <a:effectLst/>
                        <a:latin typeface="Calibri" panose="020F0502020204030204" pitchFamily="34" charset="0"/>
                      </a:endParaRPr>
                    </a:p>
                  </a:txBody>
                  <a:tcPr marL="6327" marR="6327" marT="6327" marB="0" anchor="b"/>
                </a:tc>
                <a:tc>
                  <a:txBody>
                    <a:bodyPr/>
                    <a:lstStyle/>
                    <a:p>
                      <a:pPr algn="l" fontAlgn="b"/>
                      <a:r>
                        <a:rPr lang="en-IN" sz="1100" u="none" strike="noStrike" dirty="0">
                          <a:effectLst/>
                        </a:rPr>
                        <a:t>Ratio</a:t>
                      </a:r>
                      <a:endParaRPr lang="en-IN" sz="1100" b="0" i="0" u="none" strike="noStrike" dirty="0">
                        <a:solidFill>
                          <a:srgbClr val="000000"/>
                        </a:solidFill>
                        <a:effectLst/>
                        <a:latin typeface="Calibri" panose="020F0502020204030204" pitchFamily="34" charset="0"/>
                      </a:endParaRPr>
                    </a:p>
                  </a:txBody>
                  <a:tcPr marL="6327" marR="6327" marT="6327" marB="0" anchor="b"/>
                </a:tc>
                <a:extLst>
                  <a:ext uri="{0D108BD9-81ED-4DB2-BD59-A6C34878D82A}">
                    <a16:rowId xmlns:a16="http://schemas.microsoft.com/office/drawing/2014/main" val="168210322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14" name="Google Shape;114;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5" name="Google Shape;115;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Statistical Insights</a:t>
            </a:r>
            <a:endParaRPr sz="1400" b="1" i="0" u="sng" strike="noStrike" cap="none">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98E7C3FC-2764-5A13-615D-3B879C1C6E31}"/>
              </a:ext>
            </a:extLst>
          </p:cNvPr>
          <p:cNvSpPr>
            <a:spLocks noChangeArrowheads="1"/>
          </p:cNvSpPr>
          <p:nvPr/>
        </p:nvSpPr>
        <p:spPr bwMode="auto">
          <a:xfrm rot="10800000" flipV="1">
            <a:off x="559838" y="1443841"/>
            <a:ext cx="516096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Operational Highlights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Majority operations during the </a:t>
            </a:r>
            <a:r>
              <a:rPr kumimoji="0" lang="en-US" altLang="en-US" b="1" i="0" u="none" strike="noStrike" cap="none" normalizeH="0" baseline="0" dirty="0">
                <a:ln>
                  <a:noFill/>
                </a:ln>
                <a:solidFill>
                  <a:schemeClr val="tx1"/>
                </a:solidFill>
                <a:effectLst/>
                <a:latin typeface="Arial" panose="020B0604020202020204" pitchFamily="34" charset="0"/>
              </a:rPr>
              <a:t>morning shift</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Furnace_6</a:t>
            </a:r>
            <a:r>
              <a:rPr kumimoji="0" lang="en-US" altLang="en-US" b="0" i="0" u="none" strike="noStrike" cap="none" normalizeH="0" baseline="0" dirty="0">
                <a:ln>
                  <a:noFill/>
                </a:ln>
                <a:solidFill>
                  <a:schemeClr val="tx1"/>
                </a:solidFill>
                <a:effectLst/>
                <a:latin typeface="Arial" panose="020B0604020202020204" pitchFamily="34" charset="0"/>
              </a:rPr>
              <a:t> as the most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Electric furnaces dominate; batch type is </a:t>
            </a:r>
            <a:r>
              <a:rPr kumimoji="0" lang="en-US" altLang="en-US" b="1" i="0" u="none" strike="noStrike" cap="none" normalizeH="0" baseline="0" dirty="0">
                <a:ln>
                  <a:noFill/>
                </a:ln>
                <a:solidFill>
                  <a:schemeClr val="tx1"/>
                </a:solidFill>
                <a:effectLst/>
                <a:latin typeface="Arial" panose="020B0604020202020204" pitchFamily="34" charset="0"/>
              </a:rPr>
              <a:t>Borosilicate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Production and Energy</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Average production output</a:t>
            </a:r>
            <a:r>
              <a:rPr kumimoji="0" lang="en-US" altLang="en-US" b="0" i="0" u="none" strike="noStrike" cap="none" normalizeH="0" baseline="0" dirty="0">
                <a:ln>
                  <a:noFill/>
                </a:ln>
                <a:solidFill>
                  <a:schemeClr val="tx1"/>
                </a:solidFill>
                <a:effectLst/>
                <a:latin typeface="Arial" panose="020B0604020202020204" pitchFamily="34" charset="0"/>
              </a:rPr>
              <a:t>: 108.9 tons (low variability).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Energy consumption</a:t>
            </a:r>
            <a:r>
              <a:rPr kumimoji="0" lang="en-US" altLang="en-US" b="0" i="0" u="none" strike="noStrike" cap="none" normalizeH="0" baseline="0" dirty="0">
                <a:ln>
                  <a:noFill/>
                </a:ln>
                <a:solidFill>
                  <a:schemeClr val="tx1"/>
                </a:solidFill>
                <a:effectLst/>
                <a:latin typeface="Arial" panose="020B0604020202020204" pitchFamily="34" charset="0"/>
              </a:rPr>
              <a:t>: 2804.95 kWh (high variability, needs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Process Metrics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Furnace temperature</a:t>
            </a:r>
            <a:r>
              <a:rPr kumimoji="0" lang="en-US" altLang="en-US" b="0" i="0" u="none" strike="noStrike" cap="none" normalizeH="0" baseline="0" dirty="0">
                <a:ln>
                  <a:noFill/>
                </a:ln>
                <a:solidFill>
                  <a:schemeClr val="tx1"/>
                </a:solidFill>
                <a:effectLst/>
                <a:latin typeface="Arial" panose="020B0604020202020204" pitchFamily="34" charset="0"/>
              </a:rPr>
              <a:t>: 1549.25°C (stable).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Melting time</a:t>
            </a:r>
            <a:r>
              <a:rPr kumimoji="0" lang="en-US" altLang="en-US" b="0" i="0" u="none" strike="noStrike" cap="none" normalizeH="0" baseline="0" dirty="0">
                <a:ln>
                  <a:noFill/>
                </a:ln>
                <a:solidFill>
                  <a:schemeClr val="tx1"/>
                </a:solidFill>
                <a:effectLst/>
                <a:latin typeface="Arial" panose="020B0604020202020204" pitchFamily="34" charset="0"/>
              </a:rPr>
              <a:t>: 16.14 hours (moderate variability).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Quality and Maintenance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Defects</a:t>
            </a:r>
            <a:r>
              <a:rPr kumimoji="0" lang="en-US" altLang="en-US" b="0" i="0" u="none" strike="noStrike" cap="none" normalizeH="0" baseline="0" dirty="0">
                <a:ln>
                  <a:noFill/>
                </a:ln>
                <a:solidFill>
                  <a:schemeClr val="tx1"/>
                </a:solidFill>
                <a:effectLst/>
                <a:latin typeface="Arial" panose="020B0604020202020204" pitchFamily="34" charset="0"/>
              </a:rPr>
              <a:t>: 5.55% (high fluctuation, requires focus).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Downtime averages </a:t>
            </a:r>
            <a:r>
              <a:rPr kumimoji="0" lang="en-US" altLang="en-US" b="1" i="0" u="none" strike="noStrike" cap="none" normalizeH="0" baseline="0" dirty="0">
                <a:ln>
                  <a:noFill/>
                </a:ln>
                <a:solidFill>
                  <a:schemeClr val="tx1"/>
                </a:solidFill>
                <a:effectLst/>
                <a:latin typeface="Arial" panose="020B0604020202020204" pitchFamily="34" charset="0"/>
              </a:rPr>
              <a:t>2.53 hours</a:t>
            </a:r>
            <a:r>
              <a:rPr kumimoji="0" lang="en-US" altLang="en-US" b="0" i="0" u="none" strike="noStrike" cap="none" normalizeH="0" baseline="0" dirty="0">
                <a:ln>
                  <a:noFill/>
                </a:ln>
                <a:solidFill>
                  <a:schemeClr val="tx1"/>
                </a:solidFill>
                <a:effectLst/>
                <a:latin typeface="Arial" panose="020B0604020202020204" pitchFamily="34" charset="0"/>
              </a:rPr>
              <a:t>, with regular maintenance.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Recycling and Environment</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Recycled content</a:t>
            </a:r>
            <a:r>
              <a:rPr kumimoji="0" lang="en-US" altLang="en-US" b="0" i="0" u="none" strike="noStrike" cap="none" normalizeH="0" baseline="0" dirty="0">
                <a:ln>
                  <a:noFill/>
                </a:ln>
                <a:solidFill>
                  <a:schemeClr val="tx1"/>
                </a:solidFill>
                <a:effectLst/>
                <a:latin typeface="Arial" panose="020B0604020202020204" pitchFamily="34" charset="0"/>
              </a:rPr>
              <a:t>: 39.67% (high variance).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Ambient conditions remain consistent at </a:t>
            </a:r>
            <a:r>
              <a:rPr kumimoji="0" lang="en-US" altLang="en-US" b="1" i="0" u="none" strike="noStrike" cap="none" normalizeH="0" baseline="0" dirty="0">
                <a:ln>
                  <a:noFill/>
                </a:ln>
                <a:solidFill>
                  <a:schemeClr val="tx1"/>
                </a:solidFill>
                <a:effectLst/>
                <a:latin typeface="Arial" panose="020B0604020202020204" pitchFamily="34" charset="0"/>
              </a:rPr>
              <a:t>27.4°C</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B5FC5FBB-A0E7-1E87-AA51-92585CEAB78B}"/>
              </a:ext>
            </a:extLst>
          </p:cNvPr>
          <p:cNvSpPr>
            <a:spLocks noChangeArrowheads="1"/>
          </p:cNvSpPr>
          <p:nvPr/>
        </p:nvSpPr>
        <p:spPr bwMode="auto">
          <a:xfrm>
            <a:off x="6187475" y="1482798"/>
            <a:ext cx="46863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Operational Focus</a:t>
            </a:r>
            <a:r>
              <a:rPr kumimoji="0" lang="en-US" altLang="en-US" b="0" i="0" u="none" strike="noStrike" cap="none" normalizeH="0" baseline="0" dirty="0">
                <a:ln>
                  <a:noFill/>
                </a:ln>
                <a:solidFill>
                  <a:schemeClr val="tx1"/>
                </a:solidFill>
                <a:effectLst/>
                <a:latin typeface="Arial" panose="020B0604020202020204" pitchFamily="34" charset="0"/>
              </a:rPr>
              <a:t>: Optimize morning shift operations, staffing, and energy usage for peak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Equipment</a:t>
            </a:r>
            <a:r>
              <a:rPr kumimoji="0" lang="en-US" altLang="en-US" b="0" i="0" u="none" strike="noStrike" cap="none" normalizeH="0" baseline="0" dirty="0">
                <a:ln>
                  <a:noFill/>
                </a:ln>
                <a:solidFill>
                  <a:schemeClr val="tx1"/>
                </a:solidFill>
                <a:effectLst/>
                <a:latin typeface="Arial" panose="020B0604020202020204" pitchFamily="34" charset="0"/>
              </a:rPr>
              <a:t>: Prioritize maintenance and optimization of </a:t>
            </a:r>
            <a:r>
              <a:rPr kumimoji="0" lang="en-US" altLang="en-US" b="1" i="0" u="none" strike="noStrike" cap="none" normalizeH="0" baseline="0" dirty="0">
                <a:ln>
                  <a:noFill/>
                </a:ln>
                <a:solidFill>
                  <a:schemeClr val="tx1"/>
                </a:solidFill>
                <a:effectLst/>
                <a:latin typeface="Arial" panose="020B0604020202020204" pitchFamily="34" charset="0"/>
              </a:rPr>
              <a:t>Furnace_6</a:t>
            </a:r>
            <a:r>
              <a:rPr kumimoji="0" lang="en-US" altLang="en-US" b="0" i="0" u="none" strike="noStrike" cap="none" normalizeH="0" baseline="0" dirty="0">
                <a:ln>
                  <a:noFill/>
                </a:ln>
                <a:solidFill>
                  <a:schemeClr val="tx1"/>
                </a:solidFill>
                <a:effectLst/>
                <a:latin typeface="Arial" panose="020B0604020202020204" pitchFamily="34" charset="0"/>
              </a:rPr>
              <a:t> to reduce downtime and improve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Production</a:t>
            </a:r>
            <a:r>
              <a:rPr kumimoji="0" lang="en-US" altLang="en-US" b="0" i="0" u="none" strike="noStrike" cap="none" normalizeH="0" baseline="0" dirty="0">
                <a:ln>
                  <a:noFill/>
                </a:ln>
                <a:solidFill>
                  <a:schemeClr val="tx1"/>
                </a:solidFill>
                <a:effectLst/>
                <a:latin typeface="Arial" panose="020B0604020202020204" pitchFamily="34" charset="0"/>
              </a:rPr>
              <a:t>: Stabilize output to align with targets, focusing on borosilicate batches for specialized process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Energy Efficiency</a:t>
            </a:r>
            <a:r>
              <a:rPr kumimoji="0" lang="en-US" altLang="en-US" b="0" i="0" u="none" strike="noStrike" cap="none" normalizeH="0" baseline="0" dirty="0">
                <a:ln>
                  <a:noFill/>
                </a:ln>
                <a:solidFill>
                  <a:schemeClr val="tx1"/>
                </a:solidFill>
                <a:effectLst/>
                <a:latin typeface="Arial" panose="020B0604020202020204" pitchFamily="34" charset="0"/>
              </a:rPr>
              <a:t>: Address fluctuations in energy and cooling consumption to achieve cost savings and upgrade energy efficiency from "B" to "A."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Quality</a:t>
            </a:r>
            <a:r>
              <a:rPr kumimoji="0" lang="en-US" altLang="en-US" b="0" i="0" u="none" strike="noStrike" cap="none" normalizeH="0" baseline="0" dirty="0">
                <a:ln>
                  <a:noFill/>
                </a:ln>
                <a:solidFill>
                  <a:schemeClr val="tx1"/>
                </a:solidFill>
                <a:effectLst/>
                <a:latin typeface="Arial" panose="020B0604020202020204" pitchFamily="34" charset="0"/>
              </a:rPr>
              <a:t>: Improve defect rates and standardize recycling practices for better yields and sustainability.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Downtime</a:t>
            </a:r>
            <a:r>
              <a:rPr kumimoji="0" lang="en-US" altLang="en-US" b="0" i="0" u="none" strike="noStrike" cap="none" normalizeH="0" baseline="0" dirty="0">
                <a:ln>
                  <a:noFill/>
                </a:ln>
                <a:solidFill>
                  <a:schemeClr val="tx1"/>
                </a:solidFill>
                <a:effectLst/>
                <a:latin typeface="Arial" panose="020B0604020202020204" pitchFamily="34" charset="0"/>
              </a:rPr>
              <a:t>: Reduce average downtime of 2.5 hours with predictive maintenance.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129" name="Google Shape;129;p30"/>
          <p:cNvSpPr txBox="1"/>
          <p:nvPr/>
        </p:nvSpPr>
        <p:spPr>
          <a:xfrm>
            <a:off x="339047" y="1428750"/>
            <a:ext cx="11510053" cy="4278064"/>
          </a:xfrm>
          <a:prstGeom prst="rect">
            <a:avLst/>
          </a:prstGeom>
          <a:noFill/>
          <a:ln>
            <a:noFill/>
          </a:ln>
        </p:spPr>
        <p:txBody>
          <a:bodyPr spcFirstLastPara="1" wrap="square" lIns="91425" tIns="91425" rIns="91425" bIns="91425" anchor="t" anchorCtr="0">
            <a:spAutoFit/>
          </a:bodyPr>
          <a:lstStyle/>
          <a:p>
            <a:r>
              <a:rPr lang="en-US" b="1" dirty="0"/>
              <a:t>1.Type Casting</a:t>
            </a:r>
          </a:p>
          <a:p>
            <a:pPr>
              <a:buFont typeface="Arial" panose="020B0604020202020204" pitchFamily="34" charset="0"/>
              <a:buChar char="•"/>
            </a:pPr>
            <a:r>
              <a:rPr lang="en-US" dirty="0"/>
              <a:t>Ensured consistent data types (e.g., converting numerical columns to float/int and categorical columns to string).</a:t>
            </a:r>
          </a:p>
          <a:p>
            <a:pPr>
              <a:buFont typeface="Arial" panose="020B0604020202020204" pitchFamily="34" charset="0"/>
              <a:buChar char="•"/>
            </a:pPr>
            <a:r>
              <a:rPr lang="en-US" dirty="0"/>
              <a:t>Corrected mismatches to facilitate accurate analysis.</a:t>
            </a:r>
          </a:p>
          <a:p>
            <a:r>
              <a:rPr lang="en-US" b="1" dirty="0"/>
              <a:t>2. Checking for Duplicates</a:t>
            </a:r>
          </a:p>
          <a:p>
            <a:pPr>
              <a:buFont typeface="Arial" panose="020B0604020202020204" pitchFamily="34" charset="0"/>
              <a:buChar char="•"/>
            </a:pPr>
            <a:r>
              <a:rPr lang="en-US" dirty="0"/>
              <a:t>Identified and removed duplicate records to maintain data integrity.</a:t>
            </a:r>
          </a:p>
          <a:p>
            <a:r>
              <a:rPr lang="en-US" b="1" dirty="0"/>
              <a:t>3. Outlier Detection</a:t>
            </a:r>
          </a:p>
          <a:p>
            <a:pPr>
              <a:buFont typeface="Arial" panose="020B0604020202020204" pitchFamily="34" charset="0"/>
              <a:buChar char="•"/>
            </a:pPr>
            <a:r>
              <a:rPr lang="en-US" dirty="0"/>
              <a:t>Used statistical methods (e.g., Z-score, IQR) and visualizations (boxplots) to detect anomalies in numerical data.</a:t>
            </a:r>
          </a:p>
          <a:p>
            <a:r>
              <a:rPr lang="en-US" b="1" dirty="0"/>
              <a:t>4. Outlier Handling</a:t>
            </a:r>
          </a:p>
          <a:p>
            <a:pPr>
              <a:buFont typeface="Arial" panose="020B0604020202020204" pitchFamily="34" charset="0"/>
              <a:buChar char="•"/>
            </a:pPr>
            <a:r>
              <a:rPr lang="en-US" dirty="0"/>
              <a:t>Addressed outliers by capping, flooring, or removal to minimize their impact on analysis.</a:t>
            </a:r>
          </a:p>
          <a:p>
            <a:r>
              <a:rPr lang="en-US" b="1" dirty="0"/>
              <a:t>5. Encoding</a:t>
            </a:r>
          </a:p>
          <a:p>
            <a:pPr>
              <a:buFont typeface="Arial" panose="020B0604020202020204" pitchFamily="34" charset="0"/>
              <a:buChar char="•"/>
            </a:pPr>
            <a:r>
              <a:rPr lang="en-US" dirty="0"/>
              <a:t>Converted categorical variables into numerical form using:</a:t>
            </a:r>
          </a:p>
          <a:p>
            <a:pPr marL="742950" lvl="1" indent="-285750">
              <a:buFont typeface="Arial" panose="020B0604020202020204" pitchFamily="34" charset="0"/>
              <a:buChar char="•"/>
            </a:pPr>
            <a:r>
              <a:rPr lang="en-US" dirty="0"/>
              <a:t>Label encoding for ordinal data.</a:t>
            </a:r>
          </a:p>
          <a:p>
            <a:pPr marL="742950" lvl="1" indent="-285750">
              <a:buFont typeface="Arial" panose="020B0604020202020204" pitchFamily="34" charset="0"/>
              <a:buChar char="•"/>
            </a:pPr>
            <a:r>
              <a:rPr lang="en-US" dirty="0"/>
              <a:t>One-hot encoding for nominal data.</a:t>
            </a:r>
          </a:p>
          <a:p>
            <a:r>
              <a:rPr lang="en-US" b="1" dirty="0"/>
              <a:t>6. Handling Missing Values</a:t>
            </a:r>
          </a:p>
          <a:p>
            <a:pPr>
              <a:buFont typeface="Arial" panose="020B0604020202020204" pitchFamily="34" charset="0"/>
              <a:buChar char="•"/>
            </a:pPr>
            <a:r>
              <a:rPr lang="en-US" dirty="0"/>
              <a:t>Handled missing data using techniques like:</a:t>
            </a:r>
          </a:p>
          <a:p>
            <a:pPr marL="742950" lvl="1" indent="-285750">
              <a:buFont typeface="Arial" panose="020B0604020202020204" pitchFamily="34" charset="0"/>
              <a:buChar char="•"/>
            </a:pPr>
            <a:r>
              <a:rPr lang="en-US" dirty="0"/>
              <a:t>Mean/median imputation for numerical columns.</a:t>
            </a:r>
          </a:p>
          <a:p>
            <a:pPr marL="742950" lvl="1" indent="-285750">
              <a:buFont typeface="Arial" panose="020B0604020202020204" pitchFamily="34" charset="0"/>
              <a:buChar char="•"/>
            </a:pPr>
            <a:r>
              <a:rPr lang="en-US" dirty="0"/>
              <a:t>Mode imputation or "unknown" category for categorical columns.</a:t>
            </a:r>
          </a:p>
          <a:p>
            <a:pPr marL="742950" lvl="1" indent="-285750">
              <a:buFont typeface="Arial" panose="020B0604020202020204" pitchFamily="34" charset="0"/>
              <a:buChar char="•"/>
            </a:pPr>
            <a:r>
              <a:rPr lang="en-US" dirty="0"/>
              <a:t>Removal of rows/columns with excessive missing values.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420170" y="1467568"/>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38" name="Google Shape;138;p32"/>
          <p:cNvSpPr txBox="1"/>
          <p:nvPr/>
        </p:nvSpPr>
        <p:spPr>
          <a:xfrm>
            <a:off x="228600" y="1071114"/>
            <a:ext cx="11627778" cy="469268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9C0D8C1D-A9B5-BAB0-B893-87BF34A346C8}"/>
              </a:ext>
            </a:extLst>
          </p:cNvPr>
          <p:cNvPicPr>
            <a:picLocks noChangeAspect="1"/>
          </p:cNvPicPr>
          <p:nvPr/>
        </p:nvPicPr>
        <p:blipFill>
          <a:blip r:embed="rId4"/>
          <a:stretch>
            <a:fillRect/>
          </a:stretch>
        </p:blipFill>
        <p:spPr>
          <a:xfrm>
            <a:off x="163416" y="852487"/>
            <a:ext cx="11799984" cy="51530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1047</Words>
  <Application>Microsoft Office PowerPoint</Application>
  <PresentationFormat>Widescreen</PresentationFormat>
  <Paragraphs>189</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Georgia</vt:lpstr>
      <vt:lpstr>Times New Roman</vt:lpstr>
      <vt:lpstr>Office Theme</vt:lpstr>
      <vt:lpstr>ENERGY  USAGE  OPTIMIZATION  FOR  A MANUFACTURING  PLANT</vt:lpstr>
      <vt:lpstr>Contents</vt:lpstr>
      <vt:lpstr>Business Problem</vt:lpstr>
      <vt:lpstr>Project Overview and Scope</vt:lpstr>
      <vt:lpstr>Project Architecture </vt:lpstr>
      <vt:lpstr>Data Dictionary </vt:lpstr>
      <vt:lpstr>Exploratory Data Analysis [EDA]</vt:lpstr>
      <vt:lpstr>Data Preprocessing</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VIKAS BARTHWAL</dc:creator>
  <cp:lastModifiedBy>Thirumala Vasu</cp:lastModifiedBy>
  <cp:revision>1</cp:revision>
  <dcterms:created xsi:type="dcterms:W3CDTF">2022-02-16T01:47:29Z</dcterms:created>
  <dcterms:modified xsi:type="dcterms:W3CDTF">2024-12-19T16:29:09Z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