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4660"/>
  </p:normalViewPr>
  <p:slideViewPr>
    <p:cSldViewPr snapToGrid="0">
      <p:cViewPr varScale="1">
        <p:scale>
          <a:sx n="103" d="100"/>
          <a:sy n="103" d="100"/>
        </p:scale>
        <p:origin x="8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y Golladay" userId="175056cc0e50c7e7" providerId="LiveId" clId="{DDA26D26-83CA-4687-A5F0-5186CE135054}"/>
    <pc:docChg chg="undo custSel addSld modSld">
      <pc:chgData name="Cory Golladay" userId="175056cc0e50c7e7" providerId="LiveId" clId="{DDA26D26-83CA-4687-A5F0-5186CE135054}" dt="2025-05-31T21:32:25.975" v="163" actId="20577"/>
      <pc:docMkLst>
        <pc:docMk/>
      </pc:docMkLst>
      <pc:sldChg chg="modSp mod">
        <pc:chgData name="Cory Golladay" userId="175056cc0e50c7e7" providerId="LiveId" clId="{DDA26D26-83CA-4687-A5F0-5186CE135054}" dt="2025-05-31T21:28:06.130" v="50" actId="20577"/>
        <pc:sldMkLst>
          <pc:docMk/>
          <pc:sldMk cId="1960956527" sldId="256"/>
        </pc:sldMkLst>
        <pc:spChg chg="mod">
          <ac:chgData name="Cory Golladay" userId="175056cc0e50c7e7" providerId="LiveId" clId="{DDA26D26-83CA-4687-A5F0-5186CE135054}" dt="2025-05-31T21:28:06.130" v="50" actId="20577"/>
          <ac:spMkLst>
            <pc:docMk/>
            <pc:sldMk cId="1960956527" sldId="256"/>
            <ac:spMk id="2" creationId="{57CE1B48-16AE-A05E-29C8-EF0C3FB27613}"/>
          </ac:spMkLst>
        </pc:spChg>
      </pc:sldChg>
      <pc:sldChg chg="addSp delSp modSp add mod">
        <pc:chgData name="Cory Golladay" userId="175056cc0e50c7e7" providerId="LiveId" clId="{DDA26D26-83CA-4687-A5F0-5186CE135054}" dt="2025-05-31T21:27:57.307" v="46" actId="1076"/>
        <pc:sldMkLst>
          <pc:docMk/>
          <pc:sldMk cId="98960396" sldId="258"/>
        </pc:sldMkLst>
        <pc:spChg chg="mod">
          <ac:chgData name="Cory Golladay" userId="175056cc0e50c7e7" providerId="LiveId" clId="{DDA26D26-83CA-4687-A5F0-5186CE135054}" dt="2025-05-31T21:20:52.386" v="19" actId="20577"/>
          <ac:spMkLst>
            <pc:docMk/>
            <pc:sldMk cId="98960396" sldId="258"/>
            <ac:spMk id="4" creationId="{3D5C55F7-6C90-917F-93FB-9D68DBD97A30}"/>
          </ac:spMkLst>
        </pc:spChg>
        <pc:spChg chg="mod">
          <ac:chgData name="Cory Golladay" userId="175056cc0e50c7e7" providerId="LiveId" clId="{DDA26D26-83CA-4687-A5F0-5186CE135054}" dt="2025-05-31T21:27:57.307" v="46" actId="1076"/>
          <ac:spMkLst>
            <pc:docMk/>
            <pc:sldMk cId="98960396" sldId="258"/>
            <ac:spMk id="6" creationId="{2E033DCC-1969-8150-07D8-20E0F14A306F}"/>
          </ac:spMkLst>
        </pc:spChg>
        <pc:picChg chg="del">
          <ac:chgData name="Cory Golladay" userId="175056cc0e50c7e7" providerId="LiveId" clId="{DDA26D26-83CA-4687-A5F0-5186CE135054}" dt="2025-05-31T21:20:38.845" v="4" actId="478"/>
          <ac:picMkLst>
            <pc:docMk/>
            <pc:sldMk cId="98960396" sldId="258"/>
            <ac:picMk id="3" creationId="{7DB9D425-B08F-D206-4B80-CB08BF95ED74}"/>
          </ac:picMkLst>
        </pc:picChg>
        <pc:picChg chg="add mod">
          <ac:chgData name="Cory Golladay" userId="175056cc0e50c7e7" providerId="LiveId" clId="{DDA26D26-83CA-4687-A5F0-5186CE135054}" dt="2025-05-31T21:20:46.226" v="7" actId="1076"/>
          <ac:picMkLst>
            <pc:docMk/>
            <pc:sldMk cId="98960396" sldId="258"/>
            <ac:picMk id="5" creationId="{2E67B0B0-6271-0377-4A9A-C0586315F844}"/>
          </ac:picMkLst>
        </pc:picChg>
      </pc:sldChg>
      <pc:sldChg chg="addSp delSp modSp add mod">
        <pc:chgData name="Cory Golladay" userId="175056cc0e50c7e7" providerId="LiveId" clId="{DDA26D26-83CA-4687-A5F0-5186CE135054}" dt="2025-05-31T21:32:25.975" v="163" actId="20577"/>
        <pc:sldMkLst>
          <pc:docMk/>
          <pc:sldMk cId="4197443907" sldId="259"/>
        </pc:sldMkLst>
        <pc:spChg chg="mod">
          <ac:chgData name="Cory Golladay" userId="175056cc0e50c7e7" providerId="LiveId" clId="{DDA26D26-83CA-4687-A5F0-5186CE135054}" dt="2025-05-31T21:31:22.854" v="126" actId="20577"/>
          <ac:spMkLst>
            <pc:docMk/>
            <pc:sldMk cId="4197443907" sldId="259"/>
            <ac:spMk id="4" creationId="{B9212C1D-DA46-8232-58AE-34271CA47446}"/>
          </ac:spMkLst>
        </pc:spChg>
        <pc:spChg chg="add del mod">
          <ac:chgData name="Cory Golladay" userId="175056cc0e50c7e7" providerId="LiveId" clId="{DDA26D26-83CA-4687-A5F0-5186CE135054}" dt="2025-05-31T21:32:25.975" v="163" actId="20577"/>
          <ac:spMkLst>
            <pc:docMk/>
            <pc:sldMk cId="4197443907" sldId="259"/>
            <ac:spMk id="6" creationId="{1A735FC8-F23B-5980-BE6A-5136E5A31D1D}"/>
          </ac:spMkLst>
        </pc:spChg>
        <pc:picChg chg="add mod">
          <ac:chgData name="Cory Golladay" userId="175056cc0e50c7e7" providerId="LiveId" clId="{DDA26D26-83CA-4687-A5F0-5186CE135054}" dt="2025-05-31T21:30:28.314" v="65" actId="1076"/>
          <ac:picMkLst>
            <pc:docMk/>
            <pc:sldMk cId="4197443907" sldId="259"/>
            <ac:picMk id="3" creationId="{E160E602-0793-E66B-5D95-882FBD58A1C0}"/>
          </ac:picMkLst>
        </pc:picChg>
        <pc:picChg chg="del">
          <ac:chgData name="Cory Golladay" userId="175056cc0e50c7e7" providerId="LiveId" clId="{DDA26D26-83CA-4687-A5F0-5186CE135054}" dt="2025-05-31T21:28:40.514" v="62" actId="478"/>
          <ac:picMkLst>
            <pc:docMk/>
            <pc:sldMk cId="4197443907" sldId="259"/>
            <ac:picMk id="5" creationId="{1C658678-2E21-7826-F9EF-0C84C878705F}"/>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5009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872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9241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3013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35144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223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5/31/2025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4253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431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t>5/31/2025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69922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85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73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596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852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525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5/31/2025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17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38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613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5/31/2025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54382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1B48-16AE-A05E-29C8-EF0C3FB27613}"/>
              </a:ext>
            </a:extLst>
          </p:cNvPr>
          <p:cNvSpPr>
            <a:spLocks noGrp="1"/>
          </p:cNvSpPr>
          <p:nvPr>
            <p:ph type="ctrTitle"/>
          </p:nvPr>
        </p:nvSpPr>
        <p:spPr/>
        <p:txBody>
          <a:bodyPr/>
          <a:lstStyle/>
          <a:p>
            <a:r>
              <a:rPr lang="en-US" dirty="0"/>
              <a:t>DSC640 Milestone 5</a:t>
            </a:r>
            <a:br>
              <a:rPr lang="en-US" dirty="0"/>
            </a:br>
            <a:r>
              <a:rPr lang="en-US" dirty="0"/>
              <a:t>Final Submission</a:t>
            </a:r>
          </a:p>
        </p:txBody>
      </p:sp>
      <p:sp>
        <p:nvSpPr>
          <p:cNvPr id="3" name="Subtitle 2">
            <a:extLst>
              <a:ext uri="{FF2B5EF4-FFF2-40B4-BE49-F238E27FC236}">
                <a16:creationId xmlns:a16="http://schemas.microsoft.com/office/drawing/2014/main" id="{F69A05CA-5D18-BC36-D7D6-3FDACD11DE76}"/>
              </a:ext>
            </a:extLst>
          </p:cNvPr>
          <p:cNvSpPr>
            <a:spLocks noGrp="1"/>
          </p:cNvSpPr>
          <p:nvPr>
            <p:ph type="subTitle" idx="1"/>
          </p:nvPr>
        </p:nvSpPr>
        <p:spPr/>
        <p:txBody>
          <a:bodyPr/>
          <a:lstStyle/>
          <a:p>
            <a:r>
              <a:rPr lang="en-US" dirty="0"/>
              <a:t>By: Cory Golladay</a:t>
            </a:r>
          </a:p>
          <a:p>
            <a:r>
              <a:rPr lang="en-US" dirty="0"/>
              <a:t>5/31/2025</a:t>
            </a:r>
          </a:p>
        </p:txBody>
      </p:sp>
    </p:spTree>
    <p:extLst>
      <p:ext uri="{BB962C8B-B14F-4D97-AF65-F5344CB8AC3E}">
        <p14:creationId xmlns:p14="http://schemas.microsoft.com/office/powerpoint/2010/main" val="196095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ABF297-56BC-A341-2D1A-E3B096C3B961}"/>
              </a:ext>
            </a:extLst>
          </p:cNvPr>
          <p:cNvPicPr>
            <a:picLocks noChangeAspect="1"/>
          </p:cNvPicPr>
          <p:nvPr/>
        </p:nvPicPr>
        <p:blipFill>
          <a:blip r:embed="rId2"/>
          <a:stretch>
            <a:fillRect/>
          </a:stretch>
        </p:blipFill>
        <p:spPr>
          <a:xfrm>
            <a:off x="396436" y="1517525"/>
            <a:ext cx="6819910" cy="5050090"/>
          </a:xfrm>
          <a:prstGeom prst="rect">
            <a:avLst/>
          </a:prstGeom>
        </p:spPr>
      </p:pic>
      <p:sp>
        <p:nvSpPr>
          <p:cNvPr id="4" name="Rectangle: Rounded Corners 3">
            <a:extLst>
              <a:ext uri="{FF2B5EF4-FFF2-40B4-BE49-F238E27FC236}">
                <a16:creationId xmlns:a16="http://schemas.microsoft.com/office/drawing/2014/main" id="{9D1ED0D8-FAA7-9EAE-C99D-6771DAA1520E}"/>
              </a:ext>
            </a:extLst>
          </p:cNvPr>
          <p:cNvSpPr/>
          <p:nvPr/>
        </p:nvSpPr>
        <p:spPr>
          <a:xfrm>
            <a:off x="74141" y="247135"/>
            <a:ext cx="10095470" cy="104414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Medium 1: Power BI Dashboard</a:t>
            </a:r>
          </a:p>
        </p:txBody>
      </p:sp>
      <p:sp>
        <p:nvSpPr>
          <p:cNvPr id="6" name="TextBox 5">
            <a:extLst>
              <a:ext uri="{FF2B5EF4-FFF2-40B4-BE49-F238E27FC236}">
                <a16:creationId xmlns:a16="http://schemas.microsoft.com/office/drawing/2014/main" id="{5F586EF1-ECB9-7222-4307-52F1B8F965C6}"/>
              </a:ext>
            </a:extLst>
          </p:cNvPr>
          <p:cNvSpPr txBox="1"/>
          <p:nvPr/>
        </p:nvSpPr>
        <p:spPr>
          <a:xfrm>
            <a:off x="7673547" y="2274837"/>
            <a:ext cx="3453713" cy="3970318"/>
          </a:xfrm>
          <a:prstGeom prst="rect">
            <a:avLst/>
          </a:prstGeom>
          <a:noFill/>
        </p:spPr>
        <p:txBody>
          <a:bodyPr wrap="square">
            <a:spAutoFit/>
          </a:bodyPr>
          <a:lstStyle/>
          <a:p>
            <a:r>
              <a:rPr lang="en-US" dirty="0"/>
              <a:t>The dashboard is designed for policy analysts and community stakeholders who want to explore the data dynamically. Users can filter by year and state, to compare weekly childcare costs and trends. The dashboard includes line charts to show trends over time, a map for state-level cost comparison, and bar charts highlighting the most expensive states by age group as planned in my storyboard.</a:t>
            </a:r>
          </a:p>
        </p:txBody>
      </p:sp>
    </p:spTree>
    <p:extLst>
      <p:ext uri="{BB962C8B-B14F-4D97-AF65-F5344CB8AC3E}">
        <p14:creationId xmlns:p14="http://schemas.microsoft.com/office/powerpoint/2010/main" val="365581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29359-32CC-248D-66DD-76599C96341A}"/>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D5C55F7-6C90-917F-93FB-9D68DBD97A30}"/>
              </a:ext>
            </a:extLst>
          </p:cNvPr>
          <p:cNvSpPr/>
          <p:nvPr/>
        </p:nvSpPr>
        <p:spPr>
          <a:xfrm>
            <a:off x="74141" y="247135"/>
            <a:ext cx="10095470" cy="104414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Medium 2: Infographic</a:t>
            </a:r>
          </a:p>
        </p:txBody>
      </p:sp>
      <p:sp>
        <p:nvSpPr>
          <p:cNvPr id="6" name="TextBox 5">
            <a:extLst>
              <a:ext uri="{FF2B5EF4-FFF2-40B4-BE49-F238E27FC236}">
                <a16:creationId xmlns:a16="http://schemas.microsoft.com/office/drawing/2014/main" id="{2E033DCC-1969-8150-07D8-20E0F14A306F}"/>
              </a:ext>
            </a:extLst>
          </p:cNvPr>
          <p:cNvSpPr txBox="1"/>
          <p:nvPr/>
        </p:nvSpPr>
        <p:spPr>
          <a:xfrm>
            <a:off x="7339915" y="2157448"/>
            <a:ext cx="3453713" cy="3416320"/>
          </a:xfrm>
          <a:prstGeom prst="rect">
            <a:avLst/>
          </a:prstGeom>
          <a:noFill/>
        </p:spPr>
        <p:txBody>
          <a:bodyPr wrap="square">
            <a:spAutoFit/>
          </a:bodyPr>
          <a:lstStyle/>
          <a:p>
            <a:r>
              <a:rPr lang="en-US" dirty="0"/>
              <a:t>The infographic serves as a one-page visual summary for working parents and general public audiences. It highlights key takeaways such as which states are most expensive, how costs have changed over time, and the cost gap between infant and preschool care. It uses bold icons, large fonts, and a clean layout to convey insights quickly and visually. </a:t>
            </a:r>
          </a:p>
        </p:txBody>
      </p:sp>
      <p:pic>
        <p:nvPicPr>
          <p:cNvPr id="5" name="Picture 4">
            <a:extLst>
              <a:ext uri="{FF2B5EF4-FFF2-40B4-BE49-F238E27FC236}">
                <a16:creationId xmlns:a16="http://schemas.microsoft.com/office/drawing/2014/main" id="{2E67B0B0-6271-0377-4A9A-C0586315F844}"/>
              </a:ext>
            </a:extLst>
          </p:cNvPr>
          <p:cNvPicPr>
            <a:picLocks noChangeAspect="1"/>
          </p:cNvPicPr>
          <p:nvPr/>
        </p:nvPicPr>
        <p:blipFill>
          <a:blip r:embed="rId2"/>
          <a:stretch>
            <a:fillRect/>
          </a:stretch>
        </p:blipFill>
        <p:spPr>
          <a:xfrm>
            <a:off x="725366" y="1476632"/>
            <a:ext cx="5750845" cy="5196016"/>
          </a:xfrm>
          <a:prstGeom prst="rect">
            <a:avLst/>
          </a:prstGeom>
        </p:spPr>
      </p:pic>
    </p:spTree>
    <p:extLst>
      <p:ext uri="{BB962C8B-B14F-4D97-AF65-F5344CB8AC3E}">
        <p14:creationId xmlns:p14="http://schemas.microsoft.com/office/powerpoint/2010/main" val="98960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116BE-3824-5859-CD8C-0EBABDF024D0}"/>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9212C1D-DA46-8232-58AE-34271CA47446}"/>
              </a:ext>
            </a:extLst>
          </p:cNvPr>
          <p:cNvSpPr/>
          <p:nvPr/>
        </p:nvSpPr>
        <p:spPr>
          <a:xfrm>
            <a:off x="74141" y="247135"/>
            <a:ext cx="10095470" cy="1044146"/>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Medium 3: PowerPoint Presentation/Policy Brief Slide Deck</a:t>
            </a:r>
          </a:p>
        </p:txBody>
      </p:sp>
      <p:sp>
        <p:nvSpPr>
          <p:cNvPr id="6" name="TextBox 5">
            <a:extLst>
              <a:ext uri="{FF2B5EF4-FFF2-40B4-BE49-F238E27FC236}">
                <a16:creationId xmlns:a16="http://schemas.microsoft.com/office/drawing/2014/main" id="{1A735FC8-F23B-5980-BE6A-5136E5A31D1D}"/>
              </a:ext>
            </a:extLst>
          </p:cNvPr>
          <p:cNvSpPr txBox="1"/>
          <p:nvPr/>
        </p:nvSpPr>
        <p:spPr>
          <a:xfrm>
            <a:off x="413953" y="1474489"/>
            <a:ext cx="9990437" cy="1200329"/>
          </a:xfrm>
          <a:prstGeom prst="rect">
            <a:avLst/>
          </a:prstGeom>
          <a:noFill/>
        </p:spPr>
        <p:txBody>
          <a:bodyPr wrap="square">
            <a:spAutoFit/>
          </a:bodyPr>
          <a:lstStyle/>
          <a:p>
            <a:r>
              <a:rPr lang="en-US" dirty="0"/>
              <a:t>This presentation is intended for legislators and nonprofit decision-makers. The slide are data-driven but concise, with minimal text and a focus on actionable insights. The </a:t>
            </a:r>
            <a:r>
              <a:rPr lang="en-US"/>
              <a:t>slide deck includes </a:t>
            </a:r>
            <a:r>
              <a:rPr lang="en-US" dirty="0"/>
              <a:t>a brief introduction</a:t>
            </a:r>
            <a:r>
              <a:rPr lang="en-US"/>
              <a:t>, 3 visuals (charts), </a:t>
            </a:r>
            <a:r>
              <a:rPr lang="en-US" dirty="0"/>
              <a:t>and closing recommendations for how policymakers could respond to rising costs and affordability gaps. </a:t>
            </a:r>
          </a:p>
        </p:txBody>
      </p:sp>
      <p:pic>
        <p:nvPicPr>
          <p:cNvPr id="3" name="Picture 2">
            <a:extLst>
              <a:ext uri="{FF2B5EF4-FFF2-40B4-BE49-F238E27FC236}">
                <a16:creationId xmlns:a16="http://schemas.microsoft.com/office/drawing/2014/main" id="{E160E602-0793-E66B-5D95-882FBD58A1C0}"/>
              </a:ext>
            </a:extLst>
          </p:cNvPr>
          <p:cNvPicPr>
            <a:picLocks noChangeAspect="1"/>
          </p:cNvPicPr>
          <p:nvPr/>
        </p:nvPicPr>
        <p:blipFill>
          <a:blip r:embed="rId2"/>
          <a:stretch>
            <a:fillRect/>
          </a:stretch>
        </p:blipFill>
        <p:spPr>
          <a:xfrm>
            <a:off x="883508" y="2919811"/>
            <a:ext cx="10046043" cy="3416301"/>
          </a:xfrm>
          <a:prstGeom prst="rect">
            <a:avLst/>
          </a:prstGeom>
        </p:spPr>
      </p:pic>
    </p:spTree>
    <p:extLst>
      <p:ext uri="{BB962C8B-B14F-4D97-AF65-F5344CB8AC3E}">
        <p14:creationId xmlns:p14="http://schemas.microsoft.com/office/powerpoint/2010/main" val="419744390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22</TotalTime>
  <Words>219</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Trebuchet MS</vt:lpstr>
      <vt:lpstr>Berlin</vt:lpstr>
      <vt:lpstr>DSC640 Milestone 5 Final Submission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Cory Golladay</dc:creator>
  <cp:lastModifiedBy>Cory Golladay</cp:lastModifiedBy>
  <cp:revision>1</cp:revision>
  <dcterms:created xsi:type="dcterms:W3CDTF">2025-05-31T21:10:24Z</dcterms:created>
  <dcterms:modified xsi:type="dcterms:W3CDTF">2025-05-31T21:32:28Z</dcterms:modified>
</cp:coreProperties>
</file>