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91" r:id="rId3"/>
    <p:sldId id="282" r:id="rId4"/>
    <p:sldId id="258" r:id="rId5"/>
    <p:sldId id="289" r:id="rId6"/>
    <p:sldId id="290" r:id="rId7"/>
    <p:sldId id="257" r:id="rId8"/>
    <p:sldId id="264" r:id="rId9"/>
    <p:sldId id="265" r:id="rId10"/>
    <p:sldId id="266" r:id="rId11"/>
    <p:sldId id="267" r:id="rId12"/>
    <p:sldId id="268" r:id="rId13"/>
    <p:sldId id="270" r:id="rId14"/>
    <p:sldId id="285" r:id="rId15"/>
    <p:sldId id="286" r:id="rId16"/>
    <p:sldId id="287" r:id="rId17"/>
    <p:sldId id="271" r:id="rId18"/>
    <p:sldId id="277" r:id="rId19"/>
    <p:sldId id="288" r:id="rId20"/>
    <p:sldId id="284"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825"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8C33701-84E2-4B1F-A034-F7425BF1AA36}" type="datetimeFigureOut">
              <a:rPr lang="en-IN" smtClean="0"/>
              <a:t>11-04-2024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14039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33701-84E2-4B1F-A034-F7425BF1AA3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284037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8C33701-84E2-4B1F-A034-F7425BF1AA36}" type="datetimeFigureOut">
              <a:rPr lang="en-IN" smtClean="0"/>
              <a:t>11-04-2024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2838554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8C33701-84E2-4B1F-A034-F7425BF1AA36}" type="datetimeFigureOut">
              <a:rPr lang="en-IN" smtClean="0"/>
              <a:t>11-04-2024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3378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8C33701-84E2-4B1F-A034-F7425BF1AA36}" type="datetimeFigureOut">
              <a:rPr lang="en-IN" smtClean="0"/>
              <a:t>11-04-2024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122002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C33701-84E2-4B1F-A034-F7425BF1AA36}"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247515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C33701-84E2-4B1F-A034-F7425BF1AA36}"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74588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33701-84E2-4B1F-A034-F7425BF1AA36}"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87629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8C33701-84E2-4B1F-A034-F7425BF1AA36}" type="datetimeFigureOut">
              <a:rPr lang="en-IN" smtClean="0"/>
              <a:t>11-04-2024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2673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33701-84E2-4B1F-A034-F7425BF1AA36}"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94534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8C33701-84E2-4B1F-A034-F7425BF1AA36}" type="datetimeFigureOut">
              <a:rPr lang="en-IN" smtClean="0"/>
              <a:t>11-04-2024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63771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C33701-84E2-4B1F-A034-F7425BF1AA3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82051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C33701-84E2-4B1F-A034-F7425BF1AA36}"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177229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C33701-84E2-4B1F-A034-F7425BF1AA36}"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898718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33701-84E2-4B1F-A034-F7425BF1AA36}"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79548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33701-84E2-4B1F-A034-F7425BF1AA3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28308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33701-84E2-4B1F-A034-F7425BF1AA3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97212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C33701-84E2-4B1F-A034-F7425BF1AA36}" type="datetimeFigureOut">
              <a:rPr lang="en-IN" smtClean="0"/>
              <a:t>11-04-2024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19633D-CE7F-4B66-A2D0-3FBC58DEC846}" type="slidenum">
              <a:rPr lang="en-IN" smtClean="0"/>
              <a:t>‹#›</a:t>
            </a:fld>
            <a:endParaRPr lang="en-IN"/>
          </a:p>
        </p:txBody>
      </p:sp>
    </p:spTree>
    <p:extLst>
      <p:ext uri="{BB962C8B-B14F-4D97-AF65-F5344CB8AC3E}">
        <p14:creationId xmlns:p14="http://schemas.microsoft.com/office/powerpoint/2010/main" val="382654606"/>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5BFE-A678-E193-1D41-7971440DFCB6}"/>
              </a:ext>
            </a:extLst>
          </p:cNvPr>
          <p:cNvSpPr>
            <a:spLocks noGrp="1"/>
          </p:cNvSpPr>
          <p:nvPr>
            <p:ph type="ctrTitle"/>
          </p:nvPr>
        </p:nvSpPr>
        <p:spPr>
          <a:xfrm>
            <a:off x="357187" y="1887688"/>
            <a:ext cx="7700963" cy="826937"/>
          </a:xfrm>
        </p:spPr>
        <p:txBody>
          <a:bodyPr>
            <a:normAutofit fontScale="90000"/>
          </a:bodyPr>
          <a:lstStyle/>
          <a:p>
            <a:pPr algn="l"/>
            <a:r>
              <a:rPr lang="en-IN" sz="5400" b="1" dirty="0"/>
              <a:t>BANK LOAN ANALYSIS</a:t>
            </a:r>
          </a:p>
        </p:txBody>
      </p:sp>
      <p:sp>
        <p:nvSpPr>
          <p:cNvPr id="3" name="Subtitle 2">
            <a:extLst>
              <a:ext uri="{FF2B5EF4-FFF2-40B4-BE49-F238E27FC236}">
                <a16:creationId xmlns:a16="http://schemas.microsoft.com/office/drawing/2014/main" id="{C5FB246B-675E-3928-0623-B9EEEDD4C715}"/>
              </a:ext>
            </a:extLst>
          </p:cNvPr>
          <p:cNvSpPr>
            <a:spLocks noGrp="1"/>
          </p:cNvSpPr>
          <p:nvPr>
            <p:ph type="subTitle" idx="1"/>
          </p:nvPr>
        </p:nvSpPr>
        <p:spPr>
          <a:xfrm>
            <a:off x="5174342" y="2747328"/>
            <a:ext cx="3120571" cy="696686"/>
          </a:xfrm>
        </p:spPr>
        <p:txBody>
          <a:bodyPr>
            <a:normAutofit/>
          </a:bodyPr>
          <a:lstStyle/>
          <a:p>
            <a:r>
              <a:rPr lang="en-IN" sz="3200" b="1" dirty="0"/>
              <a:t>BY GROUP 1</a:t>
            </a:r>
          </a:p>
        </p:txBody>
      </p:sp>
      <p:sp>
        <p:nvSpPr>
          <p:cNvPr id="6" name="TextBox 5">
            <a:extLst>
              <a:ext uri="{FF2B5EF4-FFF2-40B4-BE49-F238E27FC236}">
                <a16:creationId xmlns:a16="http://schemas.microsoft.com/office/drawing/2014/main" id="{D8ADF68A-87CE-B22F-EBE3-77576B53B7E8}"/>
              </a:ext>
            </a:extLst>
          </p:cNvPr>
          <p:cNvSpPr txBox="1"/>
          <p:nvPr/>
        </p:nvSpPr>
        <p:spPr>
          <a:xfrm>
            <a:off x="4549428" y="3864890"/>
            <a:ext cx="6197203" cy="205069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SAIPRIYA</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JEEVANA</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FUAAD SANEEN </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KARTHIKEYA</a:t>
            </a:r>
          </a:p>
          <a:p>
            <a:pPr lvl="0">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5171446-5676-6B11-FF91-164E2D200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42" y="3864890"/>
            <a:ext cx="3824741" cy="2586038"/>
          </a:xfrm>
          <a:prstGeom prst="rect">
            <a:avLst/>
          </a:prstGeom>
        </p:spPr>
      </p:pic>
    </p:spTree>
    <p:extLst>
      <p:ext uri="{BB962C8B-B14F-4D97-AF65-F5344CB8AC3E}">
        <p14:creationId xmlns:p14="http://schemas.microsoft.com/office/powerpoint/2010/main" val="477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3D64-50FF-90D0-3BD5-5C0E21E87A27}"/>
              </a:ext>
            </a:extLst>
          </p:cNvPr>
          <p:cNvSpPr>
            <a:spLocks noGrp="1"/>
          </p:cNvSpPr>
          <p:nvPr>
            <p:ph type="title"/>
          </p:nvPr>
        </p:nvSpPr>
        <p:spPr>
          <a:xfrm>
            <a:off x="3425370" y="1103087"/>
            <a:ext cx="8606973" cy="1103086"/>
          </a:xfrm>
        </p:spPr>
        <p:txBody>
          <a:bodyPr>
            <a:normAutofit fontScale="90000"/>
          </a:bodyPr>
          <a:lstStyle/>
          <a:p>
            <a:r>
              <a:rPr lang="en-IN" b="1" dirty="0"/>
              <a:t>Total payments for verified status vs NON VERIFIED STATUS</a:t>
            </a:r>
          </a:p>
        </p:txBody>
      </p:sp>
      <p:sp>
        <p:nvSpPr>
          <p:cNvPr id="4" name="TextBox 3">
            <a:extLst>
              <a:ext uri="{FF2B5EF4-FFF2-40B4-BE49-F238E27FC236}">
                <a16:creationId xmlns:a16="http://schemas.microsoft.com/office/drawing/2014/main" id="{F78C40DB-8F52-C89B-53D8-B45C7581A0BF}"/>
              </a:ext>
            </a:extLst>
          </p:cNvPr>
          <p:cNvSpPr txBox="1"/>
          <p:nvPr/>
        </p:nvSpPr>
        <p:spPr>
          <a:xfrm>
            <a:off x="5631543" y="3451499"/>
            <a:ext cx="6400800" cy="1200329"/>
          </a:xfrm>
          <a:prstGeom prst="rect">
            <a:avLst/>
          </a:prstGeom>
          <a:noFill/>
        </p:spPr>
        <p:txBody>
          <a:bodyPr wrap="square">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total </a:t>
            </a:r>
            <a:r>
              <a:rPr lang="en-IN" dirty="0">
                <a:latin typeface="Arial" panose="020B0604020202020204" pitchFamily="34" charset="0"/>
                <a:cs typeface="Arial" panose="020B0604020202020204" pitchFamily="34" charset="0"/>
              </a:rPr>
              <a:t>payment for verified account is higher as compared to non-verified.</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“220M” verified accounts and remaining “154” are non-verified.</a:t>
            </a:r>
            <a:endParaRPr lang="en-US" dirty="0">
              <a:latin typeface="Arial" panose="020B060402020202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1BBDF994-14EE-5E25-3136-F608B86DC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13" y="2571750"/>
            <a:ext cx="5186362" cy="3571875"/>
          </a:xfrm>
        </p:spPr>
      </p:pic>
    </p:spTree>
    <p:extLst>
      <p:ext uri="{BB962C8B-B14F-4D97-AF65-F5344CB8AC3E}">
        <p14:creationId xmlns:p14="http://schemas.microsoft.com/office/powerpoint/2010/main" val="332463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4415-F6DB-4F47-85CC-AC175F6D9C6F}"/>
              </a:ext>
            </a:extLst>
          </p:cNvPr>
          <p:cNvSpPr>
            <a:spLocks noGrp="1"/>
          </p:cNvSpPr>
          <p:nvPr>
            <p:ph type="title"/>
          </p:nvPr>
        </p:nvSpPr>
        <p:spPr>
          <a:xfrm>
            <a:off x="2257449" y="591184"/>
            <a:ext cx="9777153" cy="990826"/>
          </a:xfrm>
        </p:spPr>
        <p:txBody>
          <a:bodyPr>
            <a:normAutofit fontScale="90000"/>
          </a:bodyPr>
          <a:lstStyle/>
          <a:p>
            <a:r>
              <a:rPr lang="en-IN" b="1" dirty="0"/>
              <a:t>STATE WISE AND MONTH WISE LOAN STATUS</a:t>
            </a:r>
          </a:p>
        </p:txBody>
      </p:sp>
      <p:sp>
        <p:nvSpPr>
          <p:cNvPr id="13" name="TextBox 12">
            <a:extLst>
              <a:ext uri="{FF2B5EF4-FFF2-40B4-BE49-F238E27FC236}">
                <a16:creationId xmlns:a16="http://schemas.microsoft.com/office/drawing/2014/main" id="{55D114F0-A09B-F9D8-325A-4C2E563DBD15}"/>
              </a:ext>
            </a:extLst>
          </p:cNvPr>
          <p:cNvSpPr txBox="1"/>
          <p:nvPr/>
        </p:nvSpPr>
        <p:spPr>
          <a:xfrm>
            <a:off x="6096000" y="2413337"/>
            <a:ext cx="5938602" cy="230832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 the </a:t>
            </a:r>
            <a:r>
              <a:rPr lang="en-IN" dirty="0">
                <a:latin typeface="Arial" panose="020B0604020202020204" pitchFamily="34" charset="0"/>
                <a:cs typeface="Arial" panose="020B0604020202020204" pitchFamily="34" charset="0"/>
              </a:rPr>
              <a:t>dataset we have 50 state, along with the 3 type of loan status.</a:t>
            </a:r>
            <a:r>
              <a:rPr lang="en-US" dirty="0">
                <a:latin typeface="Arial" panose="020B0604020202020204" pitchFamily="34" charset="0"/>
                <a:cs typeface="Arial" panose="020B0604020202020204" pitchFamily="34" charset="0"/>
              </a:rPr>
              <a:t> That is </a:t>
            </a:r>
            <a:r>
              <a:rPr lang="en-IN" dirty="0">
                <a:latin typeface="Arial" panose="020B0604020202020204" pitchFamily="34" charset="0"/>
                <a:cs typeface="Arial" panose="020B0604020202020204" pitchFamily="34" charset="0"/>
              </a:rPr>
              <a:t>charged off, current and fully paid.</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As you see from the representation, State ‘CA’ has the highest number of accounts in each type of loan status specially fully paid accounts. And state ‘ME’ has the lowest number of accounts in each type of loan status.</a:t>
            </a:r>
          </a:p>
        </p:txBody>
      </p:sp>
      <p:sp>
        <p:nvSpPr>
          <p:cNvPr id="15" name="TextBox 14">
            <a:extLst>
              <a:ext uri="{FF2B5EF4-FFF2-40B4-BE49-F238E27FC236}">
                <a16:creationId xmlns:a16="http://schemas.microsoft.com/office/drawing/2014/main" id="{63B15A06-ACE2-4A5E-1F3A-D9EF1960B270}"/>
              </a:ext>
            </a:extLst>
          </p:cNvPr>
          <p:cNvSpPr txBox="1"/>
          <p:nvPr/>
        </p:nvSpPr>
        <p:spPr>
          <a:xfrm>
            <a:off x="157397" y="4901972"/>
            <a:ext cx="11877205" cy="1754326"/>
          </a:xfrm>
          <a:prstGeom prst="rect">
            <a:avLst/>
          </a:prstGeom>
          <a:noFill/>
        </p:spPr>
        <p:txBody>
          <a:bodyPr wrap="square">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representation, Different colours of line shows the 3 type of loan status between the 12 months.</a:t>
            </a:r>
            <a:r>
              <a:rPr lang="en-US" dirty="0">
                <a:latin typeface="Arial" panose="020B0604020202020204" pitchFamily="34" charset="0"/>
                <a:cs typeface="Arial" panose="020B0604020202020204" pitchFamily="34" charset="0"/>
              </a:rPr>
              <a:t> That is red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charged off, orange</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current and green</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fully paid.</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As you see the highest number of fully paid accounts is in the year of ‘2016’ that is $2025 and lowest is in the year of 2008 that is $1.</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Same like this we can easily find the variations of number of accounts for other 2 type of loan status with the month wise.</a:t>
            </a:r>
          </a:p>
        </p:txBody>
      </p:sp>
      <p:pic>
        <p:nvPicPr>
          <p:cNvPr id="11" name="Content Placeholder 10">
            <a:extLst>
              <a:ext uri="{FF2B5EF4-FFF2-40B4-BE49-F238E27FC236}">
                <a16:creationId xmlns:a16="http://schemas.microsoft.com/office/drawing/2014/main" id="{0E19084A-6CA7-45A2-9680-FD7D87E962E9}"/>
              </a:ext>
            </a:extLst>
          </p:cNvPr>
          <p:cNvPicPr>
            <a:picLocks noGrp="1" noChangeAspect="1"/>
          </p:cNvPicPr>
          <p:nvPr>
            <p:ph idx="1"/>
          </p:nvPr>
        </p:nvPicPr>
        <p:blipFill>
          <a:blip r:embed="rId2"/>
          <a:stretch>
            <a:fillRect/>
          </a:stretch>
        </p:blipFill>
        <p:spPr>
          <a:xfrm>
            <a:off x="385598" y="1582010"/>
            <a:ext cx="5710402" cy="3204304"/>
          </a:xfrm>
        </p:spPr>
      </p:pic>
    </p:spTree>
    <p:extLst>
      <p:ext uri="{BB962C8B-B14F-4D97-AF65-F5344CB8AC3E}">
        <p14:creationId xmlns:p14="http://schemas.microsoft.com/office/powerpoint/2010/main" val="73502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C7E6-924F-AABE-A2D7-D51C4B5516C3}"/>
              </a:ext>
            </a:extLst>
          </p:cNvPr>
          <p:cNvSpPr>
            <a:spLocks noGrp="1"/>
          </p:cNvSpPr>
          <p:nvPr>
            <p:ph type="title"/>
          </p:nvPr>
        </p:nvSpPr>
        <p:spPr>
          <a:xfrm>
            <a:off x="1081087" y="764373"/>
            <a:ext cx="10932886" cy="1293028"/>
          </a:xfrm>
        </p:spPr>
        <p:txBody>
          <a:bodyPr>
            <a:normAutofit/>
          </a:bodyPr>
          <a:lstStyle/>
          <a:p>
            <a:r>
              <a:rPr lang="en-IN" sz="3600" b="1" dirty="0"/>
              <a:t>HOME OWNERSHIP VS LAST PAYMENT DATE STATS</a:t>
            </a:r>
          </a:p>
        </p:txBody>
      </p:sp>
      <p:sp>
        <p:nvSpPr>
          <p:cNvPr id="4" name="TextBox 3">
            <a:extLst>
              <a:ext uri="{FF2B5EF4-FFF2-40B4-BE49-F238E27FC236}">
                <a16:creationId xmlns:a16="http://schemas.microsoft.com/office/drawing/2014/main" id="{6C9189AD-68CF-720A-1216-506CA4293069}"/>
              </a:ext>
            </a:extLst>
          </p:cNvPr>
          <p:cNvSpPr txBox="1"/>
          <p:nvPr/>
        </p:nvSpPr>
        <p:spPr>
          <a:xfrm>
            <a:off x="5707743" y="2769275"/>
            <a:ext cx="6096000" cy="2031325"/>
          </a:xfrm>
          <a:prstGeom prst="rect">
            <a:avLst/>
          </a:prstGeom>
          <a:noFill/>
        </p:spPr>
        <p:txBody>
          <a:bodyPr wrap="square">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Home </a:t>
            </a:r>
            <a:r>
              <a:rPr lang="en-IN" dirty="0">
                <a:latin typeface="Arial" panose="020B0604020202020204" pitchFamily="34" charset="0"/>
                <a:cs typeface="Arial" panose="020B0604020202020204" pitchFamily="34" charset="0"/>
              </a:rPr>
              <a:t>ownership consists of the 3 types that is mortgage, own and rent indicted by different colours green, yellow and orange respectively.</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tree map of representation, The type of amount of Home ownership varies from 2011 to 2016. And the maximum amount reaches in year 2012, That is around 46M. And the minimum amount is in 2011.</a:t>
            </a:r>
          </a:p>
        </p:txBody>
      </p:sp>
      <p:pic>
        <p:nvPicPr>
          <p:cNvPr id="12" name="Content Placeholder 11">
            <a:extLst>
              <a:ext uri="{FF2B5EF4-FFF2-40B4-BE49-F238E27FC236}">
                <a16:creationId xmlns:a16="http://schemas.microsoft.com/office/drawing/2014/main" id="{1983D59E-1636-9710-37EC-241FEA6DA3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27" y="2057401"/>
            <a:ext cx="5529716" cy="4271962"/>
          </a:xfrm>
        </p:spPr>
      </p:pic>
    </p:spTree>
    <p:extLst>
      <p:ext uri="{BB962C8B-B14F-4D97-AF65-F5344CB8AC3E}">
        <p14:creationId xmlns:p14="http://schemas.microsoft.com/office/powerpoint/2010/main" val="147466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4329E-4F81-CC62-67A1-E0E4E225C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3" y="1567543"/>
            <a:ext cx="11601450" cy="5080000"/>
          </a:xfrm>
          <a:prstGeom prst="rect">
            <a:avLst/>
          </a:prstGeom>
        </p:spPr>
      </p:pic>
      <p:pic>
        <p:nvPicPr>
          <p:cNvPr id="2" name="Picture 1">
            <a:extLst>
              <a:ext uri="{FF2B5EF4-FFF2-40B4-BE49-F238E27FC236}">
                <a16:creationId xmlns:a16="http://schemas.microsoft.com/office/drawing/2014/main" id="{18357601-DD39-FED8-8628-E5616CE9C0DC}"/>
              </a:ext>
            </a:extLst>
          </p:cNvPr>
          <p:cNvPicPr>
            <a:picLocks noChangeAspect="1"/>
          </p:cNvPicPr>
          <p:nvPr/>
        </p:nvPicPr>
        <p:blipFill>
          <a:blip r:embed="rId3"/>
          <a:stretch>
            <a:fillRect/>
          </a:stretch>
        </p:blipFill>
        <p:spPr>
          <a:xfrm>
            <a:off x="1262743" y="210457"/>
            <a:ext cx="1582057" cy="1037772"/>
          </a:xfrm>
          <a:prstGeom prst="rect">
            <a:avLst/>
          </a:prstGeom>
        </p:spPr>
      </p:pic>
      <p:sp>
        <p:nvSpPr>
          <p:cNvPr id="5" name="TextBox 4">
            <a:extLst>
              <a:ext uri="{FF2B5EF4-FFF2-40B4-BE49-F238E27FC236}">
                <a16:creationId xmlns:a16="http://schemas.microsoft.com/office/drawing/2014/main" id="{4978ECC8-31CE-0B7D-6914-E6B42203FACF}"/>
              </a:ext>
            </a:extLst>
          </p:cNvPr>
          <p:cNvSpPr txBox="1"/>
          <p:nvPr/>
        </p:nvSpPr>
        <p:spPr>
          <a:xfrm>
            <a:off x="6560457" y="729343"/>
            <a:ext cx="6096000" cy="532903"/>
          </a:xfrm>
          <a:prstGeom prst="rect">
            <a:avLst/>
          </a:prstGeom>
          <a:noFill/>
        </p:spPr>
        <p:txBody>
          <a:bodyPr wrap="square">
            <a:spAutoFit/>
          </a:bodyPr>
          <a:lstStyle/>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BANK LOAN ANALYSIS DASHBROAD</a:t>
            </a:r>
          </a:p>
        </p:txBody>
      </p:sp>
      <p:sp>
        <p:nvSpPr>
          <p:cNvPr id="7" name="TextBox 6">
            <a:extLst>
              <a:ext uri="{FF2B5EF4-FFF2-40B4-BE49-F238E27FC236}">
                <a16:creationId xmlns:a16="http://schemas.microsoft.com/office/drawing/2014/main" id="{2D3F3E28-584F-C256-03D3-C56011CA4DB6}"/>
              </a:ext>
            </a:extLst>
          </p:cNvPr>
          <p:cNvSpPr txBox="1"/>
          <p:nvPr/>
        </p:nvSpPr>
        <p:spPr>
          <a:xfrm>
            <a:off x="3055259" y="541567"/>
            <a:ext cx="1582057" cy="595932"/>
          </a:xfrm>
          <a:prstGeom prst="rect">
            <a:avLst/>
          </a:prstGeom>
          <a:noFill/>
        </p:spPr>
        <p:txBody>
          <a:bodyPr wrap="square">
            <a:spAutoFit/>
          </a:bodyPr>
          <a:lstStyle/>
          <a:p>
            <a:pP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EXCEL</a:t>
            </a:r>
          </a:p>
        </p:txBody>
      </p:sp>
    </p:spTree>
    <p:extLst>
      <p:ext uri="{BB962C8B-B14F-4D97-AF65-F5344CB8AC3E}">
        <p14:creationId xmlns:p14="http://schemas.microsoft.com/office/powerpoint/2010/main" val="259094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17E3D1-FFB4-F2C1-CA5F-57A8D4739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3" y="1612938"/>
            <a:ext cx="3510137" cy="2509934"/>
          </a:xfrm>
          <a:prstGeom prst="rect">
            <a:avLst/>
          </a:prstGeom>
        </p:spPr>
      </p:pic>
      <p:pic>
        <p:nvPicPr>
          <p:cNvPr id="8" name="Picture 7">
            <a:extLst>
              <a:ext uri="{FF2B5EF4-FFF2-40B4-BE49-F238E27FC236}">
                <a16:creationId xmlns:a16="http://schemas.microsoft.com/office/drawing/2014/main" id="{08B92F31-206C-E267-0757-E751B110E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3" y="4221028"/>
            <a:ext cx="5172075" cy="2509934"/>
          </a:xfrm>
          <a:prstGeom prst="rect">
            <a:avLst/>
          </a:prstGeom>
        </p:spPr>
      </p:pic>
      <p:pic>
        <p:nvPicPr>
          <p:cNvPr id="10" name="Picture 9">
            <a:extLst>
              <a:ext uri="{FF2B5EF4-FFF2-40B4-BE49-F238E27FC236}">
                <a16:creationId xmlns:a16="http://schemas.microsoft.com/office/drawing/2014/main" id="{021E3A71-3A83-8BAC-F46A-FC13CD0A58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825" y="4221029"/>
            <a:ext cx="3790950" cy="2509933"/>
          </a:xfrm>
          <a:prstGeom prst="rect">
            <a:avLst/>
          </a:prstGeom>
        </p:spPr>
      </p:pic>
      <p:pic>
        <p:nvPicPr>
          <p:cNvPr id="13" name="Picture 12">
            <a:extLst>
              <a:ext uri="{FF2B5EF4-FFF2-40B4-BE49-F238E27FC236}">
                <a16:creationId xmlns:a16="http://schemas.microsoft.com/office/drawing/2014/main" id="{2AAB966A-874C-4EEF-9C0B-07FF534B84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89" y="127038"/>
            <a:ext cx="2595562" cy="942975"/>
          </a:xfrm>
          <a:prstGeom prst="rect">
            <a:avLst/>
          </a:prstGeom>
        </p:spPr>
      </p:pic>
    </p:spTree>
    <p:extLst>
      <p:ext uri="{BB962C8B-B14F-4D97-AF65-F5344CB8AC3E}">
        <p14:creationId xmlns:p14="http://schemas.microsoft.com/office/powerpoint/2010/main" val="196843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D9992-E7A0-F5B8-BF61-2F2B75338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4" y="428625"/>
            <a:ext cx="5553850" cy="2714625"/>
          </a:xfrm>
          <a:prstGeom prst="rect">
            <a:avLst/>
          </a:prstGeom>
        </p:spPr>
      </p:pic>
      <p:pic>
        <p:nvPicPr>
          <p:cNvPr id="9" name="Picture 8">
            <a:extLst>
              <a:ext uri="{FF2B5EF4-FFF2-40B4-BE49-F238E27FC236}">
                <a16:creationId xmlns:a16="http://schemas.microsoft.com/office/drawing/2014/main" id="{5CFC7A51-DEA3-0718-5CDC-86A97DA22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4" y="3429000"/>
            <a:ext cx="5553850" cy="2857500"/>
          </a:xfrm>
          <a:prstGeom prst="rect">
            <a:avLst/>
          </a:prstGeom>
        </p:spPr>
      </p:pic>
      <p:pic>
        <p:nvPicPr>
          <p:cNvPr id="11" name="Picture 10">
            <a:extLst>
              <a:ext uri="{FF2B5EF4-FFF2-40B4-BE49-F238E27FC236}">
                <a16:creationId xmlns:a16="http://schemas.microsoft.com/office/drawing/2014/main" id="{407538B7-1299-34E8-03CF-52B3C6640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196" y="585788"/>
            <a:ext cx="4003414" cy="2557462"/>
          </a:xfrm>
          <a:prstGeom prst="rect">
            <a:avLst/>
          </a:prstGeom>
        </p:spPr>
      </p:pic>
      <p:pic>
        <p:nvPicPr>
          <p:cNvPr id="13" name="Picture 12">
            <a:extLst>
              <a:ext uri="{FF2B5EF4-FFF2-40B4-BE49-F238E27FC236}">
                <a16:creationId xmlns:a16="http://schemas.microsoft.com/office/drawing/2014/main" id="{C6385EBE-EA25-1A99-B70A-D875DB98D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448" y="3579019"/>
            <a:ext cx="4003414" cy="2557461"/>
          </a:xfrm>
          <a:prstGeom prst="rect">
            <a:avLst/>
          </a:prstGeom>
        </p:spPr>
      </p:pic>
    </p:spTree>
    <p:extLst>
      <p:ext uri="{BB962C8B-B14F-4D97-AF65-F5344CB8AC3E}">
        <p14:creationId xmlns:p14="http://schemas.microsoft.com/office/powerpoint/2010/main" val="204532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A6C35F-A3D0-BE50-C07E-9294235FF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342899"/>
            <a:ext cx="5286375" cy="3086101"/>
          </a:xfrm>
          <a:prstGeom prst="rect">
            <a:avLst/>
          </a:prstGeom>
        </p:spPr>
      </p:pic>
      <p:pic>
        <p:nvPicPr>
          <p:cNvPr id="4" name="Picture 3">
            <a:extLst>
              <a:ext uri="{FF2B5EF4-FFF2-40B4-BE49-F238E27FC236}">
                <a16:creationId xmlns:a16="http://schemas.microsoft.com/office/drawing/2014/main" id="{3670975C-7B53-734E-78D6-F9853199E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 y="3914775"/>
            <a:ext cx="5457825" cy="2857500"/>
          </a:xfrm>
          <a:prstGeom prst="rect">
            <a:avLst/>
          </a:prstGeom>
        </p:spPr>
      </p:pic>
      <p:pic>
        <p:nvPicPr>
          <p:cNvPr id="6" name="Picture 5">
            <a:extLst>
              <a:ext uri="{FF2B5EF4-FFF2-40B4-BE49-F238E27FC236}">
                <a16:creationId xmlns:a16="http://schemas.microsoft.com/office/drawing/2014/main" id="{81A667DE-23AC-E386-195F-E0D03BF53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2150" y="585786"/>
            <a:ext cx="3981451" cy="2600326"/>
          </a:xfrm>
          <a:prstGeom prst="rect">
            <a:avLst/>
          </a:prstGeom>
        </p:spPr>
      </p:pic>
      <p:pic>
        <p:nvPicPr>
          <p:cNvPr id="8" name="Picture 7">
            <a:extLst>
              <a:ext uri="{FF2B5EF4-FFF2-40B4-BE49-F238E27FC236}">
                <a16:creationId xmlns:a16="http://schemas.microsoft.com/office/drawing/2014/main" id="{83DADB4A-2842-5750-5A9C-4E5EF3851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883" y="4073842"/>
            <a:ext cx="3890962" cy="2600325"/>
          </a:xfrm>
          <a:prstGeom prst="rect">
            <a:avLst/>
          </a:prstGeom>
        </p:spPr>
      </p:pic>
    </p:spTree>
    <p:extLst>
      <p:ext uri="{BB962C8B-B14F-4D97-AF65-F5344CB8AC3E}">
        <p14:creationId xmlns:p14="http://schemas.microsoft.com/office/powerpoint/2010/main" val="1302394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EB03F0-66BF-02B7-CC9A-73D89004E7C2}"/>
              </a:ext>
            </a:extLst>
          </p:cNvPr>
          <p:cNvSpPr txBox="1"/>
          <p:nvPr/>
        </p:nvSpPr>
        <p:spPr>
          <a:xfrm>
            <a:off x="6458857" y="208873"/>
            <a:ext cx="6096000" cy="532903"/>
          </a:xfrm>
          <a:prstGeom prst="rect">
            <a:avLst/>
          </a:prstGeom>
          <a:noFill/>
        </p:spPr>
        <p:txBody>
          <a:bodyPr wrap="square">
            <a:spAutoFit/>
          </a:bodyPr>
          <a:lstStyle/>
          <a:p>
            <a:pPr>
              <a:lnSpc>
                <a:spcPct val="107000"/>
              </a:lnSpc>
              <a:spcAft>
                <a:spcPts val="800"/>
              </a:spcAft>
            </a:pPr>
            <a:r>
              <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BANK LOAN ANALYSIS DASHBROAD</a:t>
            </a:r>
          </a:p>
        </p:txBody>
      </p:sp>
      <p:pic>
        <p:nvPicPr>
          <p:cNvPr id="6" name="Picture 5">
            <a:extLst>
              <a:ext uri="{FF2B5EF4-FFF2-40B4-BE49-F238E27FC236}">
                <a16:creationId xmlns:a16="http://schemas.microsoft.com/office/drawing/2014/main" id="{05F62A9E-489B-2068-18A7-6D3AD5C9D20F}"/>
              </a:ext>
            </a:extLst>
          </p:cNvPr>
          <p:cNvPicPr>
            <a:picLocks noChangeAspect="1"/>
          </p:cNvPicPr>
          <p:nvPr/>
        </p:nvPicPr>
        <p:blipFill>
          <a:blip r:embed="rId2"/>
          <a:stretch>
            <a:fillRect/>
          </a:stretch>
        </p:blipFill>
        <p:spPr>
          <a:xfrm>
            <a:off x="257176" y="1056943"/>
            <a:ext cx="11799298" cy="5801057"/>
          </a:xfrm>
          <a:prstGeom prst="rect">
            <a:avLst/>
          </a:prstGeom>
        </p:spPr>
      </p:pic>
      <p:pic>
        <p:nvPicPr>
          <p:cNvPr id="4" name="Picture 3">
            <a:extLst>
              <a:ext uri="{FF2B5EF4-FFF2-40B4-BE49-F238E27FC236}">
                <a16:creationId xmlns:a16="http://schemas.microsoft.com/office/drawing/2014/main" id="{6033887C-2266-07DB-7B62-C1257595E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2658" y="3409947"/>
            <a:ext cx="66684" cy="38105"/>
          </a:xfrm>
          <a:prstGeom prst="rect">
            <a:avLst/>
          </a:prstGeom>
        </p:spPr>
      </p:pic>
      <p:pic>
        <p:nvPicPr>
          <p:cNvPr id="8" name="Picture 7">
            <a:extLst>
              <a:ext uri="{FF2B5EF4-FFF2-40B4-BE49-F238E27FC236}">
                <a16:creationId xmlns:a16="http://schemas.microsoft.com/office/drawing/2014/main" id="{5FCB5046-8B21-7414-D4E3-B2905ECF1E8C}"/>
              </a:ext>
            </a:extLst>
          </p:cNvPr>
          <p:cNvPicPr>
            <a:picLocks noChangeAspect="1"/>
          </p:cNvPicPr>
          <p:nvPr/>
        </p:nvPicPr>
        <p:blipFill>
          <a:blip r:embed="rId4"/>
          <a:stretch>
            <a:fillRect/>
          </a:stretch>
        </p:blipFill>
        <p:spPr>
          <a:xfrm>
            <a:off x="257176" y="208873"/>
            <a:ext cx="1838582" cy="695422"/>
          </a:xfrm>
          <a:prstGeom prst="rect">
            <a:avLst/>
          </a:prstGeom>
        </p:spPr>
      </p:pic>
    </p:spTree>
    <p:extLst>
      <p:ext uri="{BB962C8B-B14F-4D97-AF65-F5344CB8AC3E}">
        <p14:creationId xmlns:p14="http://schemas.microsoft.com/office/powerpoint/2010/main" val="126026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EA04A2-62AA-C792-00AC-B9C0AFB74C36}"/>
              </a:ext>
            </a:extLst>
          </p:cNvPr>
          <p:cNvPicPr>
            <a:picLocks noChangeAspect="1"/>
          </p:cNvPicPr>
          <p:nvPr/>
        </p:nvPicPr>
        <p:blipFill>
          <a:blip r:embed="rId2"/>
          <a:stretch>
            <a:fillRect/>
          </a:stretch>
        </p:blipFill>
        <p:spPr>
          <a:xfrm>
            <a:off x="3429510" y="276334"/>
            <a:ext cx="1679518" cy="827734"/>
          </a:xfrm>
          <a:prstGeom prst="rect">
            <a:avLst/>
          </a:prstGeom>
        </p:spPr>
      </p:pic>
      <p:sp>
        <p:nvSpPr>
          <p:cNvPr id="5" name="TextBox 4">
            <a:extLst>
              <a:ext uri="{FF2B5EF4-FFF2-40B4-BE49-F238E27FC236}">
                <a16:creationId xmlns:a16="http://schemas.microsoft.com/office/drawing/2014/main" id="{32E2C9EB-692E-139E-B8D3-F3BB83BF6736}"/>
              </a:ext>
            </a:extLst>
          </p:cNvPr>
          <p:cNvSpPr txBox="1"/>
          <p:nvPr/>
        </p:nvSpPr>
        <p:spPr>
          <a:xfrm>
            <a:off x="5109028" y="422033"/>
            <a:ext cx="6125029" cy="595932"/>
          </a:xfrm>
          <a:prstGeom prst="rect">
            <a:avLst/>
          </a:prstGeom>
          <a:noFill/>
        </p:spPr>
        <p:txBody>
          <a:bodyPr wrap="square">
            <a:spAutoFit/>
          </a:bodyPr>
          <a:lstStyle/>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BANK LOAN ANALYSIS DASHBROAD</a:t>
            </a:r>
          </a:p>
        </p:txBody>
      </p:sp>
      <p:pic>
        <p:nvPicPr>
          <p:cNvPr id="6" name="Picture 5">
            <a:extLst>
              <a:ext uri="{FF2B5EF4-FFF2-40B4-BE49-F238E27FC236}">
                <a16:creationId xmlns:a16="http://schemas.microsoft.com/office/drawing/2014/main" id="{90D5688F-A8C8-9DD5-6B21-941B58A77FAB}"/>
              </a:ext>
            </a:extLst>
          </p:cNvPr>
          <p:cNvPicPr>
            <a:picLocks noChangeAspect="1"/>
          </p:cNvPicPr>
          <p:nvPr/>
        </p:nvPicPr>
        <p:blipFill>
          <a:blip r:embed="rId3"/>
          <a:stretch>
            <a:fillRect/>
          </a:stretch>
        </p:blipFill>
        <p:spPr>
          <a:xfrm>
            <a:off x="337740" y="1249767"/>
            <a:ext cx="11516520" cy="5331899"/>
          </a:xfrm>
          <a:prstGeom prst="rect">
            <a:avLst/>
          </a:prstGeom>
        </p:spPr>
      </p:pic>
    </p:spTree>
    <p:extLst>
      <p:ext uri="{BB962C8B-B14F-4D97-AF65-F5344CB8AC3E}">
        <p14:creationId xmlns:p14="http://schemas.microsoft.com/office/powerpoint/2010/main" val="49409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D09D01-20BE-60A6-ED13-814928050A65}"/>
              </a:ext>
            </a:extLst>
          </p:cNvPr>
          <p:cNvSpPr txBox="1"/>
          <p:nvPr/>
        </p:nvSpPr>
        <p:spPr>
          <a:xfrm>
            <a:off x="560785" y="2034545"/>
            <a:ext cx="10454878" cy="4421723"/>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Diversify loan portfolio across sectors/types for risk mitigation.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Provide personalized support to borrowers in current status for timely payments.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Encourage responsible credit utilization to minimize revolving balances across all loan grades.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Provide personalized support to borrowers in current status for timely payments.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Support resources for managing financial responsibilities of homeowners with outright ownership.</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Provide education and resources to borrowers to promote responsible payment behavior across all verification statuses.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4210995-FEB2-9A8C-2F76-243A1E04B5EF}"/>
              </a:ext>
            </a:extLst>
          </p:cNvPr>
          <p:cNvSpPr txBox="1"/>
          <p:nvPr/>
        </p:nvSpPr>
        <p:spPr>
          <a:xfrm>
            <a:off x="2618185" y="641689"/>
            <a:ext cx="6093618" cy="712824"/>
          </a:xfrm>
          <a:prstGeom prst="rect">
            <a:avLst/>
          </a:prstGeom>
          <a:noFill/>
        </p:spPr>
        <p:txBody>
          <a:bodyPr wrap="square">
            <a:spAutoFit/>
          </a:bodyPr>
          <a:lstStyle/>
          <a:p>
            <a:pPr algn="ctr">
              <a:lnSpc>
                <a:spcPct val="120000"/>
              </a:lnSpc>
            </a:pPr>
            <a:r>
              <a:rPr lang="en-US" sz="3600" b="1" dirty="0">
                <a:latin typeface="Söhne"/>
              </a:rPr>
              <a:t>Recommendation</a:t>
            </a:r>
            <a:endParaRPr lang="en-US" sz="3600" b="1" i="0" dirty="0">
              <a:effectLst/>
              <a:latin typeface="Söhne"/>
            </a:endParaRPr>
          </a:p>
        </p:txBody>
      </p:sp>
    </p:spTree>
    <p:extLst>
      <p:ext uri="{BB962C8B-B14F-4D97-AF65-F5344CB8AC3E}">
        <p14:creationId xmlns:p14="http://schemas.microsoft.com/office/powerpoint/2010/main" val="315957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241D-E842-200E-F63D-2AF979F66F23}"/>
              </a:ext>
            </a:extLst>
          </p:cNvPr>
          <p:cNvSpPr>
            <a:spLocks noGrp="1"/>
          </p:cNvSpPr>
          <p:nvPr>
            <p:ph type="title"/>
          </p:nvPr>
        </p:nvSpPr>
        <p:spPr/>
        <p:txBody>
          <a:bodyPr/>
          <a:lstStyle/>
          <a:p>
            <a:pPr algn="ctr"/>
            <a:r>
              <a:rPr lang="en-IN" b="1" dirty="0"/>
              <a:t>Table of content</a:t>
            </a:r>
          </a:p>
        </p:txBody>
      </p:sp>
      <p:sp>
        <p:nvSpPr>
          <p:cNvPr id="3" name="Content Placeholder 2">
            <a:extLst>
              <a:ext uri="{FF2B5EF4-FFF2-40B4-BE49-F238E27FC236}">
                <a16:creationId xmlns:a16="http://schemas.microsoft.com/office/drawing/2014/main" id="{9990856B-E7AE-5EBF-38D4-061956E05C3F}"/>
              </a:ext>
            </a:extLst>
          </p:cNvPr>
          <p:cNvSpPr>
            <a:spLocks noGrp="1"/>
          </p:cNvSpPr>
          <p:nvPr>
            <p:ph idx="1"/>
          </p:nvPr>
        </p:nvSpPr>
        <p:spPr/>
        <p:txBody>
          <a:bodyPr>
            <a:normAutofit lnSpcReduction="10000"/>
          </a:bodyPr>
          <a:lstStyle/>
          <a:p>
            <a:r>
              <a:rPr lang="en-IN" sz="2800" dirty="0"/>
              <a:t>Project objective </a:t>
            </a:r>
          </a:p>
          <a:p>
            <a:r>
              <a:rPr lang="en-IN" sz="2800" dirty="0"/>
              <a:t>Data set introduction</a:t>
            </a:r>
          </a:p>
          <a:p>
            <a:r>
              <a:rPr lang="en-IN" sz="2800" dirty="0"/>
              <a:t>Data analysis process</a:t>
            </a:r>
          </a:p>
          <a:p>
            <a:r>
              <a:rPr lang="en-IN" sz="2800" dirty="0"/>
              <a:t>Tools used in the project</a:t>
            </a:r>
          </a:p>
          <a:p>
            <a:r>
              <a:rPr lang="en-IN" sz="2800" dirty="0"/>
              <a:t>Key performance indicator</a:t>
            </a:r>
          </a:p>
          <a:p>
            <a:r>
              <a:rPr lang="en-IN" sz="2800" dirty="0"/>
              <a:t>Dashboards</a:t>
            </a:r>
          </a:p>
          <a:p>
            <a:r>
              <a:rPr lang="en-IN" sz="2800" dirty="0"/>
              <a:t>Recommendation </a:t>
            </a:r>
          </a:p>
          <a:p>
            <a:r>
              <a:rPr lang="en-IN" sz="2800" dirty="0"/>
              <a:t>Conclusion</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4742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C131-17CF-E912-4503-4F922A8958F9}"/>
              </a:ext>
            </a:extLst>
          </p:cNvPr>
          <p:cNvSpPr>
            <a:spLocks noGrp="1"/>
          </p:cNvSpPr>
          <p:nvPr>
            <p:ph type="ctrTitle"/>
          </p:nvPr>
        </p:nvSpPr>
        <p:spPr>
          <a:xfrm>
            <a:off x="3527650" y="638629"/>
            <a:ext cx="4397150" cy="754742"/>
          </a:xfrm>
        </p:spPr>
        <p:txBody>
          <a:bodyPr>
            <a:noAutofit/>
          </a:bodyPr>
          <a:lstStyle/>
          <a:p>
            <a:r>
              <a:rPr lang="en-IN" sz="4000" b="1" dirty="0"/>
              <a:t>CONCLUSION</a:t>
            </a:r>
          </a:p>
        </p:txBody>
      </p:sp>
      <p:sp>
        <p:nvSpPr>
          <p:cNvPr id="3" name="Subtitle 2">
            <a:extLst>
              <a:ext uri="{FF2B5EF4-FFF2-40B4-BE49-F238E27FC236}">
                <a16:creationId xmlns:a16="http://schemas.microsoft.com/office/drawing/2014/main" id="{CC4C739C-5105-E897-55E6-D9E2EF81A9A2}"/>
              </a:ext>
            </a:extLst>
          </p:cNvPr>
          <p:cNvSpPr>
            <a:spLocks noGrp="1"/>
          </p:cNvSpPr>
          <p:nvPr>
            <p:ph type="subTitle" idx="1"/>
          </p:nvPr>
        </p:nvSpPr>
        <p:spPr>
          <a:xfrm>
            <a:off x="609599" y="2104571"/>
            <a:ext cx="8795658" cy="2191658"/>
          </a:xfrm>
        </p:spPr>
        <p:txBody>
          <a:bodyPr>
            <a:noAutofit/>
          </a:bodyPr>
          <a:lstStyle/>
          <a:p>
            <a:r>
              <a:rPr lang="en-US" sz="2800" dirty="0"/>
              <a:t>Banking holds a crucial role in our day-to-day life. From the analysis of above dashboards and reports we can draw hidden insights. With the use of gained insights from the finance datasets and KPI'S. Accurate Business decisions are made and can track the business state. It enables a holistic view of the business , supporting long-term growth and competitiveness in the banking industry.</a:t>
            </a:r>
            <a:endParaRPr lang="en-IN" sz="2800" dirty="0"/>
          </a:p>
        </p:txBody>
      </p:sp>
    </p:spTree>
    <p:extLst>
      <p:ext uri="{BB962C8B-B14F-4D97-AF65-F5344CB8AC3E}">
        <p14:creationId xmlns:p14="http://schemas.microsoft.com/office/powerpoint/2010/main" val="2725966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3354-3184-77A8-4594-489B80A2F24A}"/>
              </a:ext>
            </a:extLst>
          </p:cNvPr>
          <p:cNvSpPr>
            <a:spLocks noGrp="1"/>
          </p:cNvSpPr>
          <p:nvPr>
            <p:ph type="title"/>
          </p:nvPr>
        </p:nvSpPr>
        <p:spPr>
          <a:xfrm>
            <a:off x="3287486" y="2318657"/>
            <a:ext cx="6872514" cy="2220685"/>
          </a:xfrm>
        </p:spPr>
        <p:txBody>
          <a:bodyPr>
            <a:normAutofit/>
          </a:bodyPr>
          <a:lstStyle/>
          <a:p>
            <a:r>
              <a:rPr lang="en-IN" sz="8800" dirty="0"/>
              <a:t>THANK YOU</a:t>
            </a:r>
          </a:p>
        </p:txBody>
      </p:sp>
    </p:spTree>
    <p:extLst>
      <p:ext uri="{BB962C8B-B14F-4D97-AF65-F5344CB8AC3E}">
        <p14:creationId xmlns:p14="http://schemas.microsoft.com/office/powerpoint/2010/main" val="228290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F9B3-8D3C-9FB4-6E4E-53FE0103BE3A}"/>
              </a:ext>
            </a:extLst>
          </p:cNvPr>
          <p:cNvSpPr>
            <a:spLocks noGrp="1"/>
          </p:cNvSpPr>
          <p:nvPr>
            <p:ph type="title"/>
          </p:nvPr>
        </p:nvSpPr>
        <p:spPr>
          <a:xfrm>
            <a:off x="203200" y="1313543"/>
            <a:ext cx="4615543" cy="1211942"/>
          </a:xfrm>
        </p:spPr>
        <p:txBody>
          <a:bodyPr>
            <a:normAutofit/>
          </a:bodyPr>
          <a:lstStyle/>
          <a:p>
            <a:r>
              <a:rPr lang="en-IN" sz="3600" b="1" dirty="0">
                <a:solidFill>
                  <a:schemeClr val="tx1"/>
                </a:solidFill>
              </a:rPr>
              <a:t>Project Objective</a:t>
            </a:r>
            <a:endParaRPr lang="en-IN" dirty="0"/>
          </a:p>
        </p:txBody>
      </p:sp>
      <p:sp>
        <p:nvSpPr>
          <p:cNvPr id="3" name="Content Placeholder 2">
            <a:extLst>
              <a:ext uri="{FF2B5EF4-FFF2-40B4-BE49-F238E27FC236}">
                <a16:creationId xmlns:a16="http://schemas.microsoft.com/office/drawing/2014/main" id="{88EF760E-221B-27A2-D02D-D2CB84E63635}"/>
              </a:ext>
            </a:extLst>
          </p:cNvPr>
          <p:cNvSpPr>
            <a:spLocks noGrp="1"/>
          </p:cNvSpPr>
          <p:nvPr>
            <p:ph idx="1"/>
          </p:nvPr>
        </p:nvSpPr>
        <p:spPr>
          <a:xfrm>
            <a:off x="203200" y="2857500"/>
            <a:ext cx="10614027" cy="2686956"/>
          </a:xfrm>
        </p:spPr>
        <p:txBody>
          <a:bodyPr/>
          <a:lstStyle/>
          <a:p>
            <a:pPr algn="just">
              <a:lnSpc>
                <a:spcPct val="150000"/>
              </a:lnSpc>
            </a:pPr>
            <a:r>
              <a:rPr lang="en-US" sz="2400" dirty="0">
                <a:latin typeface="Arial" panose="020B0604020202020204" pitchFamily="34" charset="0"/>
                <a:cs typeface="Arial" panose="020B0604020202020204" pitchFamily="34" charset="0"/>
              </a:rPr>
              <a:t>The project aim to analyze the </a:t>
            </a:r>
            <a:r>
              <a:rPr lang="en-IN" sz="2400" dirty="0">
                <a:latin typeface="Arial" panose="020B0604020202020204" pitchFamily="34" charset="0"/>
                <a:cs typeface="Arial" panose="020B0604020202020204" pitchFamily="34" charset="0"/>
              </a:rPr>
              <a:t>Finance dataset of bank loan of customers, </a:t>
            </a:r>
            <a:r>
              <a:rPr lang="en-US" sz="2400" dirty="0">
                <a:latin typeface="Arial" panose="020B0604020202020204" pitchFamily="34" charset="0"/>
                <a:cs typeface="Arial" panose="020B0604020202020204" pitchFamily="34" charset="0"/>
              </a:rPr>
              <a:t>through a report to get insights from it by </a:t>
            </a:r>
            <a:r>
              <a:rPr lang="en-IN" sz="2400" dirty="0">
                <a:latin typeface="Arial" panose="020B0604020202020204" pitchFamily="34" charset="0"/>
                <a:cs typeface="Arial" panose="020B0604020202020204" pitchFamily="34" charset="0"/>
              </a:rPr>
              <a:t>using different software tools such as Excel, MySQL, Tableau and Power Bi</a:t>
            </a:r>
            <a:r>
              <a:rPr lang="en-US" sz="2400" dirty="0">
                <a:latin typeface="Arial" panose="020B0604020202020204" pitchFamily="34" charset="0"/>
                <a:cs typeface="Arial" panose="020B0604020202020204" pitchFamily="34" charset="0"/>
              </a:rPr>
              <a:t>. </a:t>
            </a:r>
          </a:p>
          <a:p>
            <a:pPr algn="just">
              <a:lnSpc>
                <a:spcPct val="150000"/>
              </a:lnSpc>
            </a:pPr>
            <a:r>
              <a:rPr lang="en-US" sz="2400" dirty="0">
                <a:latin typeface="Arial" panose="020B0604020202020204" pitchFamily="34" charset="0"/>
                <a:cs typeface="Arial" panose="020B0604020202020204" pitchFamily="34" charset="0"/>
              </a:rPr>
              <a:t>From these gained insights accurate business decisions are made.</a:t>
            </a: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A3F6E2C0-8FCA-C1CB-8EBA-8AE7AFF81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49" y="900113"/>
            <a:ext cx="2571751" cy="1500187"/>
          </a:xfrm>
          <a:prstGeom prst="rect">
            <a:avLst/>
          </a:prstGeom>
        </p:spPr>
      </p:pic>
    </p:spTree>
    <p:extLst>
      <p:ext uri="{BB962C8B-B14F-4D97-AF65-F5344CB8AC3E}">
        <p14:creationId xmlns:p14="http://schemas.microsoft.com/office/powerpoint/2010/main" val="259921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4F9F-B4B3-4488-A79E-9618455B6C39}"/>
              </a:ext>
            </a:extLst>
          </p:cNvPr>
          <p:cNvSpPr>
            <a:spLocks noGrp="1"/>
          </p:cNvSpPr>
          <p:nvPr>
            <p:ph type="title"/>
          </p:nvPr>
        </p:nvSpPr>
        <p:spPr>
          <a:xfrm>
            <a:off x="2174872" y="581107"/>
            <a:ext cx="4559301" cy="1062038"/>
          </a:xfrm>
        </p:spPr>
        <p:txBody>
          <a:bodyPr>
            <a:normAutofit/>
          </a:bodyPr>
          <a:lstStyle/>
          <a:p>
            <a:r>
              <a:rPr lang="en-IN" sz="4400" b="1" dirty="0"/>
              <a:t>Data set</a:t>
            </a:r>
          </a:p>
        </p:txBody>
      </p:sp>
      <p:sp>
        <p:nvSpPr>
          <p:cNvPr id="3" name="Content Placeholder 2">
            <a:extLst>
              <a:ext uri="{FF2B5EF4-FFF2-40B4-BE49-F238E27FC236}">
                <a16:creationId xmlns:a16="http://schemas.microsoft.com/office/drawing/2014/main" id="{1035A6A3-7E35-6E2B-C63A-F6D428AB48AB}"/>
              </a:ext>
            </a:extLst>
          </p:cNvPr>
          <p:cNvSpPr>
            <a:spLocks noGrp="1"/>
          </p:cNvSpPr>
          <p:nvPr>
            <p:ph idx="1"/>
          </p:nvPr>
        </p:nvSpPr>
        <p:spPr>
          <a:xfrm>
            <a:off x="6500813" y="3957638"/>
            <a:ext cx="4316413" cy="277114"/>
          </a:xfrm>
        </p:spPr>
        <p:txBody>
          <a:bodyPr>
            <a:normAutofit fontScale="40000" lnSpcReduction="20000"/>
          </a:bodyPr>
          <a:lstStyle/>
          <a:p>
            <a:endParaRPr lang="en-IN" sz="4000" dirty="0">
              <a:latin typeface="Arial" panose="020B0604020202020204" pitchFamily="34" charset="0"/>
              <a:cs typeface="Arial" panose="020B0604020202020204" pitchFamily="34" charset="0"/>
            </a:endParaRPr>
          </a:p>
          <a:p>
            <a:endParaRPr lang="en-IN" sz="4000" dirty="0"/>
          </a:p>
        </p:txBody>
      </p:sp>
      <p:sp>
        <p:nvSpPr>
          <p:cNvPr id="4" name="TextBox 3">
            <a:extLst>
              <a:ext uri="{FF2B5EF4-FFF2-40B4-BE49-F238E27FC236}">
                <a16:creationId xmlns:a16="http://schemas.microsoft.com/office/drawing/2014/main" id="{580D97E2-F0C2-AB89-3415-7E63E70C3EF5}"/>
              </a:ext>
            </a:extLst>
          </p:cNvPr>
          <p:cNvSpPr txBox="1"/>
          <p:nvPr/>
        </p:nvSpPr>
        <p:spPr>
          <a:xfrm>
            <a:off x="370529" y="2495814"/>
            <a:ext cx="6630041" cy="4031873"/>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Domain : Finance </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Project : </a:t>
            </a:r>
            <a:r>
              <a:rPr lang="en-IN" sz="2400" dirty="0">
                <a:latin typeface="Google Sans"/>
                <a:cs typeface="Arial" panose="020B0604020202020204" pitchFamily="34" charset="0"/>
              </a:rPr>
              <a:t>P4</a:t>
            </a:r>
            <a:r>
              <a:rPr lang="en-IN" sz="2400" dirty="0">
                <a:latin typeface="Google Sans"/>
              </a:rPr>
              <a:t>34 </a:t>
            </a:r>
            <a:r>
              <a:rPr lang="en-IN" sz="2400" dirty="0">
                <a:latin typeface="Arial" panose="020B0604020202020204" pitchFamily="34" charset="0"/>
                <a:cs typeface="Arial" panose="020B0604020202020204" pitchFamily="34" charset="0"/>
              </a:rPr>
              <a:t>Bank loan analysis of customers </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Datasets : Finance_1.csv &amp; Finance_2.xlsx </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Dataset Type : Excel Data </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Dataset Size: Each Excel file has 39k+ records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E32D1B5-A273-9080-FBEC-12488B42D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173" y="399146"/>
            <a:ext cx="2828924" cy="1329099"/>
          </a:xfrm>
          <a:prstGeom prst="rect">
            <a:avLst/>
          </a:prstGeom>
        </p:spPr>
      </p:pic>
      <p:pic>
        <p:nvPicPr>
          <p:cNvPr id="17" name="Picture 16">
            <a:extLst>
              <a:ext uri="{FF2B5EF4-FFF2-40B4-BE49-F238E27FC236}">
                <a16:creationId xmlns:a16="http://schemas.microsoft.com/office/drawing/2014/main" id="{677C3691-1694-3BF8-F450-622DB6D58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039" y="2657475"/>
            <a:ext cx="4268116" cy="3297225"/>
          </a:xfrm>
          <a:prstGeom prst="rect">
            <a:avLst/>
          </a:prstGeom>
        </p:spPr>
      </p:pic>
    </p:spTree>
    <p:extLst>
      <p:ext uri="{BB962C8B-B14F-4D97-AF65-F5344CB8AC3E}">
        <p14:creationId xmlns:p14="http://schemas.microsoft.com/office/powerpoint/2010/main" val="239593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F9EB4371-C0AD-1D33-99A5-7699031F68A2}"/>
              </a:ext>
            </a:extLst>
          </p:cNvPr>
          <p:cNvGrpSpPr/>
          <p:nvPr/>
        </p:nvGrpSpPr>
        <p:grpSpPr>
          <a:xfrm>
            <a:off x="1353311" y="2716402"/>
            <a:ext cx="9912350" cy="1226185"/>
            <a:chOff x="1353311" y="2716402"/>
            <a:chExt cx="9912350" cy="1226185"/>
          </a:xfrm>
        </p:grpSpPr>
        <p:sp>
          <p:nvSpPr>
            <p:cNvPr id="5" name="object 4">
              <a:extLst>
                <a:ext uri="{FF2B5EF4-FFF2-40B4-BE49-F238E27FC236}">
                  <a16:creationId xmlns:a16="http://schemas.microsoft.com/office/drawing/2014/main" id="{CC16A3FA-AF22-E25C-F331-63343BFE6F07}"/>
                </a:ext>
              </a:extLst>
            </p:cNvPr>
            <p:cNvSpPr/>
            <p:nvPr/>
          </p:nvSpPr>
          <p:spPr>
            <a:xfrm>
              <a:off x="1952243" y="3324733"/>
              <a:ext cx="2170430" cy="0"/>
            </a:xfrm>
            <a:custGeom>
              <a:avLst/>
              <a:gdLst/>
              <a:ahLst/>
              <a:cxnLst/>
              <a:rect l="l" t="t" r="r" b="b"/>
              <a:pathLst>
                <a:path w="2170429">
                  <a:moveTo>
                    <a:pt x="0" y="0"/>
                  </a:moveTo>
                  <a:lnTo>
                    <a:pt x="2169922" y="0"/>
                  </a:lnTo>
                </a:path>
              </a:pathLst>
            </a:custGeom>
            <a:ln w="12700">
              <a:solidFill>
                <a:srgbClr val="F6A6F4"/>
              </a:solidFill>
            </a:ln>
          </p:spPr>
          <p:txBody>
            <a:bodyPr wrap="square" lIns="0" tIns="0" rIns="0" bIns="0" rtlCol="0"/>
            <a:lstStyle/>
            <a:p>
              <a:endParaRPr/>
            </a:p>
          </p:txBody>
        </p:sp>
        <p:sp>
          <p:nvSpPr>
            <p:cNvPr id="6" name="object 5">
              <a:extLst>
                <a:ext uri="{FF2B5EF4-FFF2-40B4-BE49-F238E27FC236}">
                  <a16:creationId xmlns:a16="http://schemas.microsoft.com/office/drawing/2014/main" id="{658F2E3F-74CA-E838-B7A5-815F3EC4DCE5}"/>
                </a:ext>
              </a:extLst>
            </p:cNvPr>
            <p:cNvSpPr/>
            <p:nvPr/>
          </p:nvSpPr>
          <p:spPr>
            <a:xfrm>
              <a:off x="4119372" y="3324733"/>
              <a:ext cx="2171700" cy="0"/>
            </a:xfrm>
            <a:custGeom>
              <a:avLst/>
              <a:gdLst/>
              <a:ahLst/>
              <a:cxnLst/>
              <a:rect l="l" t="t" r="r" b="b"/>
              <a:pathLst>
                <a:path w="2171700">
                  <a:moveTo>
                    <a:pt x="0" y="0"/>
                  </a:moveTo>
                  <a:lnTo>
                    <a:pt x="2171191" y="0"/>
                  </a:lnTo>
                </a:path>
              </a:pathLst>
            </a:custGeom>
            <a:ln w="12700">
              <a:solidFill>
                <a:srgbClr val="AAA4F8"/>
              </a:solidFill>
            </a:ln>
          </p:spPr>
          <p:txBody>
            <a:bodyPr wrap="square" lIns="0" tIns="0" rIns="0" bIns="0" rtlCol="0"/>
            <a:lstStyle/>
            <a:p>
              <a:endParaRPr/>
            </a:p>
          </p:txBody>
        </p:sp>
        <p:sp>
          <p:nvSpPr>
            <p:cNvPr id="7" name="object 6">
              <a:extLst>
                <a:ext uri="{FF2B5EF4-FFF2-40B4-BE49-F238E27FC236}">
                  <a16:creationId xmlns:a16="http://schemas.microsoft.com/office/drawing/2014/main" id="{615ECDA9-BE0E-21C3-1BBA-A035B4E3ADEE}"/>
                </a:ext>
              </a:extLst>
            </p:cNvPr>
            <p:cNvSpPr/>
            <p:nvPr/>
          </p:nvSpPr>
          <p:spPr>
            <a:xfrm>
              <a:off x="6286500" y="3324733"/>
              <a:ext cx="2161540" cy="14604"/>
            </a:xfrm>
            <a:custGeom>
              <a:avLst/>
              <a:gdLst/>
              <a:ahLst/>
              <a:cxnLst/>
              <a:rect l="l" t="t" r="r" b="b"/>
              <a:pathLst>
                <a:path w="2161540" h="14604">
                  <a:moveTo>
                    <a:pt x="0" y="0"/>
                  </a:moveTo>
                  <a:lnTo>
                    <a:pt x="2161031" y="14350"/>
                  </a:lnTo>
                </a:path>
              </a:pathLst>
            </a:custGeom>
            <a:ln w="12700">
              <a:solidFill>
                <a:srgbClr val="C3B8F1"/>
              </a:solidFill>
            </a:ln>
          </p:spPr>
          <p:txBody>
            <a:bodyPr wrap="square" lIns="0" tIns="0" rIns="0" bIns="0" rtlCol="0"/>
            <a:lstStyle/>
            <a:p>
              <a:endParaRPr/>
            </a:p>
          </p:txBody>
        </p:sp>
        <p:sp>
          <p:nvSpPr>
            <p:cNvPr id="8" name="object 7">
              <a:extLst>
                <a:ext uri="{FF2B5EF4-FFF2-40B4-BE49-F238E27FC236}">
                  <a16:creationId xmlns:a16="http://schemas.microsoft.com/office/drawing/2014/main" id="{9A684994-BBD0-7F4C-AA9B-5D66740B26E8}"/>
                </a:ext>
              </a:extLst>
            </p:cNvPr>
            <p:cNvSpPr/>
            <p:nvPr/>
          </p:nvSpPr>
          <p:spPr>
            <a:xfrm>
              <a:off x="8453628" y="3333876"/>
              <a:ext cx="2188845" cy="0"/>
            </a:xfrm>
            <a:custGeom>
              <a:avLst/>
              <a:gdLst/>
              <a:ahLst/>
              <a:cxnLst/>
              <a:rect l="l" t="t" r="r" b="b"/>
              <a:pathLst>
                <a:path w="2188845">
                  <a:moveTo>
                    <a:pt x="0" y="0"/>
                  </a:moveTo>
                  <a:lnTo>
                    <a:pt x="2188591" y="0"/>
                  </a:lnTo>
                </a:path>
              </a:pathLst>
            </a:custGeom>
            <a:ln w="12700">
              <a:solidFill>
                <a:srgbClr val="92CDEF"/>
              </a:solidFill>
            </a:ln>
          </p:spPr>
          <p:txBody>
            <a:bodyPr wrap="square" lIns="0" tIns="0" rIns="0" bIns="0" rtlCol="0"/>
            <a:lstStyle/>
            <a:p>
              <a:endParaRPr/>
            </a:p>
          </p:txBody>
        </p:sp>
        <p:sp>
          <p:nvSpPr>
            <p:cNvPr id="9" name="object 8">
              <a:extLst>
                <a:ext uri="{FF2B5EF4-FFF2-40B4-BE49-F238E27FC236}">
                  <a16:creationId xmlns:a16="http://schemas.microsoft.com/office/drawing/2014/main" id="{B329EFA0-A79A-0635-D27C-6D1013D835C0}"/>
                </a:ext>
              </a:extLst>
            </p:cNvPr>
            <p:cNvSpPr/>
            <p:nvPr/>
          </p:nvSpPr>
          <p:spPr>
            <a:xfrm>
              <a:off x="1353311" y="2716402"/>
              <a:ext cx="1216660" cy="1216660"/>
            </a:xfrm>
            <a:custGeom>
              <a:avLst/>
              <a:gdLst/>
              <a:ahLst/>
              <a:cxnLst/>
              <a:rect l="l" t="t" r="r" b="b"/>
              <a:pathLst>
                <a:path w="1216660" h="1216660">
                  <a:moveTo>
                    <a:pt x="608076" y="0"/>
                  </a:moveTo>
                  <a:lnTo>
                    <a:pt x="560560" y="1830"/>
                  </a:lnTo>
                  <a:lnTo>
                    <a:pt x="514044" y="7232"/>
                  </a:lnTo>
                  <a:lnTo>
                    <a:pt x="468663" y="16069"/>
                  </a:lnTo>
                  <a:lnTo>
                    <a:pt x="424551" y="28206"/>
                  </a:lnTo>
                  <a:lnTo>
                    <a:pt x="381844" y="43509"/>
                  </a:lnTo>
                  <a:lnTo>
                    <a:pt x="340678" y="61841"/>
                  </a:lnTo>
                  <a:lnTo>
                    <a:pt x="301187" y="83067"/>
                  </a:lnTo>
                  <a:lnTo>
                    <a:pt x="263507" y="107052"/>
                  </a:lnTo>
                  <a:lnTo>
                    <a:pt x="227773" y="133661"/>
                  </a:lnTo>
                  <a:lnTo>
                    <a:pt x="194121" y="162757"/>
                  </a:lnTo>
                  <a:lnTo>
                    <a:pt x="162685" y="194207"/>
                  </a:lnTo>
                  <a:lnTo>
                    <a:pt x="133601" y="227874"/>
                  </a:lnTo>
                  <a:lnTo>
                    <a:pt x="107004" y="263623"/>
                  </a:lnTo>
                  <a:lnTo>
                    <a:pt x="83029" y="301319"/>
                  </a:lnTo>
                  <a:lnTo>
                    <a:pt x="61813" y="340826"/>
                  </a:lnTo>
                  <a:lnTo>
                    <a:pt x="43489" y="382009"/>
                  </a:lnTo>
                  <a:lnTo>
                    <a:pt x="28193" y="424733"/>
                  </a:lnTo>
                  <a:lnTo>
                    <a:pt x="16061" y="468863"/>
                  </a:lnTo>
                  <a:lnTo>
                    <a:pt x="7228" y="514262"/>
                  </a:lnTo>
                  <a:lnTo>
                    <a:pt x="1829" y="560796"/>
                  </a:lnTo>
                  <a:lnTo>
                    <a:pt x="0" y="608330"/>
                  </a:lnTo>
                  <a:lnTo>
                    <a:pt x="1829" y="655862"/>
                  </a:lnTo>
                  <a:lnTo>
                    <a:pt x="7228" y="702394"/>
                  </a:lnTo>
                  <a:lnTo>
                    <a:pt x="16061" y="747789"/>
                  </a:lnTo>
                  <a:lnTo>
                    <a:pt x="28193" y="791914"/>
                  </a:lnTo>
                  <a:lnTo>
                    <a:pt x="43489" y="834631"/>
                  </a:lnTo>
                  <a:lnTo>
                    <a:pt x="61813" y="875808"/>
                  </a:lnTo>
                  <a:lnTo>
                    <a:pt x="83029" y="915307"/>
                  </a:lnTo>
                  <a:lnTo>
                    <a:pt x="107004" y="952995"/>
                  </a:lnTo>
                  <a:lnTo>
                    <a:pt x="133601" y="988735"/>
                  </a:lnTo>
                  <a:lnTo>
                    <a:pt x="162685" y="1022393"/>
                  </a:lnTo>
                  <a:lnTo>
                    <a:pt x="194121" y="1053834"/>
                  </a:lnTo>
                  <a:lnTo>
                    <a:pt x="227773" y="1082921"/>
                  </a:lnTo>
                  <a:lnTo>
                    <a:pt x="263507" y="1109521"/>
                  </a:lnTo>
                  <a:lnTo>
                    <a:pt x="301187" y="1133498"/>
                  </a:lnTo>
                  <a:lnTo>
                    <a:pt x="340678" y="1154716"/>
                  </a:lnTo>
                  <a:lnTo>
                    <a:pt x="381844" y="1173041"/>
                  </a:lnTo>
                  <a:lnTo>
                    <a:pt x="424551" y="1188338"/>
                  </a:lnTo>
                  <a:lnTo>
                    <a:pt x="468663" y="1200470"/>
                  </a:lnTo>
                  <a:lnTo>
                    <a:pt x="514044" y="1209304"/>
                  </a:lnTo>
                  <a:lnTo>
                    <a:pt x="560560" y="1214703"/>
                  </a:lnTo>
                  <a:lnTo>
                    <a:pt x="608076" y="1216533"/>
                  </a:lnTo>
                  <a:lnTo>
                    <a:pt x="655591" y="1214703"/>
                  </a:lnTo>
                  <a:lnTo>
                    <a:pt x="702107" y="1209304"/>
                  </a:lnTo>
                  <a:lnTo>
                    <a:pt x="747488" y="1200470"/>
                  </a:lnTo>
                  <a:lnTo>
                    <a:pt x="791600" y="1188338"/>
                  </a:lnTo>
                  <a:lnTo>
                    <a:pt x="834307" y="1173041"/>
                  </a:lnTo>
                  <a:lnTo>
                    <a:pt x="875473" y="1154716"/>
                  </a:lnTo>
                  <a:lnTo>
                    <a:pt x="914964" y="1133498"/>
                  </a:lnTo>
                  <a:lnTo>
                    <a:pt x="952644" y="1109521"/>
                  </a:lnTo>
                  <a:lnTo>
                    <a:pt x="988378" y="1082921"/>
                  </a:lnTo>
                  <a:lnTo>
                    <a:pt x="1022030" y="1053834"/>
                  </a:lnTo>
                  <a:lnTo>
                    <a:pt x="1053466" y="1022393"/>
                  </a:lnTo>
                  <a:lnTo>
                    <a:pt x="1082550" y="988735"/>
                  </a:lnTo>
                  <a:lnTo>
                    <a:pt x="1109147" y="952995"/>
                  </a:lnTo>
                  <a:lnTo>
                    <a:pt x="1133122" y="915307"/>
                  </a:lnTo>
                  <a:lnTo>
                    <a:pt x="1154338" y="875808"/>
                  </a:lnTo>
                  <a:lnTo>
                    <a:pt x="1172662" y="834631"/>
                  </a:lnTo>
                  <a:lnTo>
                    <a:pt x="1187958" y="791914"/>
                  </a:lnTo>
                  <a:lnTo>
                    <a:pt x="1200090" y="747789"/>
                  </a:lnTo>
                  <a:lnTo>
                    <a:pt x="1208923" y="702394"/>
                  </a:lnTo>
                  <a:lnTo>
                    <a:pt x="1214322" y="655862"/>
                  </a:lnTo>
                  <a:lnTo>
                    <a:pt x="1216152" y="608330"/>
                  </a:lnTo>
                  <a:lnTo>
                    <a:pt x="1214322" y="560796"/>
                  </a:lnTo>
                  <a:lnTo>
                    <a:pt x="1208923" y="514262"/>
                  </a:lnTo>
                  <a:lnTo>
                    <a:pt x="1200090" y="468863"/>
                  </a:lnTo>
                  <a:lnTo>
                    <a:pt x="1187958" y="424733"/>
                  </a:lnTo>
                  <a:lnTo>
                    <a:pt x="1172662" y="382009"/>
                  </a:lnTo>
                  <a:lnTo>
                    <a:pt x="1154338" y="340826"/>
                  </a:lnTo>
                  <a:lnTo>
                    <a:pt x="1133122" y="301319"/>
                  </a:lnTo>
                  <a:lnTo>
                    <a:pt x="1109147" y="263623"/>
                  </a:lnTo>
                  <a:lnTo>
                    <a:pt x="1082550" y="227874"/>
                  </a:lnTo>
                  <a:lnTo>
                    <a:pt x="1053466" y="194207"/>
                  </a:lnTo>
                  <a:lnTo>
                    <a:pt x="1022030" y="162757"/>
                  </a:lnTo>
                  <a:lnTo>
                    <a:pt x="988378" y="133661"/>
                  </a:lnTo>
                  <a:lnTo>
                    <a:pt x="952644" y="107052"/>
                  </a:lnTo>
                  <a:lnTo>
                    <a:pt x="914964" y="83067"/>
                  </a:lnTo>
                  <a:lnTo>
                    <a:pt x="875473" y="61841"/>
                  </a:lnTo>
                  <a:lnTo>
                    <a:pt x="834307" y="43509"/>
                  </a:lnTo>
                  <a:lnTo>
                    <a:pt x="791600" y="28206"/>
                  </a:lnTo>
                  <a:lnTo>
                    <a:pt x="747488" y="16069"/>
                  </a:lnTo>
                  <a:lnTo>
                    <a:pt x="702107" y="7232"/>
                  </a:lnTo>
                  <a:lnTo>
                    <a:pt x="655591" y="1830"/>
                  </a:lnTo>
                  <a:lnTo>
                    <a:pt x="608076" y="0"/>
                  </a:lnTo>
                  <a:close/>
                </a:path>
              </a:pathLst>
            </a:custGeom>
            <a:solidFill>
              <a:srgbClr val="F6A6F4"/>
            </a:solidFill>
          </p:spPr>
          <p:txBody>
            <a:bodyPr wrap="square" lIns="0" tIns="0" rIns="0" bIns="0" rtlCol="0"/>
            <a:lstStyle/>
            <a:p>
              <a:endParaRPr/>
            </a:p>
          </p:txBody>
        </p:sp>
        <p:sp>
          <p:nvSpPr>
            <p:cNvPr id="10" name="object 9">
              <a:extLst>
                <a:ext uri="{FF2B5EF4-FFF2-40B4-BE49-F238E27FC236}">
                  <a16:creationId xmlns:a16="http://schemas.microsoft.com/office/drawing/2014/main" id="{8AE304AA-13F1-9E15-48EB-7799B266A6E4}"/>
                </a:ext>
              </a:extLst>
            </p:cNvPr>
            <p:cNvSpPr/>
            <p:nvPr/>
          </p:nvSpPr>
          <p:spPr>
            <a:xfrm>
              <a:off x="3520439" y="2716402"/>
              <a:ext cx="1225550" cy="1226185"/>
            </a:xfrm>
            <a:custGeom>
              <a:avLst/>
              <a:gdLst/>
              <a:ahLst/>
              <a:cxnLst/>
              <a:rect l="l" t="t" r="r" b="b"/>
              <a:pathLst>
                <a:path w="1225550" h="1226185">
                  <a:moveTo>
                    <a:pt x="612648" y="0"/>
                  </a:moveTo>
                  <a:lnTo>
                    <a:pt x="564773" y="1844"/>
                  </a:lnTo>
                  <a:lnTo>
                    <a:pt x="517906" y="7286"/>
                  </a:lnTo>
                  <a:lnTo>
                    <a:pt x="472182" y="16189"/>
                  </a:lnTo>
                  <a:lnTo>
                    <a:pt x="427737" y="28417"/>
                  </a:lnTo>
                  <a:lnTo>
                    <a:pt x="384709" y="43834"/>
                  </a:lnTo>
                  <a:lnTo>
                    <a:pt x="343233" y="62303"/>
                  </a:lnTo>
                  <a:lnTo>
                    <a:pt x="303445" y="83688"/>
                  </a:lnTo>
                  <a:lnTo>
                    <a:pt x="265482" y="107852"/>
                  </a:lnTo>
                  <a:lnTo>
                    <a:pt x="229479" y="134660"/>
                  </a:lnTo>
                  <a:lnTo>
                    <a:pt x="195574" y="163975"/>
                  </a:lnTo>
                  <a:lnTo>
                    <a:pt x="163902" y="195660"/>
                  </a:lnTo>
                  <a:lnTo>
                    <a:pt x="134600" y="229580"/>
                  </a:lnTo>
                  <a:lnTo>
                    <a:pt x="107804" y="265597"/>
                  </a:lnTo>
                  <a:lnTo>
                    <a:pt x="83650" y="303577"/>
                  </a:lnTo>
                  <a:lnTo>
                    <a:pt x="62275" y="343381"/>
                  </a:lnTo>
                  <a:lnTo>
                    <a:pt x="43814" y="384874"/>
                  </a:lnTo>
                  <a:lnTo>
                    <a:pt x="28404" y="427920"/>
                  </a:lnTo>
                  <a:lnTo>
                    <a:pt x="16181" y="472382"/>
                  </a:lnTo>
                  <a:lnTo>
                    <a:pt x="7282" y="518124"/>
                  </a:lnTo>
                  <a:lnTo>
                    <a:pt x="1843" y="565009"/>
                  </a:lnTo>
                  <a:lnTo>
                    <a:pt x="0" y="612901"/>
                  </a:lnTo>
                  <a:lnTo>
                    <a:pt x="1843" y="660777"/>
                  </a:lnTo>
                  <a:lnTo>
                    <a:pt x="7282" y="707646"/>
                  </a:lnTo>
                  <a:lnTo>
                    <a:pt x="16181" y="753374"/>
                  </a:lnTo>
                  <a:lnTo>
                    <a:pt x="28404" y="797824"/>
                  </a:lnTo>
                  <a:lnTo>
                    <a:pt x="43814" y="840858"/>
                  </a:lnTo>
                  <a:lnTo>
                    <a:pt x="62275" y="882341"/>
                  </a:lnTo>
                  <a:lnTo>
                    <a:pt x="83650" y="922137"/>
                  </a:lnTo>
                  <a:lnTo>
                    <a:pt x="107804" y="960109"/>
                  </a:lnTo>
                  <a:lnTo>
                    <a:pt x="134600" y="996120"/>
                  </a:lnTo>
                  <a:lnTo>
                    <a:pt x="163902" y="1030034"/>
                  </a:lnTo>
                  <a:lnTo>
                    <a:pt x="195574" y="1061715"/>
                  </a:lnTo>
                  <a:lnTo>
                    <a:pt x="229479" y="1091026"/>
                  </a:lnTo>
                  <a:lnTo>
                    <a:pt x="265482" y="1117831"/>
                  </a:lnTo>
                  <a:lnTo>
                    <a:pt x="303445" y="1141993"/>
                  </a:lnTo>
                  <a:lnTo>
                    <a:pt x="343233" y="1163376"/>
                  </a:lnTo>
                  <a:lnTo>
                    <a:pt x="384709" y="1181844"/>
                  </a:lnTo>
                  <a:lnTo>
                    <a:pt x="427737" y="1197260"/>
                  </a:lnTo>
                  <a:lnTo>
                    <a:pt x="472182" y="1209488"/>
                  </a:lnTo>
                  <a:lnTo>
                    <a:pt x="517906" y="1218390"/>
                  </a:lnTo>
                  <a:lnTo>
                    <a:pt x="564773" y="1223832"/>
                  </a:lnTo>
                  <a:lnTo>
                    <a:pt x="612648" y="1225677"/>
                  </a:lnTo>
                  <a:lnTo>
                    <a:pt x="660522" y="1223832"/>
                  </a:lnTo>
                  <a:lnTo>
                    <a:pt x="707389" y="1218390"/>
                  </a:lnTo>
                  <a:lnTo>
                    <a:pt x="753113" y="1209488"/>
                  </a:lnTo>
                  <a:lnTo>
                    <a:pt x="797558" y="1197260"/>
                  </a:lnTo>
                  <a:lnTo>
                    <a:pt x="840586" y="1181844"/>
                  </a:lnTo>
                  <a:lnTo>
                    <a:pt x="882062" y="1163376"/>
                  </a:lnTo>
                  <a:lnTo>
                    <a:pt x="921850" y="1141993"/>
                  </a:lnTo>
                  <a:lnTo>
                    <a:pt x="959813" y="1117831"/>
                  </a:lnTo>
                  <a:lnTo>
                    <a:pt x="995816" y="1091026"/>
                  </a:lnTo>
                  <a:lnTo>
                    <a:pt x="1029721" y="1061715"/>
                  </a:lnTo>
                  <a:lnTo>
                    <a:pt x="1061393" y="1030034"/>
                  </a:lnTo>
                  <a:lnTo>
                    <a:pt x="1090695" y="996120"/>
                  </a:lnTo>
                  <a:lnTo>
                    <a:pt x="1117491" y="960109"/>
                  </a:lnTo>
                  <a:lnTo>
                    <a:pt x="1141645" y="922137"/>
                  </a:lnTo>
                  <a:lnTo>
                    <a:pt x="1163020" y="882341"/>
                  </a:lnTo>
                  <a:lnTo>
                    <a:pt x="1181481" y="840858"/>
                  </a:lnTo>
                  <a:lnTo>
                    <a:pt x="1196891" y="797824"/>
                  </a:lnTo>
                  <a:lnTo>
                    <a:pt x="1209114" y="753374"/>
                  </a:lnTo>
                  <a:lnTo>
                    <a:pt x="1218013" y="707646"/>
                  </a:lnTo>
                  <a:lnTo>
                    <a:pt x="1223452" y="660777"/>
                  </a:lnTo>
                  <a:lnTo>
                    <a:pt x="1225296" y="612901"/>
                  </a:lnTo>
                  <a:lnTo>
                    <a:pt x="1223452" y="565009"/>
                  </a:lnTo>
                  <a:lnTo>
                    <a:pt x="1218013" y="518124"/>
                  </a:lnTo>
                  <a:lnTo>
                    <a:pt x="1209114" y="472382"/>
                  </a:lnTo>
                  <a:lnTo>
                    <a:pt x="1196891" y="427920"/>
                  </a:lnTo>
                  <a:lnTo>
                    <a:pt x="1181481" y="384874"/>
                  </a:lnTo>
                  <a:lnTo>
                    <a:pt x="1163020" y="343381"/>
                  </a:lnTo>
                  <a:lnTo>
                    <a:pt x="1141645" y="303577"/>
                  </a:lnTo>
                  <a:lnTo>
                    <a:pt x="1117491" y="265597"/>
                  </a:lnTo>
                  <a:lnTo>
                    <a:pt x="1090695" y="229580"/>
                  </a:lnTo>
                  <a:lnTo>
                    <a:pt x="1061393" y="195660"/>
                  </a:lnTo>
                  <a:lnTo>
                    <a:pt x="1029721" y="163975"/>
                  </a:lnTo>
                  <a:lnTo>
                    <a:pt x="995816" y="134660"/>
                  </a:lnTo>
                  <a:lnTo>
                    <a:pt x="959813" y="107852"/>
                  </a:lnTo>
                  <a:lnTo>
                    <a:pt x="921850" y="83688"/>
                  </a:lnTo>
                  <a:lnTo>
                    <a:pt x="882062" y="62303"/>
                  </a:lnTo>
                  <a:lnTo>
                    <a:pt x="840586" y="43834"/>
                  </a:lnTo>
                  <a:lnTo>
                    <a:pt x="797558" y="28417"/>
                  </a:lnTo>
                  <a:lnTo>
                    <a:pt x="753113" y="16189"/>
                  </a:lnTo>
                  <a:lnTo>
                    <a:pt x="707389" y="7286"/>
                  </a:lnTo>
                  <a:lnTo>
                    <a:pt x="660522" y="1844"/>
                  </a:lnTo>
                  <a:lnTo>
                    <a:pt x="612648" y="0"/>
                  </a:lnTo>
                  <a:close/>
                </a:path>
              </a:pathLst>
            </a:custGeom>
            <a:solidFill>
              <a:srgbClr val="AAA4F8"/>
            </a:solidFill>
          </p:spPr>
          <p:txBody>
            <a:bodyPr wrap="square" lIns="0" tIns="0" rIns="0" bIns="0" rtlCol="0"/>
            <a:lstStyle/>
            <a:p>
              <a:endParaRPr/>
            </a:p>
          </p:txBody>
        </p:sp>
        <p:sp>
          <p:nvSpPr>
            <p:cNvPr id="11" name="object 10">
              <a:extLst>
                <a:ext uri="{FF2B5EF4-FFF2-40B4-BE49-F238E27FC236}">
                  <a16:creationId xmlns:a16="http://schemas.microsoft.com/office/drawing/2014/main" id="{1997F0BE-5F2C-1273-A73A-83A97B2A39D3}"/>
                </a:ext>
              </a:extLst>
            </p:cNvPr>
            <p:cNvSpPr/>
            <p:nvPr/>
          </p:nvSpPr>
          <p:spPr>
            <a:xfrm>
              <a:off x="5705855" y="2716402"/>
              <a:ext cx="1216660" cy="1216660"/>
            </a:xfrm>
            <a:custGeom>
              <a:avLst/>
              <a:gdLst/>
              <a:ahLst/>
              <a:cxnLst/>
              <a:rect l="l" t="t" r="r" b="b"/>
              <a:pathLst>
                <a:path w="1216659" h="1216660">
                  <a:moveTo>
                    <a:pt x="608076" y="0"/>
                  </a:moveTo>
                  <a:lnTo>
                    <a:pt x="560560" y="1830"/>
                  </a:lnTo>
                  <a:lnTo>
                    <a:pt x="514044" y="7232"/>
                  </a:lnTo>
                  <a:lnTo>
                    <a:pt x="468663" y="16069"/>
                  </a:lnTo>
                  <a:lnTo>
                    <a:pt x="424551" y="28206"/>
                  </a:lnTo>
                  <a:lnTo>
                    <a:pt x="381844" y="43509"/>
                  </a:lnTo>
                  <a:lnTo>
                    <a:pt x="340678" y="61841"/>
                  </a:lnTo>
                  <a:lnTo>
                    <a:pt x="301187" y="83067"/>
                  </a:lnTo>
                  <a:lnTo>
                    <a:pt x="263507" y="107052"/>
                  </a:lnTo>
                  <a:lnTo>
                    <a:pt x="227773" y="133661"/>
                  </a:lnTo>
                  <a:lnTo>
                    <a:pt x="194121" y="162757"/>
                  </a:lnTo>
                  <a:lnTo>
                    <a:pt x="162685" y="194207"/>
                  </a:lnTo>
                  <a:lnTo>
                    <a:pt x="133601" y="227874"/>
                  </a:lnTo>
                  <a:lnTo>
                    <a:pt x="107004" y="263623"/>
                  </a:lnTo>
                  <a:lnTo>
                    <a:pt x="83029" y="301319"/>
                  </a:lnTo>
                  <a:lnTo>
                    <a:pt x="61813" y="340826"/>
                  </a:lnTo>
                  <a:lnTo>
                    <a:pt x="43489" y="382009"/>
                  </a:lnTo>
                  <a:lnTo>
                    <a:pt x="28193" y="424733"/>
                  </a:lnTo>
                  <a:lnTo>
                    <a:pt x="16061" y="468863"/>
                  </a:lnTo>
                  <a:lnTo>
                    <a:pt x="7228" y="514262"/>
                  </a:lnTo>
                  <a:lnTo>
                    <a:pt x="1829" y="560796"/>
                  </a:lnTo>
                  <a:lnTo>
                    <a:pt x="0" y="608330"/>
                  </a:lnTo>
                  <a:lnTo>
                    <a:pt x="1829" y="655862"/>
                  </a:lnTo>
                  <a:lnTo>
                    <a:pt x="7228" y="702394"/>
                  </a:lnTo>
                  <a:lnTo>
                    <a:pt x="16061" y="747789"/>
                  </a:lnTo>
                  <a:lnTo>
                    <a:pt x="28193" y="791914"/>
                  </a:lnTo>
                  <a:lnTo>
                    <a:pt x="43489" y="834631"/>
                  </a:lnTo>
                  <a:lnTo>
                    <a:pt x="61813" y="875808"/>
                  </a:lnTo>
                  <a:lnTo>
                    <a:pt x="83029" y="915307"/>
                  </a:lnTo>
                  <a:lnTo>
                    <a:pt x="107004" y="952995"/>
                  </a:lnTo>
                  <a:lnTo>
                    <a:pt x="133601" y="988735"/>
                  </a:lnTo>
                  <a:lnTo>
                    <a:pt x="162685" y="1022393"/>
                  </a:lnTo>
                  <a:lnTo>
                    <a:pt x="194121" y="1053834"/>
                  </a:lnTo>
                  <a:lnTo>
                    <a:pt x="227773" y="1082921"/>
                  </a:lnTo>
                  <a:lnTo>
                    <a:pt x="263507" y="1109521"/>
                  </a:lnTo>
                  <a:lnTo>
                    <a:pt x="301187" y="1133498"/>
                  </a:lnTo>
                  <a:lnTo>
                    <a:pt x="340678" y="1154716"/>
                  </a:lnTo>
                  <a:lnTo>
                    <a:pt x="381844" y="1173041"/>
                  </a:lnTo>
                  <a:lnTo>
                    <a:pt x="424551" y="1188338"/>
                  </a:lnTo>
                  <a:lnTo>
                    <a:pt x="468663" y="1200470"/>
                  </a:lnTo>
                  <a:lnTo>
                    <a:pt x="514044" y="1209304"/>
                  </a:lnTo>
                  <a:lnTo>
                    <a:pt x="560560" y="1214703"/>
                  </a:lnTo>
                  <a:lnTo>
                    <a:pt x="608076" y="1216533"/>
                  </a:lnTo>
                  <a:lnTo>
                    <a:pt x="655591" y="1214703"/>
                  </a:lnTo>
                  <a:lnTo>
                    <a:pt x="702107" y="1209304"/>
                  </a:lnTo>
                  <a:lnTo>
                    <a:pt x="747488" y="1200470"/>
                  </a:lnTo>
                  <a:lnTo>
                    <a:pt x="791600" y="1188338"/>
                  </a:lnTo>
                  <a:lnTo>
                    <a:pt x="834307" y="1173041"/>
                  </a:lnTo>
                  <a:lnTo>
                    <a:pt x="875473" y="1154716"/>
                  </a:lnTo>
                  <a:lnTo>
                    <a:pt x="914964" y="1133498"/>
                  </a:lnTo>
                  <a:lnTo>
                    <a:pt x="952644" y="1109521"/>
                  </a:lnTo>
                  <a:lnTo>
                    <a:pt x="988378" y="1082921"/>
                  </a:lnTo>
                  <a:lnTo>
                    <a:pt x="1022030" y="1053834"/>
                  </a:lnTo>
                  <a:lnTo>
                    <a:pt x="1053466" y="1022393"/>
                  </a:lnTo>
                  <a:lnTo>
                    <a:pt x="1082550" y="988735"/>
                  </a:lnTo>
                  <a:lnTo>
                    <a:pt x="1109147" y="952995"/>
                  </a:lnTo>
                  <a:lnTo>
                    <a:pt x="1133122" y="915307"/>
                  </a:lnTo>
                  <a:lnTo>
                    <a:pt x="1154338" y="875808"/>
                  </a:lnTo>
                  <a:lnTo>
                    <a:pt x="1172662" y="834631"/>
                  </a:lnTo>
                  <a:lnTo>
                    <a:pt x="1187958" y="791914"/>
                  </a:lnTo>
                  <a:lnTo>
                    <a:pt x="1200090" y="747789"/>
                  </a:lnTo>
                  <a:lnTo>
                    <a:pt x="1208923" y="702394"/>
                  </a:lnTo>
                  <a:lnTo>
                    <a:pt x="1214322" y="655862"/>
                  </a:lnTo>
                  <a:lnTo>
                    <a:pt x="1216152" y="608330"/>
                  </a:lnTo>
                  <a:lnTo>
                    <a:pt x="1214322" y="560796"/>
                  </a:lnTo>
                  <a:lnTo>
                    <a:pt x="1208923" y="514262"/>
                  </a:lnTo>
                  <a:lnTo>
                    <a:pt x="1200090" y="468863"/>
                  </a:lnTo>
                  <a:lnTo>
                    <a:pt x="1187958" y="424733"/>
                  </a:lnTo>
                  <a:lnTo>
                    <a:pt x="1172662" y="382009"/>
                  </a:lnTo>
                  <a:lnTo>
                    <a:pt x="1154338" y="340826"/>
                  </a:lnTo>
                  <a:lnTo>
                    <a:pt x="1133122" y="301319"/>
                  </a:lnTo>
                  <a:lnTo>
                    <a:pt x="1109147" y="263623"/>
                  </a:lnTo>
                  <a:lnTo>
                    <a:pt x="1082550" y="227874"/>
                  </a:lnTo>
                  <a:lnTo>
                    <a:pt x="1053466" y="194207"/>
                  </a:lnTo>
                  <a:lnTo>
                    <a:pt x="1022030" y="162757"/>
                  </a:lnTo>
                  <a:lnTo>
                    <a:pt x="988378" y="133661"/>
                  </a:lnTo>
                  <a:lnTo>
                    <a:pt x="952644" y="107052"/>
                  </a:lnTo>
                  <a:lnTo>
                    <a:pt x="914964" y="83067"/>
                  </a:lnTo>
                  <a:lnTo>
                    <a:pt x="875473" y="61841"/>
                  </a:lnTo>
                  <a:lnTo>
                    <a:pt x="834307" y="43509"/>
                  </a:lnTo>
                  <a:lnTo>
                    <a:pt x="791600" y="28206"/>
                  </a:lnTo>
                  <a:lnTo>
                    <a:pt x="747488" y="16069"/>
                  </a:lnTo>
                  <a:lnTo>
                    <a:pt x="702107" y="7232"/>
                  </a:lnTo>
                  <a:lnTo>
                    <a:pt x="655591" y="1830"/>
                  </a:lnTo>
                  <a:lnTo>
                    <a:pt x="608076" y="0"/>
                  </a:lnTo>
                  <a:close/>
                </a:path>
              </a:pathLst>
            </a:custGeom>
            <a:solidFill>
              <a:srgbClr val="C3B8F1"/>
            </a:solidFill>
          </p:spPr>
          <p:txBody>
            <a:bodyPr wrap="square" lIns="0" tIns="0" rIns="0" bIns="0" rtlCol="0"/>
            <a:lstStyle/>
            <a:p>
              <a:endParaRPr/>
            </a:p>
          </p:txBody>
        </p:sp>
        <p:sp>
          <p:nvSpPr>
            <p:cNvPr id="12" name="object 11">
              <a:extLst>
                <a:ext uri="{FF2B5EF4-FFF2-40B4-BE49-F238E27FC236}">
                  <a16:creationId xmlns:a16="http://schemas.microsoft.com/office/drawing/2014/main" id="{DBEB2FCB-4DB6-5D78-78C4-B756448C7DBB}"/>
                </a:ext>
              </a:extLst>
            </p:cNvPr>
            <p:cNvSpPr/>
            <p:nvPr/>
          </p:nvSpPr>
          <p:spPr>
            <a:xfrm>
              <a:off x="7845552" y="2716402"/>
              <a:ext cx="3420110" cy="1226185"/>
            </a:xfrm>
            <a:custGeom>
              <a:avLst/>
              <a:gdLst/>
              <a:ahLst/>
              <a:cxnLst/>
              <a:rect l="l" t="t" r="r" b="b"/>
              <a:pathLst>
                <a:path w="3420109" h="1226185">
                  <a:moveTo>
                    <a:pt x="1216152" y="617474"/>
                  </a:moveTo>
                  <a:lnTo>
                    <a:pt x="1214310" y="569950"/>
                  </a:lnTo>
                  <a:lnTo>
                    <a:pt x="1208913" y="523417"/>
                  </a:lnTo>
                  <a:lnTo>
                    <a:pt x="1200086" y="478015"/>
                  </a:lnTo>
                  <a:lnTo>
                    <a:pt x="1187958" y="433882"/>
                  </a:lnTo>
                  <a:lnTo>
                    <a:pt x="1172654" y="391160"/>
                  </a:lnTo>
                  <a:lnTo>
                    <a:pt x="1154328" y="349973"/>
                  </a:lnTo>
                  <a:lnTo>
                    <a:pt x="1133119" y="310464"/>
                  </a:lnTo>
                  <a:lnTo>
                    <a:pt x="1109141" y="272770"/>
                  </a:lnTo>
                  <a:lnTo>
                    <a:pt x="1082548" y="237020"/>
                  </a:lnTo>
                  <a:lnTo>
                    <a:pt x="1053465" y="203352"/>
                  </a:lnTo>
                  <a:lnTo>
                    <a:pt x="1022019" y="171907"/>
                  </a:lnTo>
                  <a:lnTo>
                    <a:pt x="988377" y="142811"/>
                  </a:lnTo>
                  <a:lnTo>
                    <a:pt x="952639" y="116205"/>
                  </a:lnTo>
                  <a:lnTo>
                    <a:pt x="914958" y="92214"/>
                  </a:lnTo>
                  <a:lnTo>
                    <a:pt x="875461" y="70993"/>
                  </a:lnTo>
                  <a:lnTo>
                    <a:pt x="834301" y="52654"/>
                  </a:lnTo>
                  <a:lnTo>
                    <a:pt x="791591" y="37363"/>
                  </a:lnTo>
                  <a:lnTo>
                    <a:pt x="747483" y="25222"/>
                  </a:lnTo>
                  <a:lnTo>
                    <a:pt x="702106" y="16383"/>
                  </a:lnTo>
                  <a:lnTo>
                    <a:pt x="655586" y="10985"/>
                  </a:lnTo>
                  <a:lnTo>
                    <a:pt x="608076" y="9144"/>
                  </a:lnTo>
                  <a:lnTo>
                    <a:pt x="560552" y="10985"/>
                  </a:lnTo>
                  <a:lnTo>
                    <a:pt x="514032" y="16383"/>
                  </a:lnTo>
                  <a:lnTo>
                    <a:pt x="468655" y="25222"/>
                  </a:lnTo>
                  <a:lnTo>
                    <a:pt x="424548" y="37363"/>
                  </a:lnTo>
                  <a:lnTo>
                    <a:pt x="381838" y="52654"/>
                  </a:lnTo>
                  <a:lnTo>
                    <a:pt x="340677" y="70993"/>
                  </a:lnTo>
                  <a:lnTo>
                    <a:pt x="301180" y="92214"/>
                  </a:lnTo>
                  <a:lnTo>
                    <a:pt x="263499" y="116205"/>
                  </a:lnTo>
                  <a:lnTo>
                    <a:pt x="227761" y="142811"/>
                  </a:lnTo>
                  <a:lnTo>
                    <a:pt x="194119" y="171907"/>
                  </a:lnTo>
                  <a:lnTo>
                    <a:pt x="162674" y="203352"/>
                  </a:lnTo>
                  <a:lnTo>
                    <a:pt x="133591" y="237020"/>
                  </a:lnTo>
                  <a:lnTo>
                    <a:pt x="106997" y="272770"/>
                  </a:lnTo>
                  <a:lnTo>
                    <a:pt x="83019" y="310464"/>
                  </a:lnTo>
                  <a:lnTo>
                    <a:pt x="61810" y="349973"/>
                  </a:lnTo>
                  <a:lnTo>
                    <a:pt x="43484" y="391160"/>
                  </a:lnTo>
                  <a:lnTo>
                    <a:pt x="28181" y="433882"/>
                  </a:lnTo>
                  <a:lnTo>
                    <a:pt x="16052" y="478015"/>
                  </a:lnTo>
                  <a:lnTo>
                    <a:pt x="7226" y="523417"/>
                  </a:lnTo>
                  <a:lnTo>
                    <a:pt x="1828" y="569950"/>
                  </a:lnTo>
                  <a:lnTo>
                    <a:pt x="0" y="617474"/>
                  </a:lnTo>
                  <a:lnTo>
                    <a:pt x="1828" y="665010"/>
                  </a:lnTo>
                  <a:lnTo>
                    <a:pt x="7226" y="711542"/>
                  </a:lnTo>
                  <a:lnTo>
                    <a:pt x="16052" y="756945"/>
                  </a:lnTo>
                  <a:lnTo>
                    <a:pt x="28181" y="801065"/>
                  </a:lnTo>
                  <a:lnTo>
                    <a:pt x="43484" y="843788"/>
                  </a:lnTo>
                  <a:lnTo>
                    <a:pt x="61810" y="884961"/>
                  </a:lnTo>
                  <a:lnTo>
                    <a:pt x="83019" y="924458"/>
                  </a:lnTo>
                  <a:lnTo>
                    <a:pt x="106997" y="962152"/>
                  </a:lnTo>
                  <a:lnTo>
                    <a:pt x="133591" y="997889"/>
                  </a:lnTo>
                  <a:lnTo>
                    <a:pt x="162674" y="1031544"/>
                  </a:lnTo>
                  <a:lnTo>
                    <a:pt x="194119" y="1062990"/>
                  </a:lnTo>
                  <a:lnTo>
                    <a:pt x="227761" y="1092073"/>
                  </a:lnTo>
                  <a:lnTo>
                    <a:pt x="263499" y="1118666"/>
                  </a:lnTo>
                  <a:lnTo>
                    <a:pt x="301180" y="1142644"/>
                  </a:lnTo>
                  <a:lnTo>
                    <a:pt x="340677" y="1163866"/>
                  </a:lnTo>
                  <a:lnTo>
                    <a:pt x="381838" y="1182192"/>
                  </a:lnTo>
                  <a:lnTo>
                    <a:pt x="424548" y="1197483"/>
                  </a:lnTo>
                  <a:lnTo>
                    <a:pt x="468655" y="1209624"/>
                  </a:lnTo>
                  <a:lnTo>
                    <a:pt x="514032" y="1218450"/>
                  </a:lnTo>
                  <a:lnTo>
                    <a:pt x="560552" y="1223848"/>
                  </a:lnTo>
                  <a:lnTo>
                    <a:pt x="608076" y="1225677"/>
                  </a:lnTo>
                  <a:lnTo>
                    <a:pt x="655586" y="1223848"/>
                  </a:lnTo>
                  <a:lnTo>
                    <a:pt x="702106" y="1218450"/>
                  </a:lnTo>
                  <a:lnTo>
                    <a:pt x="747483" y="1209624"/>
                  </a:lnTo>
                  <a:lnTo>
                    <a:pt x="791591" y="1197483"/>
                  </a:lnTo>
                  <a:lnTo>
                    <a:pt x="834301" y="1182192"/>
                  </a:lnTo>
                  <a:lnTo>
                    <a:pt x="875461" y="1163866"/>
                  </a:lnTo>
                  <a:lnTo>
                    <a:pt x="914958" y="1142644"/>
                  </a:lnTo>
                  <a:lnTo>
                    <a:pt x="952639" y="1118666"/>
                  </a:lnTo>
                  <a:lnTo>
                    <a:pt x="988377" y="1092073"/>
                  </a:lnTo>
                  <a:lnTo>
                    <a:pt x="1022019" y="1062990"/>
                  </a:lnTo>
                  <a:lnTo>
                    <a:pt x="1053465" y="1031544"/>
                  </a:lnTo>
                  <a:lnTo>
                    <a:pt x="1082548" y="997889"/>
                  </a:lnTo>
                  <a:lnTo>
                    <a:pt x="1109141" y="962152"/>
                  </a:lnTo>
                  <a:lnTo>
                    <a:pt x="1133119" y="924458"/>
                  </a:lnTo>
                  <a:lnTo>
                    <a:pt x="1154328" y="884961"/>
                  </a:lnTo>
                  <a:lnTo>
                    <a:pt x="1172654" y="843788"/>
                  </a:lnTo>
                  <a:lnTo>
                    <a:pt x="1187958" y="801065"/>
                  </a:lnTo>
                  <a:lnTo>
                    <a:pt x="1200086" y="756945"/>
                  </a:lnTo>
                  <a:lnTo>
                    <a:pt x="1208913" y="711542"/>
                  </a:lnTo>
                  <a:lnTo>
                    <a:pt x="1214310" y="665010"/>
                  </a:lnTo>
                  <a:lnTo>
                    <a:pt x="1216152" y="617474"/>
                  </a:lnTo>
                  <a:close/>
                </a:path>
                <a:path w="3420109" h="1226185">
                  <a:moveTo>
                    <a:pt x="3419856" y="608330"/>
                  </a:moveTo>
                  <a:lnTo>
                    <a:pt x="3418014" y="560806"/>
                  </a:lnTo>
                  <a:lnTo>
                    <a:pt x="3412617" y="514273"/>
                  </a:lnTo>
                  <a:lnTo>
                    <a:pt x="3403790" y="468871"/>
                  </a:lnTo>
                  <a:lnTo>
                    <a:pt x="3391662" y="424738"/>
                  </a:lnTo>
                  <a:lnTo>
                    <a:pt x="3376358" y="382016"/>
                  </a:lnTo>
                  <a:lnTo>
                    <a:pt x="3358032" y="340829"/>
                  </a:lnTo>
                  <a:lnTo>
                    <a:pt x="3336823" y="301320"/>
                  </a:lnTo>
                  <a:lnTo>
                    <a:pt x="3312845" y="263626"/>
                  </a:lnTo>
                  <a:lnTo>
                    <a:pt x="3286252" y="227876"/>
                  </a:lnTo>
                  <a:lnTo>
                    <a:pt x="3257169" y="194208"/>
                  </a:lnTo>
                  <a:lnTo>
                    <a:pt x="3225723" y="162763"/>
                  </a:lnTo>
                  <a:lnTo>
                    <a:pt x="3192081" y="133667"/>
                  </a:lnTo>
                  <a:lnTo>
                    <a:pt x="3156343" y="107061"/>
                  </a:lnTo>
                  <a:lnTo>
                    <a:pt x="3118662" y="83070"/>
                  </a:lnTo>
                  <a:lnTo>
                    <a:pt x="3079165" y="61849"/>
                  </a:lnTo>
                  <a:lnTo>
                    <a:pt x="3038005" y="43510"/>
                  </a:lnTo>
                  <a:lnTo>
                    <a:pt x="2995295" y="28219"/>
                  </a:lnTo>
                  <a:lnTo>
                    <a:pt x="2951188" y="16078"/>
                  </a:lnTo>
                  <a:lnTo>
                    <a:pt x="2905810" y="7239"/>
                  </a:lnTo>
                  <a:lnTo>
                    <a:pt x="2859290" y="1841"/>
                  </a:lnTo>
                  <a:lnTo>
                    <a:pt x="2811780" y="0"/>
                  </a:lnTo>
                  <a:lnTo>
                    <a:pt x="2764256" y="1841"/>
                  </a:lnTo>
                  <a:lnTo>
                    <a:pt x="2717736" y="7239"/>
                  </a:lnTo>
                  <a:lnTo>
                    <a:pt x="2672359" y="16078"/>
                  </a:lnTo>
                  <a:lnTo>
                    <a:pt x="2628252" y="28219"/>
                  </a:lnTo>
                  <a:lnTo>
                    <a:pt x="2585542" y="43510"/>
                  </a:lnTo>
                  <a:lnTo>
                    <a:pt x="2544381" y="61849"/>
                  </a:lnTo>
                  <a:lnTo>
                    <a:pt x="2504884" y="83070"/>
                  </a:lnTo>
                  <a:lnTo>
                    <a:pt x="2467203" y="107061"/>
                  </a:lnTo>
                  <a:lnTo>
                    <a:pt x="2431465" y="133667"/>
                  </a:lnTo>
                  <a:lnTo>
                    <a:pt x="2397823" y="162763"/>
                  </a:lnTo>
                  <a:lnTo>
                    <a:pt x="2366378" y="194208"/>
                  </a:lnTo>
                  <a:lnTo>
                    <a:pt x="2337295" y="227876"/>
                  </a:lnTo>
                  <a:lnTo>
                    <a:pt x="2310701" y="263626"/>
                  </a:lnTo>
                  <a:lnTo>
                    <a:pt x="2286724" y="301320"/>
                  </a:lnTo>
                  <a:lnTo>
                    <a:pt x="2265515" y="340829"/>
                  </a:lnTo>
                  <a:lnTo>
                    <a:pt x="2247188" y="382016"/>
                  </a:lnTo>
                  <a:lnTo>
                    <a:pt x="2231885" y="424738"/>
                  </a:lnTo>
                  <a:lnTo>
                    <a:pt x="2219756" y="468871"/>
                  </a:lnTo>
                  <a:lnTo>
                    <a:pt x="2210930" y="514273"/>
                  </a:lnTo>
                  <a:lnTo>
                    <a:pt x="2205532" y="560806"/>
                  </a:lnTo>
                  <a:lnTo>
                    <a:pt x="2203704" y="608330"/>
                  </a:lnTo>
                  <a:lnTo>
                    <a:pt x="2205532" y="655866"/>
                  </a:lnTo>
                  <a:lnTo>
                    <a:pt x="2210930" y="702398"/>
                  </a:lnTo>
                  <a:lnTo>
                    <a:pt x="2219756" y="747801"/>
                  </a:lnTo>
                  <a:lnTo>
                    <a:pt x="2231885" y="791921"/>
                  </a:lnTo>
                  <a:lnTo>
                    <a:pt x="2247188" y="834644"/>
                  </a:lnTo>
                  <a:lnTo>
                    <a:pt x="2265515" y="875817"/>
                  </a:lnTo>
                  <a:lnTo>
                    <a:pt x="2286724" y="915314"/>
                  </a:lnTo>
                  <a:lnTo>
                    <a:pt x="2310701" y="953008"/>
                  </a:lnTo>
                  <a:lnTo>
                    <a:pt x="2337295" y="988745"/>
                  </a:lnTo>
                  <a:lnTo>
                    <a:pt x="2366378" y="1022400"/>
                  </a:lnTo>
                  <a:lnTo>
                    <a:pt x="2397823" y="1053846"/>
                  </a:lnTo>
                  <a:lnTo>
                    <a:pt x="2431465" y="1082929"/>
                  </a:lnTo>
                  <a:lnTo>
                    <a:pt x="2467203" y="1109522"/>
                  </a:lnTo>
                  <a:lnTo>
                    <a:pt x="2504884" y="1133500"/>
                  </a:lnTo>
                  <a:lnTo>
                    <a:pt x="2544381" y="1154722"/>
                  </a:lnTo>
                  <a:lnTo>
                    <a:pt x="2585542" y="1173048"/>
                  </a:lnTo>
                  <a:lnTo>
                    <a:pt x="2628252" y="1188339"/>
                  </a:lnTo>
                  <a:lnTo>
                    <a:pt x="2672359" y="1200480"/>
                  </a:lnTo>
                  <a:lnTo>
                    <a:pt x="2717736" y="1209306"/>
                  </a:lnTo>
                  <a:lnTo>
                    <a:pt x="2764256" y="1214704"/>
                  </a:lnTo>
                  <a:lnTo>
                    <a:pt x="2811780" y="1216533"/>
                  </a:lnTo>
                  <a:lnTo>
                    <a:pt x="2859290" y="1214704"/>
                  </a:lnTo>
                  <a:lnTo>
                    <a:pt x="2905810" y="1209306"/>
                  </a:lnTo>
                  <a:lnTo>
                    <a:pt x="2951188" y="1200480"/>
                  </a:lnTo>
                  <a:lnTo>
                    <a:pt x="2995295" y="1188339"/>
                  </a:lnTo>
                  <a:lnTo>
                    <a:pt x="3038005" y="1173048"/>
                  </a:lnTo>
                  <a:lnTo>
                    <a:pt x="3079165" y="1154722"/>
                  </a:lnTo>
                  <a:lnTo>
                    <a:pt x="3118662" y="1133500"/>
                  </a:lnTo>
                  <a:lnTo>
                    <a:pt x="3156343" y="1109522"/>
                  </a:lnTo>
                  <a:lnTo>
                    <a:pt x="3192081" y="1082929"/>
                  </a:lnTo>
                  <a:lnTo>
                    <a:pt x="3225723" y="1053846"/>
                  </a:lnTo>
                  <a:lnTo>
                    <a:pt x="3257169" y="1022400"/>
                  </a:lnTo>
                  <a:lnTo>
                    <a:pt x="3286252" y="988745"/>
                  </a:lnTo>
                  <a:lnTo>
                    <a:pt x="3312845" y="953008"/>
                  </a:lnTo>
                  <a:lnTo>
                    <a:pt x="3336823" y="915314"/>
                  </a:lnTo>
                  <a:lnTo>
                    <a:pt x="3358032" y="875817"/>
                  </a:lnTo>
                  <a:lnTo>
                    <a:pt x="3376358" y="834644"/>
                  </a:lnTo>
                  <a:lnTo>
                    <a:pt x="3391662" y="791921"/>
                  </a:lnTo>
                  <a:lnTo>
                    <a:pt x="3403790" y="747801"/>
                  </a:lnTo>
                  <a:lnTo>
                    <a:pt x="3412617" y="702398"/>
                  </a:lnTo>
                  <a:lnTo>
                    <a:pt x="3418014" y="655866"/>
                  </a:lnTo>
                  <a:lnTo>
                    <a:pt x="3419856" y="608330"/>
                  </a:lnTo>
                  <a:close/>
                </a:path>
              </a:pathLst>
            </a:custGeom>
            <a:solidFill>
              <a:srgbClr val="92CDEF"/>
            </a:solidFill>
          </p:spPr>
          <p:txBody>
            <a:bodyPr wrap="square" lIns="0" tIns="0" rIns="0" bIns="0" rtlCol="0"/>
            <a:lstStyle/>
            <a:p>
              <a:endParaRPr/>
            </a:p>
          </p:txBody>
        </p:sp>
        <p:sp>
          <p:nvSpPr>
            <p:cNvPr id="13" name="object 12">
              <a:extLst>
                <a:ext uri="{FF2B5EF4-FFF2-40B4-BE49-F238E27FC236}">
                  <a16:creationId xmlns:a16="http://schemas.microsoft.com/office/drawing/2014/main" id="{4A3C81D7-E465-293D-4FFC-847D894EB174}"/>
                </a:ext>
              </a:extLst>
            </p:cNvPr>
            <p:cNvSpPr/>
            <p:nvPr/>
          </p:nvSpPr>
          <p:spPr>
            <a:xfrm>
              <a:off x="1421891" y="2794253"/>
              <a:ext cx="9784080" cy="1079500"/>
            </a:xfrm>
            <a:custGeom>
              <a:avLst/>
              <a:gdLst/>
              <a:ahLst/>
              <a:cxnLst/>
              <a:rect l="l" t="t" r="r" b="b"/>
              <a:pathLst>
                <a:path w="9784080" h="1079500">
                  <a:moveTo>
                    <a:pt x="1069848" y="535051"/>
                  </a:moveTo>
                  <a:lnTo>
                    <a:pt x="1067661" y="486346"/>
                  </a:lnTo>
                  <a:lnTo>
                    <a:pt x="1061228" y="438867"/>
                  </a:lnTo>
                  <a:lnTo>
                    <a:pt x="1050738" y="392803"/>
                  </a:lnTo>
                  <a:lnTo>
                    <a:pt x="1036378" y="348342"/>
                  </a:lnTo>
                  <a:lnTo>
                    <a:pt x="1018339" y="305674"/>
                  </a:lnTo>
                  <a:lnTo>
                    <a:pt x="996808" y="264987"/>
                  </a:lnTo>
                  <a:lnTo>
                    <a:pt x="971976" y="226470"/>
                  </a:lnTo>
                  <a:lnTo>
                    <a:pt x="944031" y="190312"/>
                  </a:lnTo>
                  <a:lnTo>
                    <a:pt x="913161" y="156702"/>
                  </a:lnTo>
                  <a:lnTo>
                    <a:pt x="879557" y="125827"/>
                  </a:lnTo>
                  <a:lnTo>
                    <a:pt x="843406" y="97878"/>
                  </a:lnTo>
                  <a:lnTo>
                    <a:pt x="804897" y="73043"/>
                  </a:lnTo>
                  <a:lnTo>
                    <a:pt x="764221" y="51511"/>
                  </a:lnTo>
                  <a:lnTo>
                    <a:pt x="721564" y="33470"/>
                  </a:lnTo>
                  <a:lnTo>
                    <a:pt x="677118" y="19110"/>
                  </a:lnTo>
                  <a:lnTo>
                    <a:pt x="631069" y="8619"/>
                  </a:lnTo>
                  <a:lnTo>
                    <a:pt x="583608" y="2186"/>
                  </a:lnTo>
                  <a:lnTo>
                    <a:pt x="534924" y="0"/>
                  </a:lnTo>
                  <a:lnTo>
                    <a:pt x="486239" y="2186"/>
                  </a:lnTo>
                  <a:lnTo>
                    <a:pt x="438778" y="8619"/>
                  </a:lnTo>
                  <a:lnTo>
                    <a:pt x="392729" y="19110"/>
                  </a:lnTo>
                  <a:lnTo>
                    <a:pt x="348283" y="33470"/>
                  </a:lnTo>
                  <a:lnTo>
                    <a:pt x="305626" y="51511"/>
                  </a:lnTo>
                  <a:lnTo>
                    <a:pt x="264950" y="73043"/>
                  </a:lnTo>
                  <a:lnTo>
                    <a:pt x="226441" y="97878"/>
                  </a:lnTo>
                  <a:lnTo>
                    <a:pt x="190290" y="125827"/>
                  </a:lnTo>
                  <a:lnTo>
                    <a:pt x="156686" y="156702"/>
                  </a:lnTo>
                  <a:lnTo>
                    <a:pt x="125816" y="190312"/>
                  </a:lnTo>
                  <a:lnTo>
                    <a:pt x="97871" y="226470"/>
                  </a:lnTo>
                  <a:lnTo>
                    <a:pt x="73039" y="264987"/>
                  </a:lnTo>
                  <a:lnTo>
                    <a:pt x="51508" y="305674"/>
                  </a:lnTo>
                  <a:lnTo>
                    <a:pt x="33469" y="348342"/>
                  </a:lnTo>
                  <a:lnTo>
                    <a:pt x="19109" y="392803"/>
                  </a:lnTo>
                  <a:lnTo>
                    <a:pt x="8619" y="438867"/>
                  </a:lnTo>
                  <a:lnTo>
                    <a:pt x="2186" y="486346"/>
                  </a:lnTo>
                  <a:lnTo>
                    <a:pt x="0" y="535051"/>
                  </a:lnTo>
                  <a:lnTo>
                    <a:pt x="2186" y="583736"/>
                  </a:lnTo>
                  <a:lnTo>
                    <a:pt x="8619" y="631201"/>
                  </a:lnTo>
                  <a:lnTo>
                    <a:pt x="19109" y="677254"/>
                  </a:lnTo>
                  <a:lnTo>
                    <a:pt x="33469" y="721707"/>
                  </a:lnTo>
                  <a:lnTo>
                    <a:pt x="51508" y="764372"/>
                  </a:lnTo>
                  <a:lnTo>
                    <a:pt x="73039" y="805057"/>
                  </a:lnTo>
                  <a:lnTo>
                    <a:pt x="97871" y="843575"/>
                  </a:lnTo>
                  <a:lnTo>
                    <a:pt x="125816" y="879737"/>
                  </a:lnTo>
                  <a:lnTo>
                    <a:pt x="156686" y="913352"/>
                  </a:lnTo>
                  <a:lnTo>
                    <a:pt x="190290" y="944232"/>
                  </a:lnTo>
                  <a:lnTo>
                    <a:pt x="226441" y="972187"/>
                  </a:lnTo>
                  <a:lnTo>
                    <a:pt x="264950" y="997029"/>
                  </a:lnTo>
                  <a:lnTo>
                    <a:pt x="305626" y="1018569"/>
                  </a:lnTo>
                  <a:lnTo>
                    <a:pt x="348283" y="1036616"/>
                  </a:lnTo>
                  <a:lnTo>
                    <a:pt x="392729" y="1050982"/>
                  </a:lnTo>
                  <a:lnTo>
                    <a:pt x="438778" y="1061478"/>
                  </a:lnTo>
                  <a:lnTo>
                    <a:pt x="486239" y="1067914"/>
                  </a:lnTo>
                  <a:lnTo>
                    <a:pt x="534924" y="1070102"/>
                  </a:lnTo>
                  <a:lnTo>
                    <a:pt x="583608" y="1067914"/>
                  </a:lnTo>
                  <a:lnTo>
                    <a:pt x="631069" y="1061478"/>
                  </a:lnTo>
                  <a:lnTo>
                    <a:pt x="677118" y="1050982"/>
                  </a:lnTo>
                  <a:lnTo>
                    <a:pt x="721564" y="1036616"/>
                  </a:lnTo>
                  <a:lnTo>
                    <a:pt x="764221" y="1018569"/>
                  </a:lnTo>
                  <a:lnTo>
                    <a:pt x="804897" y="997029"/>
                  </a:lnTo>
                  <a:lnTo>
                    <a:pt x="843406" y="972187"/>
                  </a:lnTo>
                  <a:lnTo>
                    <a:pt x="879557" y="944232"/>
                  </a:lnTo>
                  <a:lnTo>
                    <a:pt x="913161" y="913352"/>
                  </a:lnTo>
                  <a:lnTo>
                    <a:pt x="944031" y="879737"/>
                  </a:lnTo>
                  <a:lnTo>
                    <a:pt x="971976" y="843575"/>
                  </a:lnTo>
                  <a:lnTo>
                    <a:pt x="996808" y="805057"/>
                  </a:lnTo>
                  <a:lnTo>
                    <a:pt x="1018339" y="764372"/>
                  </a:lnTo>
                  <a:lnTo>
                    <a:pt x="1036378" y="721707"/>
                  </a:lnTo>
                  <a:lnTo>
                    <a:pt x="1050738" y="677254"/>
                  </a:lnTo>
                  <a:lnTo>
                    <a:pt x="1061228" y="631201"/>
                  </a:lnTo>
                  <a:lnTo>
                    <a:pt x="1067661" y="583736"/>
                  </a:lnTo>
                  <a:lnTo>
                    <a:pt x="1069848" y="535051"/>
                  </a:lnTo>
                  <a:close/>
                </a:path>
                <a:path w="9784080" h="1079500">
                  <a:moveTo>
                    <a:pt x="3246120" y="535051"/>
                  </a:moveTo>
                  <a:lnTo>
                    <a:pt x="3243933" y="486346"/>
                  </a:lnTo>
                  <a:lnTo>
                    <a:pt x="3237500" y="438867"/>
                  </a:lnTo>
                  <a:lnTo>
                    <a:pt x="3227010" y="392803"/>
                  </a:lnTo>
                  <a:lnTo>
                    <a:pt x="3212650" y="348342"/>
                  </a:lnTo>
                  <a:lnTo>
                    <a:pt x="3194611" y="305674"/>
                  </a:lnTo>
                  <a:lnTo>
                    <a:pt x="3173080" y="264987"/>
                  </a:lnTo>
                  <a:lnTo>
                    <a:pt x="3148248" y="226470"/>
                  </a:lnTo>
                  <a:lnTo>
                    <a:pt x="3120303" y="190312"/>
                  </a:lnTo>
                  <a:lnTo>
                    <a:pt x="3089433" y="156702"/>
                  </a:lnTo>
                  <a:lnTo>
                    <a:pt x="3055829" y="125827"/>
                  </a:lnTo>
                  <a:lnTo>
                    <a:pt x="3019678" y="97878"/>
                  </a:lnTo>
                  <a:lnTo>
                    <a:pt x="2981169" y="73043"/>
                  </a:lnTo>
                  <a:lnTo>
                    <a:pt x="2940493" y="51511"/>
                  </a:lnTo>
                  <a:lnTo>
                    <a:pt x="2897836" y="33470"/>
                  </a:lnTo>
                  <a:lnTo>
                    <a:pt x="2853390" y="19110"/>
                  </a:lnTo>
                  <a:lnTo>
                    <a:pt x="2807341" y="8619"/>
                  </a:lnTo>
                  <a:lnTo>
                    <a:pt x="2759880" y="2186"/>
                  </a:lnTo>
                  <a:lnTo>
                    <a:pt x="2711196" y="0"/>
                  </a:lnTo>
                  <a:lnTo>
                    <a:pt x="2662511" y="2186"/>
                  </a:lnTo>
                  <a:lnTo>
                    <a:pt x="2615050" y="8619"/>
                  </a:lnTo>
                  <a:lnTo>
                    <a:pt x="2569001" y="19110"/>
                  </a:lnTo>
                  <a:lnTo>
                    <a:pt x="2524555" y="33470"/>
                  </a:lnTo>
                  <a:lnTo>
                    <a:pt x="2481898" y="51511"/>
                  </a:lnTo>
                  <a:lnTo>
                    <a:pt x="2441222" y="73043"/>
                  </a:lnTo>
                  <a:lnTo>
                    <a:pt x="2402713" y="97878"/>
                  </a:lnTo>
                  <a:lnTo>
                    <a:pt x="2366562" y="125827"/>
                  </a:lnTo>
                  <a:lnTo>
                    <a:pt x="2332958" y="156702"/>
                  </a:lnTo>
                  <a:lnTo>
                    <a:pt x="2302088" y="190312"/>
                  </a:lnTo>
                  <a:lnTo>
                    <a:pt x="2274143" y="226470"/>
                  </a:lnTo>
                  <a:lnTo>
                    <a:pt x="2249311" y="264987"/>
                  </a:lnTo>
                  <a:lnTo>
                    <a:pt x="2227780" y="305674"/>
                  </a:lnTo>
                  <a:lnTo>
                    <a:pt x="2209741" y="348342"/>
                  </a:lnTo>
                  <a:lnTo>
                    <a:pt x="2195381" y="392803"/>
                  </a:lnTo>
                  <a:lnTo>
                    <a:pt x="2184891" y="438867"/>
                  </a:lnTo>
                  <a:lnTo>
                    <a:pt x="2178458" y="486346"/>
                  </a:lnTo>
                  <a:lnTo>
                    <a:pt x="2176272" y="535051"/>
                  </a:lnTo>
                  <a:lnTo>
                    <a:pt x="2178458" y="583736"/>
                  </a:lnTo>
                  <a:lnTo>
                    <a:pt x="2184891" y="631201"/>
                  </a:lnTo>
                  <a:lnTo>
                    <a:pt x="2195381" y="677254"/>
                  </a:lnTo>
                  <a:lnTo>
                    <a:pt x="2209741" y="721707"/>
                  </a:lnTo>
                  <a:lnTo>
                    <a:pt x="2227780" y="764372"/>
                  </a:lnTo>
                  <a:lnTo>
                    <a:pt x="2249311" y="805057"/>
                  </a:lnTo>
                  <a:lnTo>
                    <a:pt x="2274143" y="843575"/>
                  </a:lnTo>
                  <a:lnTo>
                    <a:pt x="2302088" y="879737"/>
                  </a:lnTo>
                  <a:lnTo>
                    <a:pt x="2332958" y="913352"/>
                  </a:lnTo>
                  <a:lnTo>
                    <a:pt x="2366562" y="944232"/>
                  </a:lnTo>
                  <a:lnTo>
                    <a:pt x="2402713" y="972187"/>
                  </a:lnTo>
                  <a:lnTo>
                    <a:pt x="2441222" y="997029"/>
                  </a:lnTo>
                  <a:lnTo>
                    <a:pt x="2481898" y="1018569"/>
                  </a:lnTo>
                  <a:lnTo>
                    <a:pt x="2524555" y="1036616"/>
                  </a:lnTo>
                  <a:lnTo>
                    <a:pt x="2569001" y="1050982"/>
                  </a:lnTo>
                  <a:lnTo>
                    <a:pt x="2615050" y="1061478"/>
                  </a:lnTo>
                  <a:lnTo>
                    <a:pt x="2662511" y="1067914"/>
                  </a:lnTo>
                  <a:lnTo>
                    <a:pt x="2711196" y="1070102"/>
                  </a:lnTo>
                  <a:lnTo>
                    <a:pt x="2759880" y="1067914"/>
                  </a:lnTo>
                  <a:lnTo>
                    <a:pt x="2807341" y="1061478"/>
                  </a:lnTo>
                  <a:lnTo>
                    <a:pt x="2853390" y="1050982"/>
                  </a:lnTo>
                  <a:lnTo>
                    <a:pt x="2897836" y="1036616"/>
                  </a:lnTo>
                  <a:lnTo>
                    <a:pt x="2940493" y="1018569"/>
                  </a:lnTo>
                  <a:lnTo>
                    <a:pt x="2981169" y="997029"/>
                  </a:lnTo>
                  <a:lnTo>
                    <a:pt x="3019678" y="972187"/>
                  </a:lnTo>
                  <a:lnTo>
                    <a:pt x="3055829" y="944232"/>
                  </a:lnTo>
                  <a:lnTo>
                    <a:pt x="3089433" y="913352"/>
                  </a:lnTo>
                  <a:lnTo>
                    <a:pt x="3120303" y="879737"/>
                  </a:lnTo>
                  <a:lnTo>
                    <a:pt x="3148248" y="843575"/>
                  </a:lnTo>
                  <a:lnTo>
                    <a:pt x="3173080" y="805057"/>
                  </a:lnTo>
                  <a:lnTo>
                    <a:pt x="3194611" y="764372"/>
                  </a:lnTo>
                  <a:lnTo>
                    <a:pt x="3212650" y="721707"/>
                  </a:lnTo>
                  <a:lnTo>
                    <a:pt x="3227010" y="677254"/>
                  </a:lnTo>
                  <a:lnTo>
                    <a:pt x="3237500" y="631201"/>
                  </a:lnTo>
                  <a:lnTo>
                    <a:pt x="3243933" y="583736"/>
                  </a:lnTo>
                  <a:lnTo>
                    <a:pt x="3246120" y="535051"/>
                  </a:lnTo>
                  <a:close/>
                </a:path>
                <a:path w="9784080" h="1079500">
                  <a:moveTo>
                    <a:pt x="5422392" y="535051"/>
                  </a:moveTo>
                  <a:lnTo>
                    <a:pt x="5420205" y="486346"/>
                  </a:lnTo>
                  <a:lnTo>
                    <a:pt x="5413772" y="438867"/>
                  </a:lnTo>
                  <a:lnTo>
                    <a:pt x="5403282" y="392803"/>
                  </a:lnTo>
                  <a:lnTo>
                    <a:pt x="5388922" y="348342"/>
                  </a:lnTo>
                  <a:lnTo>
                    <a:pt x="5370883" y="305674"/>
                  </a:lnTo>
                  <a:lnTo>
                    <a:pt x="5349352" y="264987"/>
                  </a:lnTo>
                  <a:lnTo>
                    <a:pt x="5324520" y="226470"/>
                  </a:lnTo>
                  <a:lnTo>
                    <a:pt x="5296575" y="190312"/>
                  </a:lnTo>
                  <a:lnTo>
                    <a:pt x="5265705" y="156702"/>
                  </a:lnTo>
                  <a:lnTo>
                    <a:pt x="5232101" y="125827"/>
                  </a:lnTo>
                  <a:lnTo>
                    <a:pt x="5195950" y="97878"/>
                  </a:lnTo>
                  <a:lnTo>
                    <a:pt x="5157441" y="73043"/>
                  </a:lnTo>
                  <a:lnTo>
                    <a:pt x="5116765" y="51511"/>
                  </a:lnTo>
                  <a:lnTo>
                    <a:pt x="5074108" y="33470"/>
                  </a:lnTo>
                  <a:lnTo>
                    <a:pt x="5029662" y="19110"/>
                  </a:lnTo>
                  <a:lnTo>
                    <a:pt x="4983613" y="8619"/>
                  </a:lnTo>
                  <a:lnTo>
                    <a:pt x="4936152" y="2186"/>
                  </a:lnTo>
                  <a:lnTo>
                    <a:pt x="4887468" y="0"/>
                  </a:lnTo>
                  <a:lnTo>
                    <a:pt x="4838783" y="2186"/>
                  </a:lnTo>
                  <a:lnTo>
                    <a:pt x="4791322" y="8619"/>
                  </a:lnTo>
                  <a:lnTo>
                    <a:pt x="4745273" y="19110"/>
                  </a:lnTo>
                  <a:lnTo>
                    <a:pt x="4700827" y="33470"/>
                  </a:lnTo>
                  <a:lnTo>
                    <a:pt x="4658170" y="51511"/>
                  </a:lnTo>
                  <a:lnTo>
                    <a:pt x="4617494" y="73043"/>
                  </a:lnTo>
                  <a:lnTo>
                    <a:pt x="4578985" y="97878"/>
                  </a:lnTo>
                  <a:lnTo>
                    <a:pt x="4542834" y="125827"/>
                  </a:lnTo>
                  <a:lnTo>
                    <a:pt x="4509230" y="156702"/>
                  </a:lnTo>
                  <a:lnTo>
                    <a:pt x="4478360" y="190312"/>
                  </a:lnTo>
                  <a:lnTo>
                    <a:pt x="4450415" y="226470"/>
                  </a:lnTo>
                  <a:lnTo>
                    <a:pt x="4425583" y="264987"/>
                  </a:lnTo>
                  <a:lnTo>
                    <a:pt x="4404052" y="305674"/>
                  </a:lnTo>
                  <a:lnTo>
                    <a:pt x="4386013" y="348342"/>
                  </a:lnTo>
                  <a:lnTo>
                    <a:pt x="4371653" y="392803"/>
                  </a:lnTo>
                  <a:lnTo>
                    <a:pt x="4361163" y="438867"/>
                  </a:lnTo>
                  <a:lnTo>
                    <a:pt x="4354730" y="486346"/>
                  </a:lnTo>
                  <a:lnTo>
                    <a:pt x="4352544" y="535051"/>
                  </a:lnTo>
                  <a:lnTo>
                    <a:pt x="4354730" y="583736"/>
                  </a:lnTo>
                  <a:lnTo>
                    <a:pt x="4361163" y="631201"/>
                  </a:lnTo>
                  <a:lnTo>
                    <a:pt x="4371653" y="677254"/>
                  </a:lnTo>
                  <a:lnTo>
                    <a:pt x="4386013" y="721707"/>
                  </a:lnTo>
                  <a:lnTo>
                    <a:pt x="4404052" y="764372"/>
                  </a:lnTo>
                  <a:lnTo>
                    <a:pt x="4425583" y="805057"/>
                  </a:lnTo>
                  <a:lnTo>
                    <a:pt x="4450415" y="843575"/>
                  </a:lnTo>
                  <a:lnTo>
                    <a:pt x="4478360" y="879737"/>
                  </a:lnTo>
                  <a:lnTo>
                    <a:pt x="4509230" y="913352"/>
                  </a:lnTo>
                  <a:lnTo>
                    <a:pt x="4542834" y="944232"/>
                  </a:lnTo>
                  <a:lnTo>
                    <a:pt x="4578985" y="972187"/>
                  </a:lnTo>
                  <a:lnTo>
                    <a:pt x="4617494" y="997029"/>
                  </a:lnTo>
                  <a:lnTo>
                    <a:pt x="4658170" y="1018569"/>
                  </a:lnTo>
                  <a:lnTo>
                    <a:pt x="4700827" y="1036616"/>
                  </a:lnTo>
                  <a:lnTo>
                    <a:pt x="4745273" y="1050982"/>
                  </a:lnTo>
                  <a:lnTo>
                    <a:pt x="4791322" y="1061478"/>
                  </a:lnTo>
                  <a:lnTo>
                    <a:pt x="4838783" y="1067914"/>
                  </a:lnTo>
                  <a:lnTo>
                    <a:pt x="4887468" y="1070102"/>
                  </a:lnTo>
                  <a:lnTo>
                    <a:pt x="4936152" y="1067914"/>
                  </a:lnTo>
                  <a:lnTo>
                    <a:pt x="4983613" y="1061478"/>
                  </a:lnTo>
                  <a:lnTo>
                    <a:pt x="5029662" y="1050982"/>
                  </a:lnTo>
                  <a:lnTo>
                    <a:pt x="5074108" y="1036616"/>
                  </a:lnTo>
                  <a:lnTo>
                    <a:pt x="5116765" y="1018569"/>
                  </a:lnTo>
                  <a:lnTo>
                    <a:pt x="5157441" y="997029"/>
                  </a:lnTo>
                  <a:lnTo>
                    <a:pt x="5195950" y="972187"/>
                  </a:lnTo>
                  <a:lnTo>
                    <a:pt x="5232101" y="944232"/>
                  </a:lnTo>
                  <a:lnTo>
                    <a:pt x="5265705" y="913352"/>
                  </a:lnTo>
                  <a:lnTo>
                    <a:pt x="5296575" y="879737"/>
                  </a:lnTo>
                  <a:lnTo>
                    <a:pt x="5324520" y="843575"/>
                  </a:lnTo>
                  <a:lnTo>
                    <a:pt x="5349352" y="805057"/>
                  </a:lnTo>
                  <a:lnTo>
                    <a:pt x="5370883" y="764372"/>
                  </a:lnTo>
                  <a:lnTo>
                    <a:pt x="5388922" y="721707"/>
                  </a:lnTo>
                  <a:lnTo>
                    <a:pt x="5403282" y="677254"/>
                  </a:lnTo>
                  <a:lnTo>
                    <a:pt x="5413772" y="631201"/>
                  </a:lnTo>
                  <a:lnTo>
                    <a:pt x="5420205" y="583736"/>
                  </a:lnTo>
                  <a:lnTo>
                    <a:pt x="5422392" y="535051"/>
                  </a:lnTo>
                  <a:close/>
                </a:path>
                <a:path w="9784080" h="1079500">
                  <a:moveTo>
                    <a:pt x="7571232" y="544195"/>
                  </a:moveTo>
                  <a:lnTo>
                    <a:pt x="7569027" y="495490"/>
                  </a:lnTo>
                  <a:lnTo>
                    <a:pt x="7562539" y="448011"/>
                  </a:lnTo>
                  <a:lnTo>
                    <a:pt x="7551959" y="401947"/>
                  </a:lnTo>
                  <a:lnTo>
                    <a:pt x="7537478" y="357486"/>
                  </a:lnTo>
                  <a:lnTo>
                    <a:pt x="7519285" y="314818"/>
                  </a:lnTo>
                  <a:lnTo>
                    <a:pt x="7497571" y="274131"/>
                  </a:lnTo>
                  <a:lnTo>
                    <a:pt x="7472528" y="235614"/>
                  </a:lnTo>
                  <a:lnTo>
                    <a:pt x="7444344" y="199456"/>
                  </a:lnTo>
                  <a:lnTo>
                    <a:pt x="7413212" y="165846"/>
                  </a:lnTo>
                  <a:lnTo>
                    <a:pt x="7379320" y="134971"/>
                  </a:lnTo>
                  <a:lnTo>
                    <a:pt x="7342861" y="107022"/>
                  </a:lnTo>
                  <a:lnTo>
                    <a:pt x="7304023" y="82187"/>
                  </a:lnTo>
                  <a:lnTo>
                    <a:pt x="7262999" y="60655"/>
                  </a:lnTo>
                  <a:lnTo>
                    <a:pt x="7219978" y="42614"/>
                  </a:lnTo>
                  <a:lnTo>
                    <a:pt x="7175150" y="28254"/>
                  </a:lnTo>
                  <a:lnTo>
                    <a:pt x="7128707" y="17763"/>
                  </a:lnTo>
                  <a:lnTo>
                    <a:pt x="7080839" y="11330"/>
                  </a:lnTo>
                  <a:lnTo>
                    <a:pt x="7031735" y="9144"/>
                  </a:lnTo>
                  <a:lnTo>
                    <a:pt x="6982632" y="11330"/>
                  </a:lnTo>
                  <a:lnTo>
                    <a:pt x="6934764" y="17763"/>
                  </a:lnTo>
                  <a:lnTo>
                    <a:pt x="6888321" y="28254"/>
                  </a:lnTo>
                  <a:lnTo>
                    <a:pt x="6843493" y="42614"/>
                  </a:lnTo>
                  <a:lnTo>
                    <a:pt x="6800472" y="60655"/>
                  </a:lnTo>
                  <a:lnTo>
                    <a:pt x="6759447" y="82187"/>
                  </a:lnTo>
                  <a:lnTo>
                    <a:pt x="6720610" y="107022"/>
                  </a:lnTo>
                  <a:lnTo>
                    <a:pt x="6684151" y="134971"/>
                  </a:lnTo>
                  <a:lnTo>
                    <a:pt x="6650259" y="165846"/>
                  </a:lnTo>
                  <a:lnTo>
                    <a:pt x="6619127" y="199456"/>
                  </a:lnTo>
                  <a:lnTo>
                    <a:pt x="6590943" y="235614"/>
                  </a:lnTo>
                  <a:lnTo>
                    <a:pt x="6565899" y="274131"/>
                  </a:lnTo>
                  <a:lnTo>
                    <a:pt x="6544186" y="314818"/>
                  </a:lnTo>
                  <a:lnTo>
                    <a:pt x="6525993" y="357486"/>
                  </a:lnTo>
                  <a:lnTo>
                    <a:pt x="6511512" y="401947"/>
                  </a:lnTo>
                  <a:lnTo>
                    <a:pt x="6500932" y="448011"/>
                  </a:lnTo>
                  <a:lnTo>
                    <a:pt x="6494444" y="495490"/>
                  </a:lnTo>
                  <a:lnTo>
                    <a:pt x="6492240" y="544195"/>
                  </a:lnTo>
                  <a:lnTo>
                    <a:pt x="6494444" y="592880"/>
                  </a:lnTo>
                  <a:lnTo>
                    <a:pt x="6500932" y="640345"/>
                  </a:lnTo>
                  <a:lnTo>
                    <a:pt x="6511512" y="686398"/>
                  </a:lnTo>
                  <a:lnTo>
                    <a:pt x="6525993" y="730851"/>
                  </a:lnTo>
                  <a:lnTo>
                    <a:pt x="6544186" y="773516"/>
                  </a:lnTo>
                  <a:lnTo>
                    <a:pt x="6565900" y="814201"/>
                  </a:lnTo>
                  <a:lnTo>
                    <a:pt x="6590943" y="852719"/>
                  </a:lnTo>
                  <a:lnTo>
                    <a:pt x="6619127" y="888881"/>
                  </a:lnTo>
                  <a:lnTo>
                    <a:pt x="6650259" y="922496"/>
                  </a:lnTo>
                  <a:lnTo>
                    <a:pt x="6684151" y="953376"/>
                  </a:lnTo>
                  <a:lnTo>
                    <a:pt x="6720610" y="981331"/>
                  </a:lnTo>
                  <a:lnTo>
                    <a:pt x="6759448" y="1006173"/>
                  </a:lnTo>
                  <a:lnTo>
                    <a:pt x="6800472" y="1027713"/>
                  </a:lnTo>
                  <a:lnTo>
                    <a:pt x="6843493" y="1045760"/>
                  </a:lnTo>
                  <a:lnTo>
                    <a:pt x="6888321" y="1060126"/>
                  </a:lnTo>
                  <a:lnTo>
                    <a:pt x="6934764" y="1070622"/>
                  </a:lnTo>
                  <a:lnTo>
                    <a:pt x="6982632" y="1077058"/>
                  </a:lnTo>
                  <a:lnTo>
                    <a:pt x="7031735" y="1079246"/>
                  </a:lnTo>
                  <a:lnTo>
                    <a:pt x="7080839" y="1077058"/>
                  </a:lnTo>
                  <a:lnTo>
                    <a:pt x="7128707" y="1070622"/>
                  </a:lnTo>
                  <a:lnTo>
                    <a:pt x="7175150" y="1060126"/>
                  </a:lnTo>
                  <a:lnTo>
                    <a:pt x="7219978" y="1045760"/>
                  </a:lnTo>
                  <a:lnTo>
                    <a:pt x="7262999" y="1027713"/>
                  </a:lnTo>
                  <a:lnTo>
                    <a:pt x="7304024" y="1006173"/>
                  </a:lnTo>
                  <a:lnTo>
                    <a:pt x="7342861" y="981331"/>
                  </a:lnTo>
                  <a:lnTo>
                    <a:pt x="7379320" y="953376"/>
                  </a:lnTo>
                  <a:lnTo>
                    <a:pt x="7413212" y="922496"/>
                  </a:lnTo>
                  <a:lnTo>
                    <a:pt x="7444344" y="888881"/>
                  </a:lnTo>
                  <a:lnTo>
                    <a:pt x="7472528" y="852719"/>
                  </a:lnTo>
                  <a:lnTo>
                    <a:pt x="7497572" y="814201"/>
                  </a:lnTo>
                  <a:lnTo>
                    <a:pt x="7519285" y="773516"/>
                  </a:lnTo>
                  <a:lnTo>
                    <a:pt x="7537478" y="730851"/>
                  </a:lnTo>
                  <a:lnTo>
                    <a:pt x="7551959" y="686398"/>
                  </a:lnTo>
                  <a:lnTo>
                    <a:pt x="7562539" y="640345"/>
                  </a:lnTo>
                  <a:lnTo>
                    <a:pt x="7569027" y="592880"/>
                  </a:lnTo>
                  <a:lnTo>
                    <a:pt x="7571232" y="544195"/>
                  </a:lnTo>
                  <a:close/>
                </a:path>
                <a:path w="9784080" h="1079500">
                  <a:moveTo>
                    <a:pt x="9784080" y="535051"/>
                  </a:moveTo>
                  <a:lnTo>
                    <a:pt x="9781893" y="486346"/>
                  </a:lnTo>
                  <a:lnTo>
                    <a:pt x="9775460" y="438867"/>
                  </a:lnTo>
                  <a:lnTo>
                    <a:pt x="9764970" y="392803"/>
                  </a:lnTo>
                  <a:lnTo>
                    <a:pt x="9750610" y="348342"/>
                  </a:lnTo>
                  <a:lnTo>
                    <a:pt x="9732571" y="305674"/>
                  </a:lnTo>
                  <a:lnTo>
                    <a:pt x="9711040" y="264987"/>
                  </a:lnTo>
                  <a:lnTo>
                    <a:pt x="9686208" y="226470"/>
                  </a:lnTo>
                  <a:lnTo>
                    <a:pt x="9658263" y="190312"/>
                  </a:lnTo>
                  <a:lnTo>
                    <a:pt x="9627393" y="156702"/>
                  </a:lnTo>
                  <a:lnTo>
                    <a:pt x="9593789" y="125827"/>
                  </a:lnTo>
                  <a:lnTo>
                    <a:pt x="9557638" y="97878"/>
                  </a:lnTo>
                  <a:lnTo>
                    <a:pt x="9519129" y="73043"/>
                  </a:lnTo>
                  <a:lnTo>
                    <a:pt x="9478453" y="51511"/>
                  </a:lnTo>
                  <a:lnTo>
                    <a:pt x="9435796" y="33470"/>
                  </a:lnTo>
                  <a:lnTo>
                    <a:pt x="9391350" y="19110"/>
                  </a:lnTo>
                  <a:lnTo>
                    <a:pt x="9345301" y="8619"/>
                  </a:lnTo>
                  <a:lnTo>
                    <a:pt x="9297840" y="2186"/>
                  </a:lnTo>
                  <a:lnTo>
                    <a:pt x="9249156" y="0"/>
                  </a:lnTo>
                  <a:lnTo>
                    <a:pt x="9200471" y="2186"/>
                  </a:lnTo>
                  <a:lnTo>
                    <a:pt x="9153010" y="8619"/>
                  </a:lnTo>
                  <a:lnTo>
                    <a:pt x="9106961" y="19110"/>
                  </a:lnTo>
                  <a:lnTo>
                    <a:pt x="9062515" y="33470"/>
                  </a:lnTo>
                  <a:lnTo>
                    <a:pt x="9019858" y="51511"/>
                  </a:lnTo>
                  <a:lnTo>
                    <a:pt x="8979182" y="73043"/>
                  </a:lnTo>
                  <a:lnTo>
                    <a:pt x="8940673" y="97878"/>
                  </a:lnTo>
                  <a:lnTo>
                    <a:pt x="8904522" y="125827"/>
                  </a:lnTo>
                  <a:lnTo>
                    <a:pt x="8870918" y="156702"/>
                  </a:lnTo>
                  <a:lnTo>
                    <a:pt x="8840048" y="190312"/>
                  </a:lnTo>
                  <a:lnTo>
                    <a:pt x="8812103" y="226470"/>
                  </a:lnTo>
                  <a:lnTo>
                    <a:pt x="8787271" y="264987"/>
                  </a:lnTo>
                  <a:lnTo>
                    <a:pt x="8765740" y="305674"/>
                  </a:lnTo>
                  <a:lnTo>
                    <a:pt x="8747701" y="348342"/>
                  </a:lnTo>
                  <a:lnTo>
                    <a:pt x="8733341" y="392803"/>
                  </a:lnTo>
                  <a:lnTo>
                    <a:pt x="8722851" y="438867"/>
                  </a:lnTo>
                  <a:lnTo>
                    <a:pt x="8716418" y="486346"/>
                  </a:lnTo>
                  <a:lnTo>
                    <a:pt x="8714232" y="535051"/>
                  </a:lnTo>
                  <a:lnTo>
                    <a:pt x="8716418" y="583736"/>
                  </a:lnTo>
                  <a:lnTo>
                    <a:pt x="8722851" y="631201"/>
                  </a:lnTo>
                  <a:lnTo>
                    <a:pt x="8733341" y="677254"/>
                  </a:lnTo>
                  <a:lnTo>
                    <a:pt x="8747701" y="721707"/>
                  </a:lnTo>
                  <a:lnTo>
                    <a:pt x="8765740" y="764372"/>
                  </a:lnTo>
                  <a:lnTo>
                    <a:pt x="8787271" y="805057"/>
                  </a:lnTo>
                  <a:lnTo>
                    <a:pt x="8812103" y="843575"/>
                  </a:lnTo>
                  <a:lnTo>
                    <a:pt x="8840048" y="879737"/>
                  </a:lnTo>
                  <a:lnTo>
                    <a:pt x="8870918" y="913352"/>
                  </a:lnTo>
                  <a:lnTo>
                    <a:pt x="8904522" y="944232"/>
                  </a:lnTo>
                  <a:lnTo>
                    <a:pt x="8940673" y="972187"/>
                  </a:lnTo>
                  <a:lnTo>
                    <a:pt x="8979182" y="997029"/>
                  </a:lnTo>
                  <a:lnTo>
                    <a:pt x="9019858" y="1018569"/>
                  </a:lnTo>
                  <a:lnTo>
                    <a:pt x="9062515" y="1036616"/>
                  </a:lnTo>
                  <a:lnTo>
                    <a:pt x="9106961" y="1050982"/>
                  </a:lnTo>
                  <a:lnTo>
                    <a:pt x="9153010" y="1061478"/>
                  </a:lnTo>
                  <a:lnTo>
                    <a:pt x="9200471" y="1067914"/>
                  </a:lnTo>
                  <a:lnTo>
                    <a:pt x="9249156" y="1070102"/>
                  </a:lnTo>
                  <a:lnTo>
                    <a:pt x="9297840" y="1067914"/>
                  </a:lnTo>
                  <a:lnTo>
                    <a:pt x="9345301" y="1061478"/>
                  </a:lnTo>
                  <a:lnTo>
                    <a:pt x="9391350" y="1050982"/>
                  </a:lnTo>
                  <a:lnTo>
                    <a:pt x="9435796" y="1036616"/>
                  </a:lnTo>
                  <a:lnTo>
                    <a:pt x="9478453" y="1018569"/>
                  </a:lnTo>
                  <a:lnTo>
                    <a:pt x="9519129" y="997029"/>
                  </a:lnTo>
                  <a:lnTo>
                    <a:pt x="9557638" y="972187"/>
                  </a:lnTo>
                  <a:lnTo>
                    <a:pt x="9593789" y="944232"/>
                  </a:lnTo>
                  <a:lnTo>
                    <a:pt x="9627393" y="913352"/>
                  </a:lnTo>
                  <a:lnTo>
                    <a:pt x="9658263" y="879737"/>
                  </a:lnTo>
                  <a:lnTo>
                    <a:pt x="9686208" y="843575"/>
                  </a:lnTo>
                  <a:lnTo>
                    <a:pt x="9711040" y="805057"/>
                  </a:lnTo>
                  <a:lnTo>
                    <a:pt x="9732571" y="764372"/>
                  </a:lnTo>
                  <a:lnTo>
                    <a:pt x="9750610" y="721707"/>
                  </a:lnTo>
                  <a:lnTo>
                    <a:pt x="9764970" y="677254"/>
                  </a:lnTo>
                  <a:lnTo>
                    <a:pt x="9775460" y="631201"/>
                  </a:lnTo>
                  <a:lnTo>
                    <a:pt x="9781893" y="583736"/>
                  </a:lnTo>
                  <a:lnTo>
                    <a:pt x="9784080" y="535051"/>
                  </a:lnTo>
                  <a:close/>
                </a:path>
              </a:pathLst>
            </a:custGeom>
            <a:ln w="12700">
              <a:solidFill>
                <a:srgbClr val="FFFFFF"/>
              </a:solidFill>
            </a:ln>
          </p:spPr>
          <p:txBody>
            <a:bodyPr wrap="square" lIns="0" tIns="0" rIns="0" bIns="0" rtlCol="0"/>
            <a:lstStyle/>
            <a:p>
              <a:endParaRPr/>
            </a:p>
          </p:txBody>
        </p:sp>
        <p:pic>
          <p:nvPicPr>
            <p:cNvPr id="14" name="object 13">
              <a:extLst>
                <a:ext uri="{FF2B5EF4-FFF2-40B4-BE49-F238E27FC236}">
                  <a16:creationId xmlns:a16="http://schemas.microsoft.com/office/drawing/2014/main" id="{71568D69-8CB6-63D6-CA75-3932C64DE41E}"/>
                </a:ext>
              </a:extLst>
            </p:cNvPr>
            <p:cNvPicPr/>
            <p:nvPr/>
          </p:nvPicPr>
          <p:blipFill>
            <a:blip r:embed="rId2" cstate="print"/>
            <a:stretch>
              <a:fillRect/>
            </a:stretch>
          </p:blipFill>
          <p:spPr>
            <a:xfrm>
              <a:off x="1581911" y="2981655"/>
              <a:ext cx="713232" cy="713409"/>
            </a:xfrm>
            <a:prstGeom prst="rect">
              <a:avLst/>
            </a:prstGeom>
          </p:spPr>
        </p:pic>
        <p:pic>
          <p:nvPicPr>
            <p:cNvPr id="15" name="object 14">
              <a:extLst>
                <a:ext uri="{FF2B5EF4-FFF2-40B4-BE49-F238E27FC236}">
                  <a16:creationId xmlns:a16="http://schemas.microsoft.com/office/drawing/2014/main" id="{0B58E7D5-AD5D-3768-B92F-3C89F69068CD}"/>
                </a:ext>
              </a:extLst>
            </p:cNvPr>
            <p:cNvPicPr/>
            <p:nvPr/>
          </p:nvPicPr>
          <p:blipFill>
            <a:blip r:embed="rId3" cstate="print"/>
            <a:stretch>
              <a:fillRect/>
            </a:stretch>
          </p:blipFill>
          <p:spPr>
            <a:xfrm>
              <a:off x="3803904" y="3009112"/>
              <a:ext cx="621791" cy="621944"/>
            </a:xfrm>
            <a:prstGeom prst="rect">
              <a:avLst/>
            </a:prstGeom>
          </p:spPr>
        </p:pic>
        <p:pic>
          <p:nvPicPr>
            <p:cNvPr id="16" name="object 15">
              <a:extLst>
                <a:ext uri="{FF2B5EF4-FFF2-40B4-BE49-F238E27FC236}">
                  <a16:creationId xmlns:a16="http://schemas.microsoft.com/office/drawing/2014/main" id="{A613F93C-59B7-1C67-A8B1-8328CA97BF6D}"/>
                </a:ext>
              </a:extLst>
            </p:cNvPr>
            <p:cNvPicPr/>
            <p:nvPr/>
          </p:nvPicPr>
          <p:blipFill>
            <a:blip r:embed="rId4" cstate="print"/>
            <a:stretch>
              <a:fillRect/>
            </a:stretch>
          </p:blipFill>
          <p:spPr>
            <a:xfrm>
              <a:off x="5998464" y="3027400"/>
              <a:ext cx="621791" cy="621944"/>
            </a:xfrm>
            <a:prstGeom prst="rect">
              <a:avLst/>
            </a:prstGeom>
          </p:spPr>
        </p:pic>
        <p:pic>
          <p:nvPicPr>
            <p:cNvPr id="17" name="object 16">
              <a:extLst>
                <a:ext uri="{FF2B5EF4-FFF2-40B4-BE49-F238E27FC236}">
                  <a16:creationId xmlns:a16="http://schemas.microsoft.com/office/drawing/2014/main" id="{8B49B176-48C0-E61E-170E-178D0AE64052}"/>
                </a:ext>
              </a:extLst>
            </p:cNvPr>
            <p:cNvPicPr/>
            <p:nvPr/>
          </p:nvPicPr>
          <p:blipFill>
            <a:blip r:embed="rId5" cstate="print"/>
            <a:stretch>
              <a:fillRect/>
            </a:stretch>
          </p:blipFill>
          <p:spPr>
            <a:xfrm>
              <a:off x="8147304" y="3009112"/>
              <a:ext cx="621792" cy="621944"/>
            </a:xfrm>
            <a:prstGeom prst="rect">
              <a:avLst/>
            </a:prstGeom>
          </p:spPr>
        </p:pic>
        <p:pic>
          <p:nvPicPr>
            <p:cNvPr id="18" name="object 17">
              <a:extLst>
                <a:ext uri="{FF2B5EF4-FFF2-40B4-BE49-F238E27FC236}">
                  <a16:creationId xmlns:a16="http://schemas.microsoft.com/office/drawing/2014/main" id="{D85CE149-2DB1-FB62-492D-885DDDEA0B3D}"/>
                </a:ext>
              </a:extLst>
            </p:cNvPr>
            <p:cNvPicPr/>
            <p:nvPr/>
          </p:nvPicPr>
          <p:blipFill>
            <a:blip r:embed="rId6" cstate="print"/>
            <a:stretch>
              <a:fillRect/>
            </a:stretch>
          </p:blipFill>
          <p:spPr>
            <a:xfrm>
              <a:off x="10341864" y="3018256"/>
              <a:ext cx="621792" cy="621944"/>
            </a:xfrm>
            <a:prstGeom prst="rect">
              <a:avLst/>
            </a:prstGeom>
          </p:spPr>
        </p:pic>
      </p:grpSp>
      <p:sp>
        <p:nvSpPr>
          <p:cNvPr id="19" name="object 2">
            <a:extLst>
              <a:ext uri="{FF2B5EF4-FFF2-40B4-BE49-F238E27FC236}">
                <a16:creationId xmlns:a16="http://schemas.microsoft.com/office/drawing/2014/main" id="{445626A7-4EA5-27EF-5B43-D8AA92B902BA}"/>
              </a:ext>
            </a:extLst>
          </p:cNvPr>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20" name="object 25">
            <a:extLst>
              <a:ext uri="{FF2B5EF4-FFF2-40B4-BE49-F238E27FC236}">
                <a16:creationId xmlns:a16="http://schemas.microsoft.com/office/drawing/2014/main" id="{7DF2205B-1B30-0BAF-D6C5-20E55F503A10}"/>
              </a:ext>
            </a:extLst>
          </p:cNvPr>
          <p:cNvSpPr txBox="1"/>
          <p:nvPr/>
        </p:nvSpPr>
        <p:spPr>
          <a:xfrm>
            <a:off x="1509966" y="4135882"/>
            <a:ext cx="1161665" cy="929485"/>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0" dirty="0">
                <a:solidFill>
                  <a:srgbClr val="FFFFFF"/>
                </a:solidFill>
                <a:latin typeface="Arial"/>
                <a:cs typeface="Arial"/>
              </a:rPr>
              <a:t> </a:t>
            </a:r>
            <a:r>
              <a:rPr sz="2350" b="1" spc="-60" dirty="0">
                <a:solidFill>
                  <a:srgbClr val="FFFFFF"/>
                </a:solidFill>
                <a:latin typeface="Arial"/>
                <a:cs typeface="Arial"/>
              </a:rPr>
              <a:t>1</a:t>
            </a:r>
            <a:endParaRPr sz="2350" dirty="0">
              <a:latin typeface="Arial"/>
              <a:cs typeface="Arial"/>
            </a:endParaRPr>
          </a:p>
          <a:p>
            <a:pPr marL="12700" marR="13335">
              <a:lnSpc>
                <a:spcPct val="102299"/>
              </a:lnSpc>
              <a:spcBef>
                <a:spcPts val="1100"/>
              </a:spcBef>
            </a:pPr>
            <a:r>
              <a:rPr sz="1350" dirty="0">
                <a:solidFill>
                  <a:srgbClr val="FFFFFF"/>
                </a:solidFill>
                <a:latin typeface="Segoe UI Light"/>
                <a:cs typeface="Segoe UI Light"/>
              </a:rPr>
              <a:t>Define</a:t>
            </a:r>
            <a:r>
              <a:rPr sz="1350" spc="130"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10" dirty="0">
                <a:solidFill>
                  <a:srgbClr val="FFFFFF"/>
                </a:solidFill>
                <a:latin typeface="Segoe UI Light"/>
                <a:cs typeface="Segoe UI Light"/>
              </a:rPr>
              <a:t>Question</a:t>
            </a:r>
            <a:endParaRPr sz="1350" dirty="0">
              <a:latin typeface="Segoe UI Light"/>
              <a:cs typeface="Segoe UI Light"/>
            </a:endParaRPr>
          </a:p>
        </p:txBody>
      </p:sp>
      <p:sp>
        <p:nvSpPr>
          <p:cNvPr id="22" name="object 26">
            <a:extLst>
              <a:ext uri="{FF2B5EF4-FFF2-40B4-BE49-F238E27FC236}">
                <a16:creationId xmlns:a16="http://schemas.microsoft.com/office/drawing/2014/main" id="{AEC90B3B-CDC3-BF4B-6AE5-5504AE907153}"/>
              </a:ext>
            </a:extLst>
          </p:cNvPr>
          <p:cNvSpPr txBox="1"/>
          <p:nvPr/>
        </p:nvSpPr>
        <p:spPr>
          <a:xfrm>
            <a:off x="3619372" y="4135882"/>
            <a:ext cx="1225550" cy="727122"/>
          </a:xfrm>
          <a:prstGeom prst="rect">
            <a:avLst/>
          </a:prstGeom>
        </p:spPr>
        <p:txBody>
          <a:bodyPr vert="horz" wrap="square" lIns="0" tIns="16510" rIns="0" bIns="0" rtlCol="0">
            <a:spAutoFit/>
          </a:bodyPr>
          <a:lstStyle/>
          <a:p>
            <a:pPr marL="12700">
              <a:lnSpc>
                <a:spcPct val="100000"/>
              </a:lnSpc>
              <a:spcBef>
                <a:spcPts val="130"/>
              </a:spcBef>
            </a:pPr>
            <a:r>
              <a:rPr sz="2350" b="1" spc="-235" dirty="0">
                <a:solidFill>
                  <a:srgbClr val="FFFFFF"/>
                </a:solidFill>
                <a:latin typeface="Arial"/>
                <a:cs typeface="Arial"/>
              </a:rPr>
              <a:t>Step</a:t>
            </a:r>
            <a:r>
              <a:rPr sz="2350" b="1" spc="-20" dirty="0">
                <a:solidFill>
                  <a:srgbClr val="FFFFFF"/>
                </a:solidFill>
                <a:latin typeface="Arial"/>
                <a:cs typeface="Arial"/>
              </a:rPr>
              <a:t> </a:t>
            </a:r>
            <a:r>
              <a:rPr sz="2350" b="1" spc="-50" dirty="0">
                <a:solidFill>
                  <a:srgbClr val="FFFFFF"/>
                </a:solidFill>
                <a:latin typeface="Arial"/>
                <a:cs typeface="Arial"/>
              </a:rPr>
              <a:t>2</a:t>
            </a:r>
            <a:endParaRPr sz="2350" dirty="0">
              <a:latin typeface="Arial"/>
              <a:cs typeface="Arial"/>
            </a:endParaRPr>
          </a:p>
          <a:p>
            <a:pPr marL="12700">
              <a:lnSpc>
                <a:spcPct val="100000"/>
              </a:lnSpc>
              <a:spcBef>
                <a:spcPts val="1135"/>
              </a:spcBef>
            </a:pPr>
            <a:r>
              <a:rPr sz="1350" dirty="0">
                <a:solidFill>
                  <a:srgbClr val="FFFFFF"/>
                </a:solidFill>
                <a:latin typeface="Segoe UI Light"/>
                <a:cs typeface="Segoe UI Light"/>
              </a:rPr>
              <a:t>Collect</a:t>
            </a:r>
            <a:r>
              <a:rPr sz="1350" spc="125" dirty="0">
                <a:solidFill>
                  <a:srgbClr val="FFFFFF"/>
                </a:solidFill>
                <a:latin typeface="Segoe UI Light"/>
                <a:cs typeface="Segoe UI Light"/>
              </a:rPr>
              <a:t> </a:t>
            </a:r>
            <a:r>
              <a:rPr sz="1350" dirty="0">
                <a:solidFill>
                  <a:srgbClr val="FFFFFF"/>
                </a:solidFill>
                <a:latin typeface="Segoe UI Light"/>
                <a:cs typeface="Segoe UI Light"/>
              </a:rPr>
              <a:t>the</a:t>
            </a:r>
            <a:r>
              <a:rPr sz="1350" spc="60" dirty="0">
                <a:solidFill>
                  <a:srgbClr val="FFFFFF"/>
                </a:solidFill>
                <a:latin typeface="Segoe UI Light"/>
                <a:cs typeface="Segoe UI Light"/>
              </a:rPr>
              <a:t> </a:t>
            </a:r>
            <a:r>
              <a:rPr sz="1350" spc="-20" dirty="0">
                <a:solidFill>
                  <a:srgbClr val="FFFFFF"/>
                </a:solidFill>
                <a:latin typeface="Segoe UI Light"/>
                <a:cs typeface="Segoe UI Light"/>
              </a:rPr>
              <a:t>data</a:t>
            </a:r>
            <a:endParaRPr sz="1350" dirty="0">
              <a:latin typeface="Segoe UI Light"/>
              <a:cs typeface="Segoe UI Light"/>
            </a:endParaRPr>
          </a:p>
        </p:txBody>
      </p:sp>
      <p:sp>
        <p:nvSpPr>
          <p:cNvPr id="23" name="object 27">
            <a:extLst>
              <a:ext uri="{FF2B5EF4-FFF2-40B4-BE49-F238E27FC236}">
                <a16:creationId xmlns:a16="http://schemas.microsoft.com/office/drawing/2014/main" id="{5327C152-83FC-7BD8-356A-BBA124DF956C}"/>
              </a:ext>
            </a:extLst>
          </p:cNvPr>
          <p:cNvSpPr txBox="1"/>
          <p:nvPr/>
        </p:nvSpPr>
        <p:spPr>
          <a:xfrm>
            <a:off x="5805678" y="4135882"/>
            <a:ext cx="1161665" cy="727122"/>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0" dirty="0">
                <a:solidFill>
                  <a:srgbClr val="FFFFFF"/>
                </a:solidFill>
                <a:latin typeface="Arial"/>
                <a:cs typeface="Arial"/>
              </a:rPr>
              <a:t> </a:t>
            </a:r>
            <a:r>
              <a:rPr sz="2350" b="1" spc="-60" dirty="0">
                <a:solidFill>
                  <a:srgbClr val="FFFFFF"/>
                </a:solidFill>
                <a:latin typeface="Arial"/>
                <a:cs typeface="Arial"/>
              </a:rPr>
              <a:t>3</a:t>
            </a:r>
            <a:endParaRPr sz="2350" dirty="0">
              <a:latin typeface="Arial"/>
              <a:cs typeface="Arial"/>
            </a:endParaRPr>
          </a:p>
          <a:p>
            <a:pPr marL="12700">
              <a:lnSpc>
                <a:spcPct val="100000"/>
              </a:lnSpc>
              <a:spcBef>
                <a:spcPts val="1135"/>
              </a:spcBef>
            </a:pPr>
            <a:r>
              <a:rPr sz="1350" dirty="0">
                <a:solidFill>
                  <a:srgbClr val="FFFFFF"/>
                </a:solidFill>
                <a:latin typeface="Segoe UI Light"/>
                <a:cs typeface="Segoe UI Light"/>
              </a:rPr>
              <a:t>Clean</a:t>
            </a:r>
            <a:r>
              <a:rPr sz="1350" spc="75" dirty="0">
                <a:solidFill>
                  <a:srgbClr val="FFFFFF"/>
                </a:solidFill>
                <a:latin typeface="Segoe UI Light"/>
                <a:cs typeface="Segoe UI Light"/>
              </a:rPr>
              <a:t> </a:t>
            </a:r>
            <a:r>
              <a:rPr sz="1350" dirty="0">
                <a:solidFill>
                  <a:srgbClr val="FFFFFF"/>
                </a:solidFill>
                <a:latin typeface="Segoe UI Light"/>
                <a:cs typeface="Segoe UI Light"/>
              </a:rPr>
              <a:t>the</a:t>
            </a:r>
            <a:r>
              <a:rPr sz="1350" spc="114" dirty="0">
                <a:solidFill>
                  <a:srgbClr val="FFFFFF"/>
                </a:solidFill>
                <a:latin typeface="Segoe UI Light"/>
                <a:cs typeface="Segoe UI Light"/>
              </a:rPr>
              <a:t> </a:t>
            </a:r>
            <a:r>
              <a:rPr sz="1350" spc="-20" dirty="0">
                <a:solidFill>
                  <a:srgbClr val="FFFFFF"/>
                </a:solidFill>
                <a:latin typeface="Segoe UI Light"/>
                <a:cs typeface="Segoe UI Light"/>
              </a:rPr>
              <a:t>data</a:t>
            </a:r>
            <a:endParaRPr sz="1350" dirty="0">
              <a:latin typeface="Segoe UI Light"/>
              <a:cs typeface="Segoe UI Light"/>
            </a:endParaRPr>
          </a:p>
        </p:txBody>
      </p:sp>
      <p:sp>
        <p:nvSpPr>
          <p:cNvPr id="24" name="object 28">
            <a:extLst>
              <a:ext uri="{FF2B5EF4-FFF2-40B4-BE49-F238E27FC236}">
                <a16:creationId xmlns:a16="http://schemas.microsoft.com/office/drawing/2014/main" id="{BFD32A60-9EF7-DA37-7390-E65A4DC67BAA}"/>
              </a:ext>
            </a:extLst>
          </p:cNvPr>
          <p:cNvSpPr txBox="1"/>
          <p:nvPr/>
        </p:nvSpPr>
        <p:spPr>
          <a:xfrm>
            <a:off x="7955788" y="4135882"/>
            <a:ext cx="1225550" cy="717569"/>
          </a:xfrm>
          <a:prstGeom prst="rect">
            <a:avLst/>
          </a:prstGeom>
        </p:spPr>
        <p:txBody>
          <a:bodyPr vert="horz" wrap="square" lIns="0" tIns="16510" rIns="0" bIns="0" rtlCol="0">
            <a:spAutoFit/>
          </a:bodyPr>
          <a:lstStyle/>
          <a:p>
            <a:pPr marL="12700">
              <a:lnSpc>
                <a:spcPct val="100000"/>
              </a:lnSpc>
              <a:spcBef>
                <a:spcPts val="130"/>
              </a:spcBef>
            </a:pPr>
            <a:r>
              <a:rPr sz="2350" b="1" spc="-235" dirty="0">
                <a:solidFill>
                  <a:srgbClr val="FFFFFF"/>
                </a:solidFill>
                <a:latin typeface="Arial"/>
                <a:cs typeface="Arial"/>
              </a:rPr>
              <a:t>Step</a:t>
            </a:r>
            <a:r>
              <a:rPr sz="2350" b="1" spc="-20" dirty="0">
                <a:solidFill>
                  <a:srgbClr val="FFFFFF"/>
                </a:solidFill>
                <a:latin typeface="Arial"/>
                <a:cs typeface="Arial"/>
              </a:rPr>
              <a:t> </a:t>
            </a:r>
            <a:r>
              <a:rPr sz="2350" b="1" spc="-50" dirty="0">
                <a:solidFill>
                  <a:srgbClr val="FFFFFF"/>
                </a:solidFill>
                <a:latin typeface="Arial"/>
                <a:cs typeface="Arial"/>
              </a:rPr>
              <a:t>4</a:t>
            </a:r>
            <a:endParaRPr sz="2350" dirty="0">
              <a:latin typeface="Arial"/>
              <a:cs typeface="Arial"/>
            </a:endParaRPr>
          </a:p>
          <a:p>
            <a:pPr marL="12700" marR="5080">
              <a:lnSpc>
                <a:spcPct val="102299"/>
              </a:lnSpc>
              <a:spcBef>
                <a:spcPts val="1100"/>
              </a:spcBef>
            </a:pPr>
            <a:r>
              <a:rPr sz="1350" dirty="0">
                <a:solidFill>
                  <a:srgbClr val="FFFFFF"/>
                </a:solidFill>
                <a:latin typeface="Segoe UI Light"/>
                <a:cs typeface="Segoe UI Light"/>
              </a:rPr>
              <a:t>Analyze</a:t>
            </a:r>
            <a:r>
              <a:rPr sz="1350" spc="114"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20" dirty="0">
                <a:solidFill>
                  <a:srgbClr val="FFFFFF"/>
                </a:solidFill>
                <a:latin typeface="Segoe UI Light"/>
                <a:cs typeface="Segoe UI Light"/>
              </a:rPr>
              <a:t>data</a:t>
            </a:r>
            <a:endParaRPr sz="1350" dirty="0">
              <a:latin typeface="Segoe UI Light"/>
              <a:cs typeface="Segoe UI Light"/>
            </a:endParaRPr>
          </a:p>
        </p:txBody>
      </p:sp>
      <p:sp>
        <p:nvSpPr>
          <p:cNvPr id="25" name="object 29">
            <a:extLst>
              <a:ext uri="{FF2B5EF4-FFF2-40B4-BE49-F238E27FC236}">
                <a16:creationId xmlns:a16="http://schemas.microsoft.com/office/drawing/2014/main" id="{766BD176-8304-5974-4DBD-3F382BD1819D}"/>
              </a:ext>
            </a:extLst>
          </p:cNvPr>
          <p:cNvSpPr txBox="1"/>
          <p:nvPr/>
        </p:nvSpPr>
        <p:spPr>
          <a:xfrm>
            <a:off x="10142219" y="4135882"/>
            <a:ext cx="1059179" cy="1158522"/>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5" dirty="0">
                <a:solidFill>
                  <a:srgbClr val="FFFFFF"/>
                </a:solidFill>
                <a:latin typeface="Arial"/>
                <a:cs typeface="Arial"/>
              </a:rPr>
              <a:t> </a:t>
            </a:r>
            <a:r>
              <a:rPr sz="2350" b="1" spc="-50" dirty="0">
                <a:solidFill>
                  <a:srgbClr val="FFFFFF"/>
                </a:solidFill>
                <a:latin typeface="Arial"/>
                <a:cs typeface="Arial"/>
              </a:rPr>
              <a:t>5</a:t>
            </a:r>
            <a:endParaRPr sz="2350" dirty="0">
              <a:latin typeface="Arial"/>
              <a:cs typeface="Arial"/>
            </a:endParaRPr>
          </a:p>
          <a:p>
            <a:pPr marL="12700" marR="5080">
              <a:lnSpc>
                <a:spcPct val="104600"/>
              </a:lnSpc>
              <a:spcBef>
                <a:spcPts val="1060"/>
              </a:spcBef>
            </a:pPr>
            <a:r>
              <a:rPr sz="1350" dirty="0">
                <a:solidFill>
                  <a:srgbClr val="FFFFFF"/>
                </a:solidFill>
                <a:latin typeface="Segoe UI Light"/>
                <a:cs typeface="Segoe UI Light"/>
              </a:rPr>
              <a:t>Visualize</a:t>
            </a:r>
            <a:r>
              <a:rPr sz="1350" spc="185" dirty="0">
                <a:solidFill>
                  <a:srgbClr val="FFFFFF"/>
                </a:solidFill>
                <a:latin typeface="Segoe UI Light"/>
                <a:cs typeface="Segoe UI Light"/>
              </a:rPr>
              <a:t> </a:t>
            </a:r>
            <a:r>
              <a:rPr sz="1350" spc="-25" dirty="0">
                <a:solidFill>
                  <a:srgbClr val="FFFFFF"/>
                </a:solidFill>
                <a:latin typeface="Segoe UI Light"/>
                <a:cs typeface="Segoe UI Light"/>
              </a:rPr>
              <a:t>and </a:t>
            </a:r>
            <a:r>
              <a:rPr sz="1350" dirty="0">
                <a:solidFill>
                  <a:srgbClr val="FFFFFF"/>
                </a:solidFill>
                <a:latin typeface="Segoe UI Light"/>
                <a:cs typeface="Segoe UI Light"/>
              </a:rPr>
              <a:t>Share</a:t>
            </a:r>
            <a:r>
              <a:rPr sz="1350" spc="85"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10" dirty="0">
                <a:solidFill>
                  <a:srgbClr val="FFFFFF"/>
                </a:solidFill>
                <a:latin typeface="Segoe UI Light"/>
                <a:cs typeface="Segoe UI Light"/>
              </a:rPr>
              <a:t>Insights</a:t>
            </a:r>
            <a:endParaRPr sz="1350" dirty="0">
              <a:latin typeface="Segoe UI Light"/>
              <a:cs typeface="Segoe UI Light"/>
            </a:endParaRPr>
          </a:p>
        </p:txBody>
      </p:sp>
      <p:sp>
        <p:nvSpPr>
          <p:cNvPr id="27" name="TextBox 26">
            <a:extLst>
              <a:ext uri="{FF2B5EF4-FFF2-40B4-BE49-F238E27FC236}">
                <a16:creationId xmlns:a16="http://schemas.microsoft.com/office/drawing/2014/main" id="{A4F0DA6C-D34A-848D-80F2-543B187FFE11}"/>
              </a:ext>
            </a:extLst>
          </p:cNvPr>
          <p:cNvSpPr txBox="1"/>
          <p:nvPr/>
        </p:nvSpPr>
        <p:spPr>
          <a:xfrm>
            <a:off x="4425695" y="667441"/>
            <a:ext cx="6093618" cy="721736"/>
          </a:xfrm>
          <a:prstGeom prst="rect">
            <a:avLst/>
          </a:prstGeom>
          <a:noFill/>
        </p:spPr>
        <p:txBody>
          <a:bodyPr wrap="square">
            <a:spAutoFit/>
          </a:bodyPr>
          <a:lstStyle/>
          <a:p>
            <a:pPr>
              <a:lnSpc>
                <a:spcPct val="107000"/>
              </a:lnSpc>
              <a:spcAft>
                <a:spcPts val="800"/>
              </a:spcAft>
            </a:pPr>
            <a:r>
              <a:rPr lang="pt-BR" sz="4000" b="1" dirty="0">
                <a:effectLst/>
                <a:latin typeface="Calibri" panose="020F0502020204030204" pitchFamily="34" charset="0"/>
                <a:ea typeface="Calibri" panose="020F0502020204030204" pitchFamily="34" charset="0"/>
                <a:cs typeface="Times New Roman" panose="02020603050405020304" pitchFamily="18" charset="0"/>
              </a:rPr>
              <a:t>Data Analysis Process</a:t>
            </a:r>
            <a:endParaRPr lang="en-IN" sz="4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774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9B00-9CFF-B006-54C5-55BBC184F0F7}"/>
              </a:ext>
            </a:extLst>
          </p:cNvPr>
          <p:cNvSpPr>
            <a:spLocks noGrp="1"/>
          </p:cNvSpPr>
          <p:nvPr>
            <p:ph type="title"/>
          </p:nvPr>
        </p:nvSpPr>
        <p:spPr>
          <a:xfrm>
            <a:off x="324237" y="753661"/>
            <a:ext cx="7048500" cy="1293028"/>
          </a:xfrm>
        </p:spPr>
        <p:txBody>
          <a:bodyPr/>
          <a:lstStyle/>
          <a:p>
            <a:r>
              <a:rPr lang="en-IN" b="1" dirty="0"/>
              <a:t>Tools used in the project</a:t>
            </a:r>
          </a:p>
        </p:txBody>
      </p:sp>
      <p:pic>
        <p:nvPicPr>
          <p:cNvPr id="4" name="Picture 3">
            <a:extLst>
              <a:ext uri="{FF2B5EF4-FFF2-40B4-BE49-F238E27FC236}">
                <a16:creationId xmlns:a16="http://schemas.microsoft.com/office/drawing/2014/main" id="{399F3590-DF1C-C964-E271-33C151708873}"/>
              </a:ext>
            </a:extLst>
          </p:cNvPr>
          <p:cNvPicPr>
            <a:picLocks noChangeAspect="1"/>
          </p:cNvPicPr>
          <p:nvPr/>
        </p:nvPicPr>
        <p:blipFill>
          <a:blip r:embed="rId2"/>
          <a:stretch>
            <a:fillRect/>
          </a:stretch>
        </p:blipFill>
        <p:spPr>
          <a:xfrm>
            <a:off x="324237" y="2300288"/>
            <a:ext cx="6915537" cy="2857500"/>
          </a:xfrm>
          <a:prstGeom prst="rect">
            <a:avLst/>
          </a:prstGeom>
        </p:spPr>
      </p:pic>
      <p:pic>
        <p:nvPicPr>
          <p:cNvPr id="5" name="Picture 4">
            <a:extLst>
              <a:ext uri="{FF2B5EF4-FFF2-40B4-BE49-F238E27FC236}">
                <a16:creationId xmlns:a16="http://schemas.microsoft.com/office/drawing/2014/main" id="{E2AD8EE3-562E-904E-EA05-9B7911168B27}"/>
              </a:ext>
            </a:extLst>
          </p:cNvPr>
          <p:cNvPicPr>
            <a:picLocks noChangeAspect="1"/>
          </p:cNvPicPr>
          <p:nvPr/>
        </p:nvPicPr>
        <p:blipFill>
          <a:blip r:embed="rId3"/>
          <a:stretch>
            <a:fillRect/>
          </a:stretch>
        </p:blipFill>
        <p:spPr>
          <a:xfrm>
            <a:off x="7526485" y="2097664"/>
            <a:ext cx="2268244" cy="1037772"/>
          </a:xfrm>
          <a:prstGeom prst="rect">
            <a:avLst/>
          </a:prstGeom>
        </p:spPr>
      </p:pic>
      <p:pic>
        <p:nvPicPr>
          <p:cNvPr id="6" name="Picture 5">
            <a:extLst>
              <a:ext uri="{FF2B5EF4-FFF2-40B4-BE49-F238E27FC236}">
                <a16:creationId xmlns:a16="http://schemas.microsoft.com/office/drawing/2014/main" id="{7CA5BBB4-E077-47CA-C963-64CB42C1C5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2201" y="3257550"/>
            <a:ext cx="2595562" cy="942975"/>
          </a:xfrm>
          <a:prstGeom prst="rect">
            <a:avLst/>
          </a:prstGeom>
        </p:spPr>
      </p:pic>
      <p:pic>
        <p:nvPicPr>
          <p:cNvPr id="7" name="Picture 6">
            <a:extLst>
              <a:ext uri="{FF2B5EF4-FFF2-40B4-BE49-F238E27FC236}">
                <a16:creationId xmlns:a16="http://schemas.microsoft.com/office/drawing/2014/main" id="{82716CC3-7414-E173-50EB-A7C4674E7CD4}"/>
              </a:ext>
            </a:extLst>
          </p:cNvPr>
          <p:cNvPicPr>
            <a:picLocks noChangeAspect="1"/>
          </p:cNvPicPr>
          <p:nvPr/>
        </p:nvPicPr>
        <p:blipFill>
          <a:blip r:embed="rId5"/>
          <a:stretch>
            <a:fillRect/>
          </a:stretch>
        </p:blipFill>
        <p:spPr>
          <a:xfrm>
            <a:off x="7526485" y="4430764"/>
            <a:ext cx="2595562" cy="942975"/>
          </a:xfrm>
          <a:prstGeom prst="rect">
            <a:avLst/>
          </a:prstGeom>
        </p:spPr>
      </p:pic>
      <p:pic>
        <p:nvPicPr>
          <p:cNvPr id="8" name="Picture 7">
            <a:extLst>
              <a:ext uri="{FF2B5EF4-FFF2-40B4-BE49-F238E27FC236}">
                <a16:creationId xmlns:a16="http://schemas.microsoft.com/office/drawing/2014/main" id="{978375D1-3320-C79A-1DB4-80B2E054271B}"/>
              </a:ext>
            </a:extLst>
          </p:cNvPr>
          <p:cNvPicPr>
            <a:picLocks noChangeAspect="1"/>
          </p:cNvPicPr>
          <p:nvPr/>
        </p:nvPicPr>
        <p:blipFill>
          <a:blip r:embed="rId6"/>
          <a:stretch>
            <a:fillRect/>
          </a:stretch>
        </p:blipFill>
        <p:spPr>
          <a:xfrm>
            <a:off x="9415463" y="5575403"/>
            <a:ext cx="2452300" cy="942974"/>
          </a:xfrm>
          <a:prstGeom prst="rect">
            <a:avLst/>
          </a:prstGeom>
        </p:spPr>
      </p:pic>
    </p:spTree>
    <p:extLst>
      <p:ext uri="{BB962C8B-B14F-4D97-AF65-F5344CB8AC3E}">
        <p14:creationId xmlns:p14="http://schemas.microsoft.com/office/powerpoint/2010/main" val="427657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E8D330-847C-99BA-C968-C85E8A318236}"/>
              </a:ext>
            </a:extLst>
          </p:cNvPr>
          <p:cNvSpPr>
            <a:spLocks noGrp="1"/>
          </p:cNvSpPr>
          <p:nvPr>
            <p:ph type="title"/>
          </p:nvPr>
        </p:nvSpPr>
        <p:spPr>
          <a:xfrm>
            <a:off x="1889921" y="557214"/>
            <a:ext cx="9939221" cy="1111929"/>
          </a:xfrm>
        </p:spPr>
        <p:txBody>
          <a:bodyPr>
            <a:noAutofit/>
          </a:bodyPr>
          <a:lstStyle/>
          <a:p>
            <a:r>
              <a:rPr lang="en-IN" sz="4400" b="1" dirty="0"/>
              <a:t>KEY PERFORMANCE INDICATOR</a:t>
            </a:r>
          </a:p>
        </p:txBody>
      </p:sp>
      <p:sp>
        <p:nvSpPr>
          <p:cNvPr id="5" name="Content Placeholder 4">
            <a:extLst>
              <a:ext uri="{FF2B5EF4-FFF2-40B4-BE49-F238E27FC236}">
                <a16:creationId xmlns:a16="http://schemas.microsoft.com/office/drawing/2014/main" id="{DD2A7DEF-2746-6ADC-F64C-4C3E49703B80}"/>
              </a:ext>
            </a:extLst>
          </p:cNvPr>
          <p:cNvSpPr>
            <a:spLocks noGrp="1"/>
          </p:cNvSpPr>
          <p:nvPr>
            <p:ph idx="1"/>
          </p:nvPr>
        </p:nvSpPr>
        <p:spPr>
          <a:xfrm>
            <a:off x="729344" y="2586038"/>
            <a:ext cx="10131425" cy="3105833"/>
          </a:xfrm>
        </p:spPr>
        <p:txBody>
          <a:bodyPr>
            <a:normAutofit/>
          </a:bodyPr>
          <a:lstStyle/>
          <a:p>
            <a:pPr marL="342900" indent="-342900">
              <a:buFont typeface="+mj-lt"/>
              <a:buAutoNum type="arabicPeriod"/>
            </a:pPr>
            <a:r>
              <a:rPr lang="en-US" sz="2800" dirty="0"/>
              <a:t>Year wise loan amount Stats</a:t>
            </a:r>
          </a:p>
          <a:p>
            <a:pPr marL="342900" indent="-342900">
              <a:buFont typeface="+mj-lt"/>
              <a:buAutoNum type="arabicPeriod"/>
            </a:pPr>
            <a:r>
              <a:rPr lang="en-US" sz="2800" dirty="0"/>
              <a:t>Grade and sub grade wise Revol_bal</a:t>
            </a:r>
          </a:p>
          <a:p>
            <a:pPr marL="342900" indent="-342900">
              <a:buFont typeface="+mj-lt"/>
              <a:buAutoNum type="arabicPeriod"/>
            </a:pPr>
            <a:r>
              <a:rPr lang="en-US" sz="2800" dirty="0"/>
              <a:t>Total Payment for Verified Status Vs Total Payment for Non Verified Status</a:t>
            </a:r>
          </a:p>
          <a:p>
            <a:pPr marL="342900" indent="-342900">
              <a:buFont typeface="+mj-lt"/>
              <a:buAutoNum type="arabicPeriod"/>
            </a:pPr>
            <a:r>
              <a:rPr lang="en-US" sz="2800" dirty="0"/>
              <a:t>State wise and month wise loan status</a:t>
            </a:r>
          </a:p>
          <a:p>
            <a:pPr marL="342900" indent="-342900">
              <a:buFont typeface="+mj-lt"/>
              <a:buAutoNum type="arabicPeriod"/>
            </a:pPr>
            <a:r>
              <a:rPr lang="en-US" sz="2800" dirty="0"/>
              <a:t>Home ownership Vs last payment date stats</a:t>
            </a:r>
          </a:p>
        </p:txBody>
      </p:sp>
      <p:pic>
        <p:nvPicPr>
          <p:cNvPr id="11" name="Picture 10">
            <a:extLst>
              <a:ext uri="{FF2B5EF4-FFF2-40B4-BE49-F238E27FC236}">
                <a16:creationId xmlns:a16="http://schemas.microsoft.com/office/drawing/2014/main" id="{8753FF69-EA9D-6FF3-65B8-EDBD4A1B4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1" y="414337"/>
            <a:ext cx="2247900" cy="1397681"/>
          </a:xfrm>
          <a:prstGeom prst="rect">
            <a:avLst/>
          </a:prstGeom>
        </p:spPr>
      </p:pic>
    </p:spTree>
    <p:extLst>
      <p:ext uri="{BB962C8B-B14F-4D97-AF65-F5344CB8AC3E}">
        <p14:creationId xmlns:p14="http://schemas.microsoft.com/office/powerpoint/2010/main" val="8430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AF9B-0116-182A-9F09-774DA05E37BD}"/>
              </a:ext>
            </a:extLst>
          </p:cNvPr>
          <p:cNvSpPr>
            <a:spLocks noGrp="1"/>
          </p:cNvSpPr>
          <p:nvPr>
            <p:ph type="title"/>
          </p:nvPr>
        </p:nvSpPr>
        <p:spPr>
          <a:xfrm>
            <a:off x="3130006" y="997148"/>
            <a:ext cx="8524966" cy="957943"/>
          </a:xfrm>
        </p:spPr>
        <p:txBody>
          <a:bodyPr>
            <a:normAutofit/>
          </a:bodyPr>
          <a:lstStyle/>
          <a:p>
            <a:r>
              <a:rPr lang="en-IN" b="1" dirty="0"/>
              <a:t>Year wise loan amount stats</a:t>
            </a:r>
          </a:p>
        </p:txBody>
      </p:sp>
      <p:sp>
        <p:nvSpPr>
          <p:cNvPr id="3" name="TextBox 2">
            <a:extLst>
              <a:ext uri="{FF2B5EF4-FFF2-40B4-BE49-F238E27FC236}">
                <a16:creationId xmlns:a16="http://schemas.microsoft.com/office/drawing/2014/main" id="{E693048F-A63F-CFBD-9540-5230C6F14278}"/>
              </a:ext>
            </a:extLst>
          </p:cNvPr>
          <p:cNvSpPr txBox="1"/>
          <p:nvPr/>
        </p:nvSpPr>
        <p:spPr>
          <a:xfrm>
            <a:off x="5805714" y="3275529"/>
            <a:ext cx="6066972" cy="2585323"/>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Loan </a:t>
            </a:r>
            <a:r>
              <a:rPr lang="en-IN" dirty="0">
                <a:latin typeface="Arial" panose="020B0604020202020204" pitchFamily="34" charset="0"/>
                <a:cs typeface="Arial" panose="020B0604020202020204" pitchFamily="34" charset="0"/>
              </a:rPr>
              <a:t>amount is directly proportional with the increasing years.</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It is continuously increasing by each year as you see it‘s varies from 2.0M to 261M between the years 2007 to 2011.</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From the year 2009, The </a:t>
            </a:r>
            <a:r>
              <a:rPr lang="en-IN" dirty="0">
                <a:latin typeface="Arial" panose="020B0604020202020204" pitchFamily="34" charset="0"/>
                <a:cs typeface="Arial" panose="020B0604020202020204" pitchFamily="34" charset="0"/>
              </a:rPr>
              <a:t>changes in loan amount is suddenly increased with a higher rate that is around 5 times higher rate for next 2 years as compared to previous 2 years.</a:t>
            </a:r>
            <a:endParaRPr lang="en-US" dirty="0">
              <a:latin typeface="Arial" panose="020B060402020202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F5AC2D76-E8F3-3E63-002A-3F6F9FE16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14" y="2428874"/>
            <a:ext cx="5224236" cy="3800475"/>
          </a:xfrm>
        </p:spPr>
      </p:pic>
    </p:spTree>
    <p:extLst>
      <p:ext uri="{BB962C8B-B14F-4D97-AF65-F5344CB8AC3E}">
        <p14:creationId xmlns:p14="http://schemas.microsoft.com/office/powerpoint/2010/main" val="101682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9AC6-95AE-C2E0-C663-F9A283AC58F9}"/>
              </a:ext>
            </a:extLst>
          </p:cNvPr>
          <p:cNvSpPr>
            <a:spLocks noGrp="1"/>
          </p:cNvSpPr>
          <p:nvPr>
            <p:ph type="title"/>
          </p:nvPr>
        </p:nvSpPr>
        <p:spPr>
          <a:xfrm>
            <a:off x="2712360" y="993445"/>
            <a:ext cx="9154884" cy="783772"/>
          </a:xfrm>
        </p:spPr>
        <p:txBody>
          <a:bodyPr>
            <a:normAutofit/>
          </a:bodyPr>
          <a:lstStyle/>
          <a:p>
            <a:r>
              <a:rPr lang="en-IN" b="1" dirty="0"/>
              <a:t>Grade subgrade wise revol_bal</a:t>
            </a:r>
          </a:p>
        </p:txBody>
      </p:sp>
      <p:sp>
        <p:nvSpPr>
          <p:cNvPr id="4" name="TextBox 3">
            <a:extLst>
              <a:ext uri="{FF2B5EF4-FFF2-40B4-BE49-F238E27FC236}">
                <a16:creationId xmlns:a16="http://schemas.microsoft.com/office/drawing/2014/main" id="{98E10064-52F8-37EB-1FA8-54B7EA15215C}"/>
              </a:ext>
            </a:extLst>
          </p:cNvPr>
          <p:cNvSpPr txBox="1"/>
          <p:nvPr/>
        </p:nvSpPr>
        <p:spPr>
          <a:xfrm>
            <a:off x="3048000" y="3247962"/>
            <a:ext cx="6096000"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There</a:t>
            </a:r>
            <a:endParaRPr lang="en-IN" dirty="0"/>
          </a:p>
        </p:txBody>
      </p:sp>
      <p:sp>
        <p:nvSpPr>
          <p:cNvPr id="9" name="TextBox 8">
            <a:extLst>
              <a:ext uri="{FF2B5EF4-FFF2-40B4-BE49-F238E27FC236}">
                <a16:creationId xmlns:a16="http://schemas.microsoft.com/office/drawing/2014/main" id="{3D11E7B0-BF6A-F46B-6630-06642D984A1D}"/>
              </a:ext>
            </a:extLst>
          </p:cNvPr>
          <p:cNvSpPr txBox="1"/>
          <p:nvPr/>
        </p:nvSpPr>
        <p:spPr>
          <a:xfrm>
            <a:off x="5341258" y="3326458"/>
            <a:ext cx="6604000" cy="1754326"/>
          </a:xfrm>
          <a:prstGeom prst="rect">
            <a:avLst/>
          </a:prstGeom>
          <a:noFill/>
        </p:spPr>
        <p:txBody>
          <a:bodyPr wrap="square">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7 main grades and it‘s further consists of 5 sub-grades, It is shown by different colours in the representation from grade A to G.</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 average revolving balance is higher in the grade “B3” that  is “40M” and the lowest is in “G5” that is “1M” </a:t>
            </a:r>
          </a:p>
          <a:p>
            <a:pPr algn="just"/>
            <a:endParaRPr lang="en-IN" dirty="0"/>
          </a:p>
        </p:txBody>
      </p:sp>
      <p:pic>
        <p:nvPicPr>
          <p:cNvPr id="8" name="Content Placeholder 7">
            <a:extLst>
              <a:ext uri="{FF2B5EF4-FFF2-40B4-BE49-F238E27FC236}">
                <a16:creationId xmlns:a16="http://schemas.microsoft.com/office/drawing/2014/main" id="{C032EF26-A3A2-2F9F-468F-7F0F36B4A1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44" y="2286000"/>
            <a:ext cx="5094514" cy="3786188"/>
          </a:xfrm>
        </p:spPr>
      </p:pic>
    </p:spTree>
    <p:extLst>
      <p:ext uri="{BB962C8B-B14F-4D97-AF65-F5344CB8AC3E}">
        <p14:creationId xmlns:p14="http://schemas.microsoft.com/office/powerpoint/2010/main" val="416265569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734</TotalTime>
  <Words>798</Words>
  <Application>Microsoft Office PowerPoint</Application>
  <PresentationFormat>Widescreen</PresentationFormat>
  <Paragraphs>85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Google Sans</vt:lpstr>
      <vt:lpstr>Segoe UI Light</vt:lpstr>
      <vt:lpstr>Söhne</vt:lpstr>
      <vt:lpstr>Symbol</vt:lpstr>
      <vt:lpstr>Vapor Trail</vt:lpstr>
      <vt:lpstr>BANK LOAN ANALYSIS</vt:lpstr>
      <vt:lpstr>Table of content</vt:lpstr>
      <vt:lpstr>Project Objective</vt:lpstr>
      <vt:lpstr>Data set</vt:lpstr>
      <vt:lpstr>PowerPoint Presentation</vt:lpstr>
      <vt:lpstr>Tools used in the project</vt:lpstr>
      <vt:lpstr>KEY PERFORMANCE INDICATOR</vt:lpstr>
      <vt:lpstr>Year wise loan amount stats</vt:lpstr>
      <vt:lpstr>Grade subgrade wise revol_bal</vt:lpstr>
      <vt:lpstr>Total payments for verified status vs NON VERIFIED STATUS</vt:lpstr>
      <vt:lpstr>STATE WISE AND MONTH WISE LOAN STATUS</vt:lpstr>
      <vt:lpstr>HOME OWNERSHIP VS LAST PAYMENT DATE STATS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dc:title>
  <dc:creator>gollapallipriya23@gmail.com</dc:creator>
  <cp:lastModifiedBy>gollapallipriya23@gmail.com</cp:lastModifiedBy>
  <cp:revision>13</cp:revision>
  <dcterms:created xsi:type="dcterms:W3CDTF">2024-03-23T08:56:16Z</dcterms:created>
  <dcterms:modified xsi:type="dcterms:W3CDTF">2024-04-11T04:38:47Z</dcterms:modified>
</cp:coreProperties>
</file>