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sldIdLst>
    <p:sldId id="256" r:id="rId2"/>
    <p:sldId id="257" r:id="rId3"/>
    <p:sldId id="261"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110997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89841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004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3685762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6032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37555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357397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68396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258530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336CB-3F8E-41C3-929F-E17E8C2435C5}"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187650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336CB-3F8E-41C3-929F-E17E8C2435C5}"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95946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336CB-3F8E-41C3-929F-E17E8C2435C5}"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105861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336CB-3F8E-41C3-929F-E17E8C2435C5}"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296091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336CB-3F8E-41C3-929F-E17E8C2435C5}" type="datetimeFigureOut">
              <a:rPr lang="en-IN" smtClean="0"/>
              <a:t>22-12-2023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142876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7336CB-3F8E-41C3-929F-E17E8C2435C5}"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08C37-38E0-4B70-AB2F-145D9C82EA0F}" type="slidenum">
              <a:rPr lang="en-IN" smtClean="0"/>
              <a:t>‹#›</a:t>
            </a:fld>
            <a:endParaRPr lang="en-IN"/>
          </a:p>
        </p:txBody>
      </p:sp>
    </p:spTree>
    <p:extLst>
      <p:ext uri="{BB962C8B-B14F-4D97-AF65-F5344CB8AC3E}">
        <p14:creationId xmlns:p14="http://schemas.microsoft.com/office/powerpoint/2010/main" val="160217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08C37-38E0-4B70-AB2F-145D9C82EA0F}" type="slidenum">
              <a:rPr lang="en-IN" smtClean="0"/>
              <a:t>‹#›</a:t>
            </a:fld>
            <a:endParaRPr lang="en-IN"/>
          </a:p>
        </p:txBody>
      </p:sp>
      <p:sp>
        <p:nvSpPr>
          <p:cNvPr id="5" name="Date Placeholder 4"/>
          <p:cNvSpPr>
            <a:spLocks noGrp="1"/>
          </p:cNvSpPr>
          <p:nvPr>
            <p:ph type="dt" sz="half" idx="10"/>
          </p:nvPr>
        </p:nvSpPr>
        <p:spPr/>
        <p:txBody>
          <a:bodyPr/>
          <a:lstStyle/>
          <a:p>
            <a:fld id="{C07336CB-3F8E-41C3-929F-E17E8C2435C5}" type="datetimeFigureOut">
              <a:rPr lang="en-IN" smtClean="0"/>
              <a:t>22-12-2023</a:t>
            </a:fld>
            <a:endParaRPr lang="en-IN"/>
          </a:p>
        </p:txBody>
      </p:sp>
    </p:spTree>
    <p:extLst>
      <p:ext uri="{BB962C8B-B14F-4D97-AF65-F5344CB8AC3E}">
        <p14:creationId xmlns:p14="http://schemas.microsoft.com/office/powerpoint/2010/main" val="313808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7336CB-3F8E-41C3-929F-E17E8C2435C5}" type="datetimeFigureOut">
              <a:rPr lang="en-IN" smtClean="0"/>
              <a:t>22-12-2023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008C37-38E0-4B70-AB2F-145D9C82EA0F}" type="slidenum">
              <a:rPr lang="en-IN" smtClean="0"/>
              <a:t>‹#›</a:t>
            </a:fld>
            <a:endParaRPr lang="en-IN"/>
          </a:p>
        </p:txBody>
      </p:sp>
    </p:spTree>
    <p:extLst>
      <p:ext uri="{BB962C8B-B14F-4D97-AF65-F5344CB8AC3E}">
        <p14:creationId xmlns:p14="http://schemas.microsoft.com/office/powerpoint/2010/main" val="151728560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BB79-9FD8-2A2A-830B-8D11C92C3066}"/>
              </a:ext>
            </a:extLst>
          </p:cNvPr>
          <p:cNvSpPr>
            <a:spLocks noGrp="1"/>
          </p:cNvSpPr>
          <p:nvPr>
            <p:ph type="ctrTitle"/>
          </p:nvPr>
        </p:nvSpPr>
        <p:spPr>
          <a:xfrm>
            <a:off x="1403550" y="1643332"/>
            <a:ext cx="7766936" cy="1794294"/>
          </a:xfrm>
        </p:spPr>
        <p:txBody>
          <a:bodyPr/>
          <a:lstStyle/>
          <a:p>
            <a:pPr algn="l"/>
            <a:r>
              <a:rPr lang="en-IN" dirty="0"/>
              <a:t>CURRENT TRENDS   IN   LITHIUM ION BATTERIES</a:t>
            </a:r>
          </a:p>
        </p:txBody>
      </p:sp>
      <p:sp>
        <p:nvSpPr>
          <p:cNvPr id="3" name="Subtitle 2">
            <a:extLst>
              <a:ext uri="{FF2B5EF4-FFF2-40B4-BE49-F238E27FC236}">
                <a16:creationId xmlns:a16="http://schemas.microsoft.com/office/drawing/2014/main" id="{94092FAD-3A83-0888-BDD2-B9E87839BF5A}"/>
              </a:ext>
            </a:extLst>
          </p:cNvPr>
          <p:cNvSpPr>
            <a:spLocks noGrp="1"/>
          </p:cNvSpPr>
          <p:nvPr>
            <p:ph type="subTitle" idx="1"/>
          </p:nvPr>
        </p:nvSpPr>
        <p:spPr>
          <a:xfrm>
            <a:off x="629729" y="4922101"/>
            <a:ext cx="2113472" cy="1935899"/>
          </a:xfrm>
        </p:spPr>
        <p:txBody>
          <a:bodyPr>
            <a:normAutofit fontScale="85000" lnSpcReduction="20000"/>
          </a:bodyPr>
          <a:lstStyle/>
          <a:p>
            <a:pPr algn="l"/>
            <a:r>
              <a:rPr lang="en-IN" dirty="0">
                <a:solidFill>
                  <a:schemeClr val="tx1"/>
                </a:solidFill>
              </a:rPr>
              <a:t>PRESENTED BY</a:t>
            </a:r>
          </a:p>
          <a:p>
            <a:pPr algn="l"/>
            <a:r>
              <a:rPr lang="en-IN" dirty="0">
                <a:solidFill>
                  <a:schemeClr val="tx1"/>
                </a:solidFill>
              </a:rPr>
              <a:t>NIKHIL CHOWDARY</a:t>
            </a:r>
          </a:p>
          <a:p>
            <a:pPr algn="l"/>
            <a:r>
              <a:rPr lang="en-IN" dirty="0">
                <a:solidFill>
                  <a:schemeClr val="tx1"/>
                </a:solidFill>
              </a:rPr>
              <a:t>BALAJI</a:t>
            </a:r>
          </a:p>
          <a:p>
            <a:pPr algn="l"/>
            <a:r>
              <a:rPr lang="en-IN" dirty="0">
                <a:solidFill>
                  <a:schemeClr val="tx1"/>
                </a:solidFill>
              </a:rPr>
              <a:t>RAVI CHANDRA</a:t>
            </a:r>
          </a:p>
          <a:p>
            <a:pPr algn="l"/>
            <a:r>
              <a:rPr lang="en-IN" dirty="0">
                <a:solidFill>
                  <a:schemeClr val="tx1"/>
                </a:solidFill>
              </a:rPr>
              <a:t>MANYATHA</a:t>
            </a:r>
          </a:p>
          <a:p>
            <a:pPr algn="l"/>
            <a:r>
              <a:rPr lang="en-IN" dirty="0">
                <a:solidFill>
                  <a:schemeClr val="tx1"/>
                </a:solidFill>
              </a:rPr>
              <a:t>SUSMITHA</a:t>
            </a:r>
          </a:p>
        </p:txBody>
      </p:sp>
    </p:spTree>
    <p:extLst>
      <p:ext uri="{BB962C8B-B14F-4D97-AF65-F5344CB8AC3E}">
        <p14:creationId xmlns:p14="http://schemas.microsoft.com/office/powerpoint/2010/main" val="106586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A390-D5F9-B698-D952-3F3B45F122D3}"/>
              </a:ext>
            </a:extLst>
          </p:cNvPr>
          <p:cNvSpPr>
            <a:spLocks noGrp="1"/>
          </p:cNvSpPr>
          <p:nvPr>
            <p:ph type="title"/>
          </p:nvPr>
        </p:nvSpPr>
        <p:spPr>
          <a:xfrm>
            <a:off x="220134" y="497457"/>
            <a:ext cx="8596668" cy="891396"/>
          </a:xfrm>
        </p:spPr>
        <p:txBody>
          <a:bodyPr/>
          <a:lstStyle/>
          <a:p>
            <a:r>
              <a:rPr lang="en-IN" dirty="0">
                <a:solidFill>
                  <a:schemeClr val="accent2">
                    <a:lumMod val="75000"/>
                  </a:schemeClr>
                </a:solidFill>
              </a:rPr>
              <a:t>COMPONENTS OF LITHIUM ION BATTERY</a:t>
            </a:r>
          </a:p>
        </p:txBody>
      </p:sp>
      <p:sp>
        <p:nvSpPr>
          <p:cNvPr id="3" name="Content Placeholder 2">
            <a:extLst>
              <a:ext uri="{FF2B5EF4-FFF2-40B4-BE49-F238E27FC236}">
                <a16:creationId xmlns:a16="http://schemas.microsoft.com/office/drawing/2014/main" id="{D687AE0A-C2DF-86E8-C038-2C54BC679629}"/>
              </a:ext>
            </a:extLst>
          </p:cNvPr>
          <p:cNvSpPr>
            <a:spLocks noGrp="1"/>
          </p:cNvSpPr>
          <p:nvPr>
            <p:ph idx="1"/>
          </p:nvPr>
        </p:nvSpPr>
        <p:spPr>
          <a:xfrm>
            <a:off x="323651" y="1272068"/>
            <a:ext cx="8596668" cy="3880773"/>
          </a:xfrm>
        </p:spPr>
        <p:txBody>
          <a:bodyPr/>
          <a:lstStyle/>
          <a:p>
            <a:r>
              <a:rPr lang="en-US" dirty="0"/>
              <a:t>The lithium-ion cell consists of: </a:t>
            </a:r>
          </a:p>
          <a:p>
            <a:r>
              <a:rPr lang="en-US" dirty="0"/>
              <a:t>1.Negative electrode (Anode)</a:t>
            </a:r>
          </a:p>
          <a:p>
            <a:r>
              <a:rPr lang="en-US" dirty="0"/>
              <a:t> 2.Positive electrode (Cathode) </a:t>
            </a:r>
          </a:p>
          <a:p>
            <a:r>
              <a:rPr lang="en-US" dirty="0"/>
              <a:t>3.Electrolyte </a:t>
            </a:r>
          </a:p>
          <a:p>
            <a:r>
              <a:rPr lang="en-US" dirty="0"/>
              <a:t>4.Separator </a:t>
            </a:r>
          </a:p>
          <a:p>
            <a:r>
              <a:rPr lang="en-US" dirty="0"/>
              <a:t>5.Current collectors.</a:t>
            </a:r>
            <a:endParaRPr lang="en-IN" dirty="0"/>
          </a:p>
        </p:txBody>
      </p:sp>
    </p:spTree>
    <p:extLst>
      <p:ext uri="{BB962C8B-B14F-4D97-AF65-F5344CB8AC3E}">
        <p14:creationId xmlns:p14="http://schemas.microsoft.com/office/powerpoint/2010/main" val="291858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0238-B3AD-3DAD-F00A-DD7F42F0C5A7}"/>
              </a:ext>
            </a:extLst>
          </p:cNvPr>
          <p:cNvSpPr>
            <a:spLocks noGrp="1"/>
          </p:cNvSpPr>
          <p:nvPr>
            <p:ph type="title"/>
          </p:nvPr>
        </p:nvSpPr>
        <p:spPr>
          <a:xfrm>
            <a:off x="384036" y="376687"/>
            <a:ext cx="8596668" cy="710242"/>
          </a:xfrm>
        </p:spPr>
        <p:txBody>
          <a:bodyPr/>
          <a:lstStyle/>
          <a:p>
            <a:r>
              <a:rPr lang="en-IN"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26A80A9B-3F53-B572-66DA-5008FE6935A0}"/>
              </a:ext>
            </a:extLst>
          </p:cNvPr>
          <p:cNvSpPr>
            <a:spLocks noGrp="1"/>
          </p:cNvSpPr>
          <p:nvPr>
            <p:ph idx="1"/>
          </p:nvPr>
        </p:nvSpPr>
        <p:spPr>
          <a:xfrm>
            <a:off x="384036" y="1289649"/>
            <a:ext cx="8596668" cy="4278701"/>
          </a:xfrm>
        </p:spPr>
        <p:txBody>
          <a:bodyPr/>
          <a:lstStyle/>
          <a:p>
            <a:pPr algn="just"/>
            <a:r>
              <a:rPr lang="en-US" sz="1800" dirty="0">
                <a:effectLst/>
                <a:latin typeface="Times New Roman" panose="02020603050405020304" pitchFamily="18" charset="0"/>
                <a:ea typeface="Times New Roman" panose="02020603050405020304" pitchFamily="18" charset="0"/>
              </a:rPr>
              <a:t>Lithium-ion batteries (LIBs) are a popular type of rechargeable batteries known for their high </a:t>
            </a:r>
            <a:r>
              <a:rPr lang="en-US" sz="1800" dirty="0">
                <a:solidFill>
                  <a:srgbClr val="000000"/>
                </a:solidFill>
                <a:effectLst/>
                <a:latin typeface="Times New Roman" panose="02020603050405020304" pitchFamily="18" charset="0"/>
                <a:ea typeface="Times New Roman" panose="02020603050405020304" pitchFamily="18" charset="0"/>
              </a:rPr>
              <a:t>energy density, making them a staple in numerous electronic devices. These batteries are </a:t>
            </a:r>
            <a:r>
              <a:rPr lang="en-US" sz="1800" dirty="0">
                <a:effectLst/>
                <a:latin typeface="Times New Roman" panose="02020603050405020304" pitchFamily="18" charset="0"/>
                <a:ea typeface="Times New Roman" panose="02020603050405020304" pitchFamily="18" charset="0"/>
              </a:rPr>
              <a:t>composed of various materials that facilitate the movement of lithium ions between the positive and negative electrodes, enabling the storage and release of energy.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inception of lithium-ion batteries dates back to the 1970s, but significant advancements in their technology have been witnessed over the years, leading to increased efficiency, longer lifespan, and improved safety measures.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8626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BA95-76D3-BF07-5B93-5EBA567A26D7}"/>
              </a:ext>
            </a:extLst>
          </p:cNvPr>
          <p:cNvSpPr>
            <a:spLocks noGrp="1"/>
          </p:cNvSpPr>
          <p:nvPr>
            <p:ph type="title"/>
          </p:nvPr>
        </p:nvSpPr>
        <p:spPr>
          <a:xfrm>
            <a:off x="323651" y="358000"/>
            <a:ext cx="8596668" cy="917275"/>
          </a:xfrm>
        </p:spPr>
        <p:txBody>
          <a:bodyPr/>
          <a:lstStyle/>
          <a:p>
            <a:r>
              <a:rPr lang="en-IN" dirty="0">
                <a:solidFill>
                  <a:schemeClr val="accent2">
                    <a:lumMod val="75000"/>
                  </a:schemeClr>
                </a:solidFill>
              </a:rPr>
              <a:t>WORKING OF A LITHIUM ION CELL</a:t>
            </a:r>
          </a:p>
        </p:txBody>
      </p:sp>
      <p:sp>
        <p:nvSpPr>
          <p:cNvPr id="3" name="Content Placeholder 2">
            <a:extLst>
              <a:ext uri="{FF2B5EF4-FFF2-40B4-BE49-F238E27FC236}">
                <a16:creationId xmlns:a16="http://schemas.microsoft.com/office/drawing/2014/main" id="{23E33EFA-1241-3AB4-3CEB-E33DF05E59E4}"/>
              </a:ext>
            </a:extLst>
          </p:cNvPr>
          <p:cNvSpPr>
            <a:spLocks noGrp="1"/>
          </p:cNvSpPr>
          <p:nvPr>
            <p:ph idx="1"/>
          </p:nvPr>
        </p:nvSpPr>
        <p:spPr>
          <a:xfrm>
            <a:off x="323651" y="1275274"/>
            <a:ext cx="8950351" cy="4883985"/>
          </a:xfrm>
        </p:spPr>
        <p:txBody>
          <a:bodyPr/>
          <a:lstStyle/>
          <a:p>
            <a:r>
              <a:rPr lang="en-US" dirty="0"/>
              <a:t>While the battery is discharging and providing an electric current, the anode releases lithium ions to the cathode, generating a flow of electrons from one side to the other. When plugging in the device, the opposite happens: Lithium ions are released by the cathode and received by the anode.</a:t>
            </a:r>
          </a:p>
          <a:p>
            <a:endParaRPr lang="en-IN" dirty="0"/>
          </a:p>
        </p:txBody>
      </p:sp>
      <p:pic>
        <p:nvPicPr>
          <p:cNvPr id="4" name="Picture 3" descr="How to choose the right lithium-ion battery? - Ruchira Green Earth Blog">
            <a:extLst>
              <a:ext uri="{FF2B5EF4-FFF2-40B4-BE49-F238E27FC236}">
                <a16:creationId xmlns:a16="http://schemas.microsoft.com/office/drawing/2014/main" id="{FCA1185F-F87B-E982-4E9D-8679FE27CC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5968" y="2985980"/>
            <a:ext cx="5085715" cy="2680335"/>
          </a:xfrm>
          <a:prstGeom prst="rect">
            <a:avLst/>
          </a:prstGeom>
          <a:noFill/>
          <a:ln>
            <a:noFill/>
          </a:ln>
        </p:spPr>
      </p:pic>
    </p:spTree>
    <p:extLst>
      <p:ext uri="{BB962C8B-B14F-4D97-AF65-F5344CB8AC3E}">
        <p14:creationId xmlns:p14="http://schemas.microsoft.com/office/powerpoint/2010/main" val="160531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A9FF-716F-349C-05F3-541495C25E59}"/>
              </a:ext>
            </a:extLst>
          </p:cNvPr>
          <p:cNvSpPr>
            <a:spLocks noGrp="1"/>
          </p:cNvSpPr>
          <p:nvPr>
            <p:ph type="title"/>
          </p:nvPr>
        </p:nvSpPr>
        <p:spPr>
          <a:xfrm>
            <a:off x="384036" y="454324"/>
            <a:ext cx="8596668" cy="776381"/>
          </a:xfrm>
        </p:spPr>
        <p:txBody>
          <a:bodyPr/>
          <a:lstStyle/>
          <a:p>
            <a:r>
              <a:rPr lang="en-IN" dirty="0">
                <a:solidFill>
                  <a:schemeClr val="accent2">
                    <a:lumMod val="75000"/>
                  </a:schemeClr>
                </a:solidFill>
              </a:rPr>
              <a:t>APPLICATIONS OF LITHIUM ION CELL</a:t>
            </a:r>
          </a:p>
        </p:txBody>
      </p:sp>
      <p:sp>
        <p:nvSpPr>
          <p:cNvPr id="3" name="Content Placeholder 2">
            <a:extLst>
              <a:ext uri="{FF2B5EF4-FFF2-40B4-BE49-F238E27FC236}">
                <a16:creationId xmlns:a16="http://schemas.microsoft.com/office/drawing/2014/main" id="{65F4C1F8-FA00-12AD-93E6-9CE6677FDA73}"/>
              </a:ext>
            </a:extLst>
          </p:cNvPr>
          <p:cNvSpPr>
            <a:spLocks noGrp="1"/>
          </p:cNvSpPr>
          <p:nvPr>
            <p:ph idx="1"/>
          </p:nvPr>
        </p:nvSpPr>
        <p:spPr>
          <a:xfrm>
            <a:off x="470300" y="1591246"/>
            <a:ext cx="8596668" cy="3880773"/>
          </a:xfrm>
        </p:spPr>
        <p:txBody>
          <a:bodyPr/>
          <a:lstStyle/>
          <a:p>
            <a:r>
              <a:rPr lang="en-US" dirty="0"/>
              <a:t>Defense</a:t>
            </a:r>
          </a:p>
          <a:p>
            <a:r>
              <a:rPr lang="en-US" dirty="0"/>
              <a:t> Aerospace</a:t>
            </a:r>
          </a:p>
          <a:p>
            <a:r>
              <a:rPr lang="en-US" dirty="0"/>
              <a:t> Instrumentation</a:t>
            </a:r>
          </a:p>
          <a:p>
            <a:r>
              <a:rPr lang="en-US" dirty="0"/>
              <a:t> Oil drilling</a:t>
            </a:r>
          </a:p>
          <a:p>
            <a:r>
              <a:rPr lang="en-US" dirty="0"/>
              <a:t> Mobile phones </a:t>
            </a:r>
          </a:p>
          <a:p>
            <a:r>
              <a:rPr lang="en-US" dirty="0"/>
              <a:t> Laptops</a:t>
            </a:r>
          </a:p>
          <a:p>
            <a:r>
              <a:rPr lang="en-US" dirty="0"/>
              <a:t> Power tools</a:t>
            </a:r>
          </a:p>
          <a:p>
            <a:r>
              <a:rPr lang="en-US" dirty="0"/>
              <a:t> Electric powertrain</a:t>
            </a:r>
            <a:endParaRPr lang="en-IN" dirty="0"/>
          </a:p>
        </p:txBody>
      </p:sp>
      <p:pic>
        <p:nvPicPr>
          <p:cNvPr id="4" name="Picture 3" descr="Lithium-ion battery, How does it work?">
            <a:extLst>
              <a:ext uri="{FF2B5EF4-FFF2-40B4-BE49-F238E27FC236}">
                <a16:creationId xmlns:a16="http://schemas.microsoft.com/office/drawing/2014/main" id="{198DB36A-025F-6A05-A62D-BCEE3D0FD1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0418" y="1706670"/>
            <a:ext cx="5416550" cy="2564765"/>
          </a:xfrm>
          <a:prstGeom prst="rect">
            <a:avLst/>
          </a:prstGeom>
          <a:noFill/>
          <a:ln>
            <a:noFill/>
          </a:ln>
        </p:spPr>
      </p:pic>
    </p:spTree>
    <p:extLst>
      <p:ext uri="{BB962C8B-B14F-4D97-AF65-F5344CB8AC3E}">
        <p14:creationId xmlns:p14="http://schemas.microsoft.com/office/powerpoint/2010/main" val="213306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0ACE-5FA4-AF5F-14A4-7596690F67B2}"/>
              </a:ext>
            </a:extLst>
          </p:cNvPr>
          <p:cNvSpPr>
            <a:spLocks noGrp="1"/>
          </p:cNvSpPr>
          <p:nvPr>
            <p:ph type="title"/>
          </p:nvPr>
        </p:nvSpPr>
        <p:spPr>
          <a:xfrm>
            <a:off x="263266" y="333555"/>
            <a:ext cx="8596668" cy="736121"/>
          </a:xfrm>
        </p:spPr>
        <p:txBody>
          <a:bodyPr/>
          <a:lstStyle/>
          <a:p>
            <a:r>
              <a:rPr lang="en-IN" dirty="0">
                <a:solidFill>
                  <a:schemeClr val="accent2">
                    <a:lumMod val="75000"/>
                  </a:schemeClr>
                </a:solidFill>
              </a:rPr>
              <a:t>ADVANTAGES AND DISADVANTAGES</a:t>
            </a:r>
          </a:p>
        </p:txBody>
      </p:sp>
      <p:sp>
        <p:nvSpPr>
          <p:cNvPr id="3" name="Content Placeholder 2">
            <a:extLst>
              <a:ext uri="{FF2B5EF4-FFF2-40B4-BE49-F238E27FC236}">
                <a16:creationId xmlns:a16="http://schemas.microsoft.com/office/drawing/2014/main" id="{106CC17F-CBE8-58CB-8E6C-DB26ACB42FFA}"/>
              </a:ext>
            </a:extLst>
          </p:cNvPr>
          <p:cNvSpPr>
            <a:spLocks noGrp="1"/>
          </p:cNvSpPr>
          <p:nvPr>
            <p:ph idx="1"/>
          </p:nvPr>
        </p:nvSpPr>
        <p:spPr>
          <a:xfrm>
            <a:off x="384036" y="1216325"/>
            <a:ext cx="8596668" cy="4609377"/>
          </a:xfrm>
        </p:spPr>
        <p:txBody>
          <a:bodyPr/>
          <a:lstStyle/>
          <a:p>
            <a:pPr marL="0" indent="0">
              <a:buNone/>
            </a:pPr>
            <a:r>
              <a:rPr lang="en-US" b="1" dirty="0"/>
              <a:t>Advantages :</a:t>
            </a:r>
          </a:p>
          <a:p>
            <a:r>
              <a:rPr lang="en-US" dirty="0"/>
              <a:t>   Lithium-ion cell has self-discharge very slow.</a:t>
            </a:r>
          </a:p>
          <a:p>
            <a:r>
              <a:rPr lang="en-US" dirty="0"/>
              <a:t>  The energy efficiency of the lithium-ion cell is 80%.</a:t>
            </a:r>
          </a:p>
          <a:p>
            <a:r>
              <a:rPr lang="en-US" dirty="0"/>
              <a:t>   Rechargeable batteries.</a:t>
            </a:r>
          </a:p>
          <a:p>
            <a:r>
              <a:rPr lang="en-US" dirty="0"/>
              <a:t>   Low maintenance</a:t>
            </a:r>
          </a:p>
          <a:p>
            <a:pPr marL="0" indent="0">
              <a:buNone/>
            </a:pPr>
            <a:r>
              <a:rPr lang="en-IN" b="1" dirty="0"/>
              <a:t>Disadvantages</a:t>
            </a:r>
            <a:r>
              <a:rPr lang="en-US" b="1" dirty="0"/>
              <a:t>:</a:t>
            </a:r>
          </a:p>
          <a:p>
            <a:r>
              <a:rPr lang="en-US" dirty="0"/>
              <a:t>  The cost of lithium cells is very high.</a:t>
            </a:r>
          </a:p>
          <a:p>
            <a:r>
              <a:rPr lang="en-US" dirty="0"/>
              <a:t>  The battery management system is required.</a:t>
            </a:r>
          </a:p>
          <a:p>
            <a:r>
              <a:rPr lang="en-US" dirty="0"/>
              <a:t>  Sensitive to overcharge leads to exposure.</a:t>
            </a:r>
            <a:endParaRPr lang="en-IN" dirty="0"/>
          </a:p>
        </p:txBody>
      </p:sp>
    </p:spTree>
    <p:extLst>
      <p:ext uri="{BB962C8B-B14F-4D97-AF65-F5344CB8AC3E}">
        <p14:creationId xmlns:p14="http://schemas.microsoft.com/office/powerpoint/2010/main" val="212602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F67A-BB4E-8F56-06B0-4EF21AA2DF8B}"/>
              </a:ext>
            </a:extLst>
          </p:cNvPr>
          <p:cNvSpPr>
            <a:spLocks noGrp="1"/>
          </p:cNvSpPr>
          <p:nvPr>
            <p:ph type="title"/>
          </p:nvPr>
        </p:nvSpPr>
        <p:spPr>
          <a:xfrm>
            <a:off x="315025" y="324928"/>
            <a:ext cx="8596668" cy="848264"/>
          </a:xfrm>
        </p:spPr>
        <p:txBody>
          <a:bodyPr/>
          <a:lstStyle/>
          <a:p>
            <a:r>
              <a:rPr lang="en-IN"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F7400056-71CE-CCCC-696E-6F0361FBC3AA}"/>
              </a:ext>
            </a:extLst>
          </p:cNvPr>
          <p:cNvSpPr>
            <a:spLocks noGrp="1"/>
          </p:cNvSpPr>
          <p:nvPr>
            <p:ph idx="1"/>
          </p:nvPr>
        </p:nvSpPr>
        <p:spPr>
          <a:xfrm>
            <a:off x="418541" y="1173192"/>
            <a:ext cx="8596668" cy="4756026"/>
          </a:xfrm>
        </p:spPr>
        <p:txBody>
          <a:bodyPr/>
          <a:lstStyle/>
          <a:p>
            <a:r>
              <a:rPr lang="en-US" sz="1800" dirty="0">
                <a:effectLst/>
                <a:latin typeface="Times New Roman" panose="02020603050405020304" pitchFamily="18" charset="0"/>
                <a:ea typeface="Times New Roman" panose="02020603050405020304" pitchFamily="18" charset="0"/>
              </a:rPr>
              <a:t> Lithium-ion batteries provide a reliable and high-energy-density power source for various applications, including smartphones, electric vehicles, and renewable energy storage. Their key features include long cycle life, lightweight design, and high efficiency. However, they can experience issues such as capacity degradation over time and safety concerns like overheating. Continuous research aims to improve performance, safety, and sustainability in lithium-ion battery technology.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Lithium-ion batteries are widely used in industrial settings for powering laptops, tablets, cordless tools, and other portable electronic devices.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Lithium-ion batteries are utilized in industrial-scale energy storage systems to store excess energy generated from renewable sources such as solar and wind. This helps balance supply and demand in power grids.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Many medical devices, such as portable medical equipment and implantable devices, use lithium-ion batteries for their compact size, energy density, and rechargeable capability.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53685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TotalTime>
  <Words>451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CURRENT TRENDS   IN   LITHIUM ION BATTERIES</vt:lpstr>
      <vt:lpstr>COMPONENTS OF LITHIUM ION BATTERY</vt:lpstr>
      <vt:lpstr>INTRODUCTION</vt:lpstr>
      <vt:lpstr>WORKING OF A LITHIUM ION CELL</vt:lpstr>
      <vt:lpstr>APPLICATIONS OF LITHIUM ION CELL</vt:lpstr>
      <vt:lpstr>ADVANTAGES AND 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TRENDS   IN   LITHIUM ION BATTERIES</dc:title>
  <dc:creator>Susmitha Katta</dc:creator>
  <cp:lastModifiedBy>Susmitha Katta</cp:lastModifiedBy>
  <cp:revision>1</cp:revision>
  <dcterms:created xsi:type="dcterms:W3CDTF">2023-12-22T06:11:48Z</dcterms:created>
  <dcterms:modified xsi:type="dcterms:W3CDTF">2023-12-22T06:46:29Z</dcterms:modified>
</cp:coreProperties>
</file>