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86" r:id="rId13"/>
    <p:sldId id="287" r:id="rId14"/>
    <p:sldId id="288" r:id="rId15"/>
    <p:sldId id="289" r:id="rId16"/>
    <p:sldId id="290" r:id="rId17"/>
    <p:sldId id="271" r:id="rId18"/>
    <p:sldId id="283"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9302C03-BFD0-4458-911E-6514B23D5426}" type="datetimeFigureOut">
              <a:rPr lang="ru-RU" smtClean="0"/>
              <a:t>17.10.2023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385199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9302C03-BFD0-4458-911E-6514B23D5426}" type="datetimeFigureOut">
              <a:rPr lang="ru-RU" smtClean="0"/>
              <a:t>17.10.2023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386110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9302C03-BFD0-4458-911E-6514B23D5426}" type="datetimeFigureOut">
              <a:rPr lang="ru-RU" smtClean="0"/>
              <a:t>17.10.2023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266592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9302C03-BFD0-4458-911E-6514B23D5426}" type="datetimeFigureOut">
              <a:rPr lang="ru-RU" smtClean="0"/>
              <a:t>17.10.2023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126584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9302C03-BFD0-4458-911E-6514B23D5426}" type="datetimeFigureOut">
              <a:rPr lang="ru-RU" smtClean="0"/>
              <a:t>17.10.2023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376337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9302C03-BFD0-4458-911E-6514B23D5426}" type="datetimeFigureOut">
              <a:rPr lang="ru-RU" smtClean="0"/>
              <a:t>17.10.2023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246469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9302C03-BFD0-4458-911E-6514B23D5426}" type="datetimeFigureOut">
              <a:rPr lang="ru-RU" smtClean="0"/>
              <a:t>17.10.2023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225316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9302C03-BFD0-4458-911E-6514B23D5426}" type="datetimeFigureOut">
              <a:rPr lang="ru-RU" smtClean="0"/>
              <a:t>17.10.2023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22682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9302C03-BFD0-4458-911E-6514B23D5426}" type="datetimeFigureOut">
              <a:rPr lang="ru-RU" smtClean="0"/>
              <a:t>17.10.2023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125288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9302C03-BFD0-4458-911E-6514B23D5426}" type="datetimeFigureOut">
              <a:rPr lang="ru-RU" smtClean="0"/>
              <a:t>17.10.2023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3944402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9302C03-BFD0-4458-911E-6514B23D5426}" type="datetimeFigureOut">
              <a:rPr lang="ru-RU" smtClean="0"/>
              <a:t>17.10.2023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6AC8CF-CB5F-48E6-839B-934D02AB2958}" type="slidenum">
              <a:rPr lang="ru-RU" smtClean="0"/>
              <a:t>‹#›</a:t>
            </a:fld>
            <a:endParaRPr lang="ru-RU"/>
          </a:p>
        </p:txBody>
      </p:sp>
    </p:spTree>
    <p:extLst>
      <p:ext uri="{BB962C8B-B14F-4D97-AF65-F5344CB8AC3E}">
        <p14:creationId xmlns:p14="http://schemas.microsoft.com/office/powerpoint/2010/main" val="417670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02C03-BFD0-4458-911E-6514B23D5426}" type="datetimeFigureOut">
              <a:rPr lang="ru-RU" smtClean="0"/>
              <a:t>17.10.2023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AC8CF-CB5F-48E6-839B-934D02AB2958}" type="slidenum">
              <a:rPr lang="ru-RU" smtClean="0"/>
              <a:t>‹#›</a:t>
            </a:fld>
            <a:endParaRPr lang="ru-RU"/>
          </a:p>
        </p:txBody>
      </p:sp>
    </p:spTree>
    <p:extLst>
      <p:ext uri="{BB962C8B-B14F-4D97-AF65-F5344CB8AC3E}">
        <p14:creationId xmlns:p14="http://schemas.microsoft.com/office/powerpoint/2010/main" val="1591859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cikit-learn.org/0.19/modules/generated/sklearn.model_selection.train_test_split.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modules/generated/sklearn.preprocessing.StandardScaler.html" TargetMode="External"/><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ikit-learn.org/stable/modules/generated/sklearn.preprocessing.OneHotEncoder.html" TargetMode="External"/><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hyperlink" Target="https://pandas.pydata.org/docs/reference/api/pandas.concat.html" TargetMode="External"/><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729672" y="1046493"/>
            <a:ext cx="10945091" cy="1200329"/>
          </a:xfrm>
          <a:prstGeom prst="rect">
            <a:avLst/>
          </a:prstGeom>
        </p:spPr>
        <p:txBody>
          <a:bodyPr wrap="square">
            <a:spAutoFit/>
          </a:bodyPr>
          <a:lstStyle/>
          <a:p>
            <a:pPr algn="ctr"/>
            <a:r>
              <a:rPr lang="ru-RU" sz="3200" dirty="0" smtClean="0">
                <a:latin typeface="Times New Roman" panose="02020603050405020304" pitchFamily="18" charset="0"/>
                <a:cs typeface="Times New Roman" panose="02020603050405020304" pitchFamily="18" charset="0"/>
              </a:rPr>
              <a:t>Лабораторная работа 2</a:t>
            </a:r>
            <a:r>
              <a:rPr lang="en-US" dirty="0" smtClean="0">
                <a:latin typeface="Times New Roman" panose="02020603050405020304" pitchFamily="18" charset="0"/>
                <a:cs typeface="Times New Roman" panose="02020603050405020304" pitchFamily="18" charset="0"/>
              </a:rPr>
              <a:t>: </a:t>
            </a:r>
            <a:r>
              <a:rPr lang="ru-RU" sz="3600" dirty="0" smtClean="0">
                <a:latin typeface="Times New Roman" panose="02020603050405020304" pitchFamily="18" charset="0"/>
                <a:cs typeface="Times New Roman" panose="02020603050405020304" pitchFamily="18" charset="0"/>
              </a:rPr>
              <a:t>«</a:t>
            </a:r>
            <a:r>
              <a:rPr lang="ru-RU" sz="3200" dirty="0" smtClean="0">
                <a:latin typeface="Times New Roman" panose="02020603050405020304" pitchFamily="18" charset="0"/>
                <a:cs typeface="Times New Roman" panose="02020603050405020304" pitchFamily="18" charset="0"/>
              </a:rPr>
              <a:t>Деление на выборки. Масштабирование признаков</a:t>
            </a:r>
            <a:r>
              <a:rPr lang="ru-RU" sz="3600" dirty="0" smtClean="0"/>
              <a:t>»</a:t>
            </a:r>
            <a:r>
              <a:rPr lang="en-US" dirty="0" smtClean="0"/>
              <a:t> </a:t>
            </a:r>
            <a:endParaRPr lang="ru-RU" dirty="0"/>
          </a:p>
        </p:txBody>
      </p:sp>
    </p:spTree>
    <p:extLst>
      <p:ext uri="{BB962C8B-B14F-4D97-AF65-F5344CB8AC3E}">
        <p14:creationId xmlns:p14="http://schemas.microsoft.com/office/powerpoint/2010/main" val="2260967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54182" y="436571"/>
            <a:ext cx="10871200" cy="6186309"/>
          </a:xfrm>
          <a:prstGeom prst="rect">
            <a:avLst/>
          </a:prstGeom>
        </p:spPr>
        <p:txBody>
          <a:bodyPr wrap="square">
            <a:spAutoFit/>
          </a:bodyPr>
          <a:lstStyle/>
          <a:p>
            <a:r>
              <a:rPr lang="ru-RU" dirty="0" smtClean="0">
                <a:latin typeface="Times New Roman" panose="02020603050405020304" pitchFamily="18" charset="0"/>
                <a:cs typeface="Times New Roman" panose="02020603050405020304" pitchFamily="18" charset="0"/>
              </a:rPr>
              <a:t>Ссылка на техническую документацию по разделению на тест и </a:t>
            </a:r>
            <a:r>
              <a:rPr lang="ru-RU" dirty="0" err="1" smtClean="0">
                <a:latin typeface="Times New Roman" panose="02020603050405020304" pitchFamily="18" charset="0"/>
                <a:cs typeface="Times New Roman" panose="02020603050405020304" pitchFamily="18" charset="0"/>
              </a:rPr>
              <a:t>трейн</a:t>
            </a:r>
            <a:r>
              <a:rPr lang="ru-RU" dirty="0" smtClean="0">
                <a:latin typeface="Times New Roman" panose="02020603050405020304" pitchFamily="18" charset="0"/>
                <a:cs typeface="Times New Roman" panose="02020603050405020304" pitchFamily="18" charset="0"/>
              </a:rPr>
              <a:t> выборки</a:t>
            </a:r>
            <a:endParaRPr lang="en-US" dirty="0" smtClean="0">
              <a:latin typeface="Times New Roman" panose="02020603050405020304" pitchFamily="18" charset="0"/>
              <a:cs typeface="Times New Roman" panose="02020603050405020304" pitchFamily="18" charset="0"/>
            </a:endParaRPr>
          </a:p>
          <a:p>
            <a:endParaRPr lang="en-US" dirty="0"/>
          </a:p>
          <a:p>
            <a:endParaRPr lang="en-US" dirty="0" smtClean="0"/>
          </a:p>
          <a:p>
            <a:r>
              <a:rPr lang="en-US" dirty="0" smtClean="0">
                <a:hlinkClick r:id="rId2"/>
              </a:rPr>
              <a:t>https</a:t>
            </a:r>
            <a:r>
              <a:rPr lang="en-US" dirty="0">
                <a:hlinkClick r:id="rId2"/>
              </a:rPr>
              <a:t>://</a:t>
            </a:r>
            <a:r>
              <a:rPr lang="en-US" dirty="0" smtClean="0">
                <a:hlinkClick r:id="rId2"/>
              </a:rPr>
              <a:t>scikit-learn.org/0.19/modules/generated/sklearn.model_selection.train_test_split.html</a:t>
            </a:r>
            <a:endParaRPr lang="ru-RU" dirty="0" smtClean="0"/>
          </a:p>
          <a:p>
            <a:endParaRPr lang="ru-RU" dirty="0"/>
          </a:p>
          <a:p>
            <a:endParaRPr lang="ru-RU" dirty="0" smtClean="0"/>
          </a:p>
          <a:p>
            <a:endParaRPr lang="ru-RU" dirty="0"/>
          </a:p>
          <a:p>
            <a:r>
              <a:rPr lang="ru-RU" dirty="0" smtClean="0">
                <a:latin typeface="Times New Roman" panose="02020603050405020304" pitchFamily="18" charset="0"/>
                <a:cs typeface="Times New Roman" panose="02020603050405020304" pitchFamily="18" charset="0"/>
              </a:rPr>
              <a:t>Следует отметить</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что в решении задачи регрессии да и в любой другой модели перед обучением надо выбрать ключевой признак</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а именно столбец по которому мы будем делать предсказание т.е. если у нас например стоит задача определить из таблицы уйдет ли клиент из банка или нет</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то в технической документации должно быть прописано</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какой столбец является ключевым</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например столбец </a:t>
            </a:r>
            <a:r>
              <a:rPr lang="en-US" dirty="0" smtClean="0">
                <a:latin typeface="Times New Roman" panose="02020603050405020304" pitchFamily="18" charset="0"/>
                <a:cs typeface="Times New Roman" panose="02020603050405020304" pitchFamily="18" charset="0"/>
              </a:rPr>
              <a:t>education – </a:t>
            </a:r>
            <a:r>
              <a:rPr lang="ru-RU" dirty="0" smtClean="0">
                <a:latin typeface="Times New Roman" panose="02020603050405020304" pitchFamily="18" charset="0"/>
                <a:cs typeface="Times New Roman" panose="02020603050405020304" pitchFamily="18" charset="0"/>
              </a:rPr>
              <a:t>образование</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тогда</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перед разделением на </a:t>
            </a:r>
            <a:r>
              <a:rPr lang="en-US" dirty="0" smtClean="0">
                <a:latin typeface="Times New Roman" panose="02020603050405020304" pitchFamily="18" charset="0"/>
                <a:cs typeface="Times New Roman" panose="02020603050405020304" pitchFamily="18" charset="0"/>
              </a:rPr>
              <a:t>train </a:t>
            </a:r>
            <a:r>
              <a:rPr lang="ru-RU" dirty="0" smtClean="0">
                <a:latin typeface="Times New Roman" panose="02020603050405020304" pitchFamily="18" charset="0"/>
                <a:cs typeface="Times New Roman" panose="02020603050405020304" pitchFamily="18" charset="0"/>
              </a:rPr>
              <a:t>и </a:t>
            </a:r>
            <a:r>
              <a:rPr lang="en-US" dirty="0" smtClean="0">
                <a:latin typeface="Times New Roman" panose="02020603050405020304" pitchFamily="18" charset="0"/>
                <a:cs typeface="Times New Roman" panose="02020603050405020304" pitchFamily="18" charset="0"/>
              </a:rPr>
              <a:t>test </a:t>
            </a:r>
            <a:r>
              <a:rPr lang="ru-RU" dirty="0" smtClean="0">
                <a:latin typeface="Times New Roman" panose="02020603050405020304" pitchFamily="18" charset="0"/>
                <a:cs typeface="Times New Roman" panose="02020603050405020304" pitchFamily="18" charset="0"/>
              </a:rPr>
              <a:t>выборки мы должны  выбрать столбец </a:t>
            </a:r>
            <a:r>
              <a:rPr lang="en-US" dirty="0" smtClean="0">
                <a:latin typeface="Times New Roman" panose="02020603050405020304" pitchFamily="18" charset="0"/>
                <a:cs typeface="Times New Roman" panose="02020603050405020304" pitchFamily="18" charset="0"/>
              </a:rPr>
              <a:t>education </a:t>
            </a:r>
            <a:r>
              <a:rPr lang="ru-RU" dirty="0" smtClean="0">
                <a:latin typeface="Times New Roman" panose="02020603050405020304" pitchFamily="18" charset="0"/>
                <a:cs typeface="Times New Roman" panose="02020603050405020304" pitchFamily="18" charset="0"/>
              </a:rPr>
              <a:t>как ключевой</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а затем убрать его из </a:t>
            </a:r>
            <a:r>
              <a:rPr lang="en-US" dirty="0" smtClean="0">
                <a:latin typeface="Times New Roman" panose="02020603050405020304" pitchFamily="18" charset="0"/>
                <a:cs typeface="Times New Roman" panose="02020603050405020304" pitchFamily="18" charset="0"/>
              </a:rPr>
              <a:t>X </a:t>
            </a:r>
            <a:r>
              <a:rPr lang="ru-RU" dirty="0" smtClean="0">
                <a:latin typeface="Times New Roman" panose="02020603050405020304" pitchFamily="18" charset="0"/>
                <a:cs typeface="Times New Roman" panose="02020603050405020304" pitchFamily="18" charset="0"/>
              </a:rPr>
              <a:t>выборки. </a:t>
            </a:r>
          </a:p>
          <a:p>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Ниже представлен пример реализации кода</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y = </a:t>
            </a:r>
            <a:r>
              <a:rPr lang="ru-RU" dirty="0" err="1">
                <a:latin typeface="Times New Roman" panose="02020603050405020304" pitchFamily="18" charset="0"/>
                <a:cs typeface="Times New Roman" panose="02020603050405020304" pitchFamily="18" charset="0"/>
              </a:rPr>
              <a:t>data</a:t>
            </a:r>
            <a:r>
              <a:rPr lang="ru-RU"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education</a:t>
            </a:r>
            <a:r>
              <a:rPr lang="ru-RU" dirty="0" smtClean="0">
                <a:latin typeface="Times New Roman" panose="02020603050405020304" pitchFamily="18" charset="0"/>
                <a:cs typeface="Times New Roman" panose="02020603050405020304" pitchFamily="18" charset="0"/>
              </a:rPr>
              <a:t>']] </a:t>
            </a:r>
            <a:r>
              <a:rPr lang="ru-RU" dirty="0">
                <a:solidFill>
                  <a:schemeClr val="accent6"/>
                </a:solidFill>
                <a:latin typeface="Times New Roman" panose="02020603050405020304" pitchFamily="18" charset="0"/>
                <a:cs typeface="Times New Roman" panose="02020603050405020304" pitchFamily="18" charset="0"/>
              </a:rPr>
              <a:t># столбец </a:t>
            </a:r>
            <a:r>
              <a:rPr lang="ru-RU" dirty="0" smtClean="0">
                <a:solidFill>
                  <a:schemeClr val="accent6"/>
                </a:solidFill>
                <a:latin typeface="Times New Roman" panose="02020603050405020304" pitchFamily="18" charset="0"/>
                <a:cs typeface="Times New Roman" panose="02020603050405020304" pitchFamily="18" charset="0"/>
              </a:rPr>
              <a:t>образование выделим </a:t>
            </a:r>
            <a:r>
              <a:rPr lang="ru-RU" dirty="0">
                <a:solidFill>
                  <a:schemeClr val="accent6"/>
                </a:solidFill>
                <a:latin typeface="Times New Roman" panose="02020603050405020304" pitchFamily="18" charset="0"/>
                <a:cs typeface="Times New Roman" panose="02020603050405020304" pitchFamily="18" charset="0"/>
              </a:rPr>
              <a:t>как ключевой</a:t>
            </a:r>
          </a:p>
          <a:p>
            <a:endParaRPr lang="ru-RU"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X = </a:t>
            </a:r>
            <a:r>
              <a:rPr lang="en-US" dirty="0" err="1">
                <a:latin typeface="Times New Roman" panose="02020603050405020304" pitchFamily="18" charset="0"/>
                <a:cs typeface="Times New Roman" panose="02020603050405020304" pitchFamily="18" charset="0"/>
              </a:rPr>
              <a:t>data.drop</a:t>
            </a:r>
            <a:r>
              <a:rPr lang="en-US" dirty="0" smtClean="0">
                <a:latin typeface="Times New Roman" panose="02020603050405020304" pitchFamily="18" charset="0"/>
                <a:cs typeface="Times New Roman" panose="02020603050405020304" pitchFamily="18" charset="0"/>
              </a:rPr>
              <a:t>(‘education', </a:t>
            </a:r>
            <a:r>
              <a:rPr lang="en-US" dirty="0">
                <a:latin typeface="Times New Roman" panose="02020603050405020304" pitchFamily="18" charset="0"/>
                <a:cs typeface="Times New Roman" panose="02020603050405020304" pitchFamily="18" charset="0"/>
              </a:rPr>
              <a:t>axis = 1) </a:t>
            </a:r>
            <a:r>
              <a:rPr lang="en-US" dirty="0">
                <a:solidFill>
                  <a:schemeClr val="accent6"/>
                </a:solidFill>
                <a:latin typeface="Times New Roman" panose="02020603050405020304" pitchFamily="18" charset="0"/>
                <a:cs typeface="Times New Roman" panose="02020603050405020304" pitchFamily="18" charset="0"/>
              </a:rPr>
              <a:t># </a:t>
            </a:r>
            <a:r>
              <a:rPr lang="ru-RU" dirty="0">
                <a:solidFill>
                  <a:schemeClr val="accent6"/>
                </a:solidFill>
                <a:latin typeface="Times New Roman" panose="02020603050405020304" pitchFamily="18" charset="0"/>
                <a:cs typeface="Times New Roman" panose="02020603050405020304" pitchFamily="18" charset="0"/>
              </a:rPr>
              <a:t>для </a:t>
            </a:r>
            <a:r>
              <a:rPr lang="en-US" dirty="0">
                <a:solidFill>
                  <a:schemeClr val="accent6"/>
                </a:solidFill>
                <a:latin typeface="Times New Roman" panose="02020603050405020304" pitchFamily="18" charset="0"/>
                <a:cs typeface="Times New Roman" panose="02020603050405020304" pitchFamily="18" charset="0"/>
              </a:rPr>
              <a:t>X </a:t>
            </a:r>
            <a:r>
              <a:rPr lang="ru-RU" dirty="0" err="1">
                <a:solidFill>
                  <a:schemeClr val="accent6"/>
                </a:solidFill>
                <a:latin typeface="Times New Roman" panose="02020603050405020304" pitchFamily="18" charset="0"/>
                <a:cs typeface="Times New Roman" panose="02020603050405020304" pitchFamily="18" charset="0"/>
              </a:rPr>
              <a:t>дропнем</a:t>
            </a:r>
            <a:r>
              <a:rPr lang="ru-RU" dirty="0">
                <a:solidFill>
                  <a:schemeClr val="accent6"/>
                </a:solidFill>
                <a:latin typeface="Times New Roman" panose="02020603050405020304" pitchFamily="18" charset="0"/>
                <a:cs typeface="Times New Roman" panose="02020603050405020304" pitchFamily="18" charset="0"/>
              </a:rPr>
              <a:t> его</a:t>
            </a:r>
          </a:p>
          <a:p>
            <a:endParaRPr lang="ru-RU"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(X, y, </a:t>
            </a:r>
            <a:r>
              <a:rPr lang="en-US" dirty="0" err="1">
                <a:latin typeface="Times New Roman" panose="02020603050405020304" pitchFamily="18" charset="0"/>
                <a:cs typeface="Times New Roman" panose="02020603050405020304" pitchFamily="18" charset="0"/>
              </a:rPr>
              <a:t>test_size</a:t>
            </a:r>
            <a:r>
              <a:rPr lang="en-US" dirty="0">
                <a:latin typeface="Times New Roman" panose="02020603050405020304" pitchFamily="18" charset="0"/>
                <a:cs typeface="Times New Roman" panose="02020603050405020304" pitchFamily="18" charset="0"/>
              </a:rPr>
              <a:t>=0.33) </a:t>
            </a:r>
            <a:r>
              <a:rPr lang="en-US" dirty="0">
                <a:solidFill>
                  <a:schemeClr val="accent6"/>
                </a:solidFill>
                <a:latin typeface="Times New Roman" panose="02020603050405020304" pitchFamily="18" charset="0"/>
                <a:cs typeface="Times New Roman" panose="02020603050405020304" pitchFamily="18" charset="0"/>
              </a:rPr>
              <a:t># </a:t>
            </a:r>
            <a:r>
              <a:rPr lang="ru-RU" dirty="0">
                <a:solidFill>
                  <a:schemeClr val="accent6"/>
                </a:solidFill>
                <a:latin typeface="Times New Roman" panose="02020603050405020304" pitchFamily="18" charset="0"/>
                <a:cs typeface="Times New Roman" panose="02020603050405020304" pitchFamily="18" charset="0"/>
              </a:rPr>
              <a:t>разделим на </a:t>
            </a:r>
            <a:r>
              <a:rPr lang="ru-RU" dirty="0" err="1">
                <a:solidFill>
                  <a:schemeClr val="accent6"/>
                </a:solidFill>
                <a:latin typeface="Times New Roman" panose="02020603050405020304" pitchFamily="18" charset="0"/>
                <a:cs typeface="Times New Roman" panose="02020603050405020304" pitchFamily="18" charset="0"/>
              </a:rPr>
              <a:t>трейн</a:t>
            </a:r>
            <a:r>
              <a:rPr lang="ru-RU" dirty="0">
                <a:solidFill>
                  <a:schemeClr val="accent6"/>
                </a:solidFill>
                <a:latin typeface="Times New Roman" panose="02020603050405020304" pitchFamily="18" charset="0"/>
                <a:cs typeface="Times New Roman" panose="02020603050405020304" pitchFamily="18" charset="0"/>
              </a:rPr>
              <a:t> и тест выборки</a:t>
            </a:r>
          </a:p>
          <a:p>
            <a:endParaRPr lang="ru-RU" dirty="0"/>
          </a:p>
        </p:txBody>
      </p:sp>
    </p:spTree>
    <p:extLst>
      <p:ext uri="{BB962C8B-B14F-4D97-AF65-F5344CB8AC3E}">
        <p14:creationId xmlns:p14="http://schemas.microsoft.com/office/powerpoint/2010/main" val="3753631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89688" y="180170"/>
            <a:ext cx="10687784" cy="5943539"/>
          </a:xfrm>
          <a:prstGeom prst="rect">
            <a:avLst/>
          </a:prstGeom>
        </p:spPr>
      </p:pic>
    </p:spTree>
    <p:extLst>
      <p:ext uri="{BB962C8B-B14F-4D97-AF65-F5344CB8AC3E}">
        <p14:creationId xmlns:p14="http://schemas.microsoft.com/office/powerpoint/2010/main" val="1079079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75856" y="140017"/>
            <a:ext cx="11746689" cy="3092710"/>
          </a:xfrm>
          <a:prstGeom prst="rect">
            <a:avLst/>
          </a:prstGeom>
        </p:spPr>
      </p:pic>
      <p:pic>
        <p:nvPicPr>
          <p:cNvPr id="3" name="Рисунок 2"/>
          <p:cNvPicPr>
            <a:picLocks noChangeAspect="1"/>
          </p:cNvPicPr>
          <p:nvPr/>
        </p:nvPicPr>
        <p:blipFill>
          <a:blip r:embed="rId3"/>
          <a:stretch>
            <a:fillRect/>
          </a:stretch>
        </p:blipFill>
        <p:spPr>
          <a:xfrm>
            <a:off x="283881" y="3589044"/>
            <a:ext cx="11320219" cy="1740337"/>
          </a:xfrm>
          <a:prstGeom prst="rect">
            <a:avLst/>
          </a:prstGeom>
        </p:spPr>
      </p:pic>
    </p:spTree>
    <p:extLst>
      <p:ext uri="{BB962C8B-B14F-4D97-AF65-F5344CB8AC3E}">
        <p14:creationId xmlns:p14="http://schemas.microsoft.com/office/powerpoint/2010/main" val="2948932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32565" y="186978"/>
            <a:ext cx="11547639" cy="3581458"/>
          </a:xfrm>
          <a:prstGeom prst="rect">
            <a:avLst/>
          </a:prstGeom>
        </p:spPr>
      </p:pic>
      <p:sp>
        <p:nvSpPr>
          <p:cNvPr id="3" name="TextBox 2"/>
          <p:cNvSpPr txBox="1"/>
          <p:nvPr/>
        </p:nvSpPr>
        <p:spPr>
          <a:xfrm>
            <a:off x="258620" y="3971637"/>
            <a:ext cx="10917382" cy="3139321"/>
          </a:xfrm>
          <a:prstGeom prst="rect">
            <a:avLst/>
          </a:prstGeom>
          <a:noFill/>
        </p:spPr>
        <p:txBody>
          <a:bodyPr wrap="square" rtlCol="0">
            <a:spAutoFit/>
          </a:bodyPr>
          <a:lstStyle/>
          <a:p>
            <a:r>
              <a:rPr lang="ru-RU" dirty="0" smtClean="0"/>
              <a:t>Важно помнить</a:t>
            </a:r>
            <a:r>
              <a:rPr lang="en-US" dirty="0" smtClean="0"/>
              <a:t>,</a:t>
            </a:r>
            <a:r>
              <a:rPr lang="ru-RU" dirty="0" smtClean="0"/>
              <a:t> что </a:t>
            </a:r>
            <a:r>
              <a:rPr lang="en-US" dirty="0" err="1" smtClean="0"/>
              <a:t>StandartScaler</a:t>
            </a:r>
            <a:r>
              <a:rPr lang="en-US" dirty="0"/>
              <a:t> </a:t>
            </a:r>
            <a:r>
              <a:rPr lang="ru-RU" dirty="0" smtClean="0"/>
              <a:t>можно применять к ЧИСЛОВЫМ типам данных! Если применить данный тип стандартизации на категориальные данные</a:t>
            </a:r>
            <a:r>
              <a:rPr lang="en-US" dirty="0" smtClean="0"/>
              <a:t>,</a:t>
            </a:r>
            <a:r>
              <a:rPr lang="ru-RU" dirty="0" smtClean="0"/>
              <a:t> то ничего не сработает.</a:t>
            </a:r>
          </a:p>
          <a:p>
            <a:endParaRPr lang="ru-RU" dirty="0"/>
          </a:p>
          <a:p>
            <a:r>
              <a:rPr lang="en-US" dirty="0" err="1"/>
              <a:t>X_train_scaled</a:t>
            </a:r>
            <a:r>
              <a:rPr lang="en-US" dirty="0"/>
              <a:t> = </a:t>
            </a:r>
            <a:r>
              <a:rPr lang="en-US" dirty="0" err="1" smtClean="0"/>
              <a:t>scaler.fit_transform</a:t>
            </a:r>
            <a:r>
              <a:rPr lang="en-US" dirty="0" smtClean="0"/>
              <a:t>(</a:t>
            </a:r>
            <a:r>
              <a:rPr lang="ru-RU" dirty="0" smtClean="0"/>
              <a:t>……….</a:t>
            </a:r>
            <a:r>
              <a:rPr lang="en-US" dirty="0" err="1" smtClean="0"/>
              <a:t>select_dtypes</a:t>
            </a:r>
            <a:r>
              <a:rPr lang="en-US" dirty="0" smtClean="0"/>
              <a:t>(exclude</a:t>
            </a:r>
            <a:r>
              <a:rPr lang="en-US" dirty="0"/>
              <a:t>=['object</a:t>
            </a:r>
            <a:r>
              <a:rPr lang="en-US" dirty="0" smtClean="0"/>
              <a:t>']))</a:t>
            </a:r>
            <a:r>
              <a:rPr lang="ru-RU" dirty="0" smtClean="0"/>
              <a:t> </a:t>
            </a:r>
            <a:r>
              <a:rPr lang="en-US" dirty="0" smtClean="0"/>
              <a:t># </a:t>
            </a:r>
            <a:r>
              <a:rPr lang="ru-RU" dirty="0" smtClean="0"/>
              <a:t>проводим </a:t>
            </a:r>
            <a:r>
              <a:rPr lang="ru-RU" dirty="0" err="1" smtClean="0"/>
              <a:t>скелинг</a:t>
            </a:r>
            <a:r>
              <a:rPr lang="ru-RU" dirty="0" smtClean="0"/>
              <a:t> данных исключая столбцы с типом данных </a:t>
            </a:r>
            <a:r>
              <a:rPr lang="en-US" dirty="0" smtClean="0"/>
              <a:t>object</a:t>
            </a:r>
          </a:p>
          <a:p>
            <a:endParaRPr lang="en-US" dirty="0"/>
          </a:p>
          <a:p>
            <a:r>
              <a:rPr lang="ru-RU" dirty="0" smtClean="0"/>
              <a:t>Ниже – ссылка на техническую документацию</a:t>
            </a:r>
            <a:endParaRPr lang="en-US" dirty="0"/>
          </a:p>
          <a:p>
            <a:endParaRPr lang="ru-RU" dirty="0" smtClean="0"/>
          </a:p>
          <a:p>
            <a:r>
              <a:rPr lang="en-US" dirty="0">
                <a:hlinkClick r:id="rId3"/>
              </a:rPr>
              <a:t>https://</a:t>
            </a:r>
            <a:r>
              <a:rPr lang="en-US" dirty="0" smtClean="0">
                <a:hlinkClick r:id="rId3"/>
              </a:rPr>
              <a:t>scikit-learn.org/stable/modules/generated/sklearn.preprocessing.StandardScaler.html</a:t>
            </a:r>
            <a:endParaRPr lang="en-US" dirty="0" smtClean="0"/>
          </a:p>
          <a:p>
            <a:endParaRPr lang="en-US" dirty="0"/>
          </a:p>
          <a:p>
            <a:endParaRPr lang="ru-RU" dirty="0"/>
          </a:p>
        </p:txBody>
      </p:sp>
    </p:spTree>
    <p:extLst>
      <p:ext uri="{BB962C8B-B14F-4D97-AF65-F5344CB8AC3E}">
        <p14:creationId xmlns:p14="http://schemas.microsoft.com/office/powerpoint/2010/main" val="3909255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19436" y="0"/>
            <a:ext cx="9133201" cy="3229534"/>
          </a:xfrm>
          <a:prstGeom prst="rect">
            <a:avLst/>
          </a:prstGeom>
        </p:spPr>
      </p:pic>
      <p:pic>
        <p:nvPicPr>
          <p:cNvPr id="3" name="Рисунок 2"/>
          <p:cNvPicPr>
            <a:picLocks noChangeAspect="1"/>
          </p:cNvPicPr>
          <p:nvPr/>
        </p:nvPicPr>
        <p:blipFill>
          <a:blip r:embed="rId3"/>
          <a:stretch>
            <a:fillRect/>
          </a:stretch>
        </p:blipFill>
        <p:spPr>
          <a:xfrm>
            <a:off x="2937181" y="3060783"/>
            <a:ext cx="6982655" cy="3540345"/>
          </a:xfrm>
          <a:prstGeom prst="rect">
            <a:avLst/>
          </a:prstGeom>
        </p:spPr>
      </p:pic>
    </p:spTree>
    <p:extLst>
      <p:ext uri="{BB962C8B-B14F-4D97-AF65-F5344CB8AC3E}">
        <p14:creationId xmlns:p14="http://schemas.microsoft.com/office/powerpoint/2010/main" val="65139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505762" y="216161"/>
            <a:ext cx="10474479" cy="2619402"/>
          </a:xfrm>
          <a:prstGeom prst="rect">
            <a:avLst/>
          </a:prstGeom>
        </p:spPr>
      </p:pic>
      <p:sp>
        <p:nvSpPr>
          <p:cNvPr id="3" name="Прямоугольник 2"/>
          <p:cNvSpPr/>
          <p:nvPr/>
        </p:nvSpPr>
        <p:spPr>
          <a:xfrm>
            <a:off x="505762" y="2828836"/>
            <a:ext cx="11483038" cy="3970318"/>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enc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OneHotEncoder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handle_unknown</a:t>
            </a:r>
            <a:r>
              <a:rPr lang="en-US" dirty="0">
                <a:latin typeface="Times New Roman" panose="02020603050405020304" pitchFamily="18" charset="0"/>
                <a:cs typeface="Times New Roman" panose="02020603050405020304" pitchFamily="18" charset="0"/>
              </a:rPr>
              <a:t>='ignore', sparse=False)</a:t>
            </a:r>
            <a:r>
              <a:rPr lang="en-US" dirty="0">
                <a:solidFill>
                  <a:schemeClr val="accent6"/>
                </a:solidFill>
                <a:latin typeface="Times New Roman" panose="02020603050405020304" pitchFamily="18" charset="0"/>
                <a:cs typeface="Times New Roman" panose="02020603050405020304" pitchFamily="18" charset="0"/>
              </a:rPr>
              <a:t>#</a:t>
            </a:r>
            <a:r>
              <a:rPr lang="ru-RU" dirty="0">
                <a:solidFill>
                  <a:schemeClr val="accent6"/>
                </a:solidFill>
                <a:latin typeface="Times New Roman" panose="02020603050405020304" pitchFamily="18" charset="0"/>
                <a:cs typeface="Times New Roman" panose="02020603050405020304" pitchFamily="18" charset="0"/>
              </a:rPr>
              <a:t>далее сделаем </a:t>
            </a:r>
            <a:r>
              <a:rPr lang="en-US" dirty="0">
                <a:solidFill>
                  <a:schemeClr val="accent6"/>
                </a:solidFill>
                <a:latin typeface="Times New Roman" panose="02020603050405020304" pitchFamily="18" charset="0"/>
                <a:cs typeface="Times New Roman" panose="02020603050405020304" pitchFamily="18" charset="0"/>
              </a:rPr>
              <a:t>OHE </a:t>
            </a:r>
            <a:r>
              <a:rPr lang="ru-RU" dirty="0">
                <a:solidFill>
                  <a:schemeClr val="accent6"/>
                </a:solidFill>
                <a:latin typeface="Times New Roman" panose="02020603050405020304" pitchFamily="18" charset="0"/>
                <a:cs typeface="Times New Roman" panose="02020603050405020304" pitchFamily="18" charset="0"/>
              </a:rPr>
              <a:t>для категориальных </a:t>
            </a:r>
            <a:r>
              <a:rPr lang="ru-RU" dirty="0" smtClean="0">
                <a:solidFill>
                  <a:schemeClr val="accent6"/>
                </a:solidFill>
                <a:latin typeface="Times New Roman" panose="02020603050405020304" pitchFamily="18" charset="0"/>
                <a:cs typeface="Times New Roman" panose="02020603050405020304" pitchFamily="18" charset="0"/>
              </a:rPr>
              <a:t>данных</a:t>
            </a:r>
            <a:endParaRPr lang="en-US" dirty="0" smtClean="0">
              <a:solidFill>
                <a:schemeClr val="accent6"/>
              </a:solidFill>
              <a:latin typeface="Times New Roman" panose="02020603050405020304" pitchFamily="18" charset="0"/>
              <a:cs typeface="Times New Roman" panose="02020603050405020304" pitchFamily="18" charset="0"/>
            </a:endParaRPr>
          </a:p>
          <a:p>
            <a:endParaRPr lang="en-US" dirty="0">
              <a:solidFill>
                <a:schemeClr val="accent6"/>
              </a:solidFill>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enc.fit(X_train_object) </a:t>
            </a:r>
            <a:r>
              <a:rPr lang="fr-FR" dirty="0">
                <a:solidFill>
                  <a:schemeClr val="accent6"/>
                </a:solidFill>
                <a:latin typeface="Times New Roman" panose="02020603050405020304" pitchFamily="18" charset="0"/>
                <a:cs typeface="Times New Roman" panose="02020603050405020304" pitchFamily="18" charset="0"/>
              </a:rPr>
              <a:t>#проводим fit для X_train</a:t>
            </a:r>
          </a:p>
          <a:p>
            <a:endParaRPr lang="en-US" dirty="0" smtClean="0">
              <a:solidFill>
                <a:schemeClr val="accent6"/>
              </a:solidFill>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X_train_object = enc.transform(X_train_object</a:t>
            </a:r>
            <a:r>
              <a:rPr lang="fr-FR" dirty="0" smtClean="0">
                <a:latin typeface="Times New Roman" panose="02020603050405020304" pitchFamily="18" charset="0"/>
                <a:cs typeface="Times New Roman" panose="02020603050405020304" pitchFamily="18" charset="0"/>
              </a:rPr>
              <a:t>) </a:t>
            </a:r>
            <a:r>
              <a:rPr lang="fr-FR" dirty="0" smtClean="0">
                <a:solidFill>
                  <a:schemeClr val="accent6"/>
                </a:solidFill>
                <a:latin typeface="Times New Roman" panose="02020603050405020304" pitchFamily="18" charset="0"/>
                <a:cs typeface="Times New Roman" panose="02020603050405020304" pitchFamily="18" charset="0"/>
              </a:rPr>
              <a:t>#</a:t>
            </a:r>
            <a:r>
              <a:rPr lang="fr-FR" dirty="0">
                <a:solidFill>
                  <a:schemeClr val="accent6"/>
                </a:solidFill>
                <a:latin typeface="Times New Roman" panose="02020603050405020304" pitchFamily="18" charset="0"/>
                <a:cs typeface="Times New Roman" panose="02020603050405020304" pitchFamily="18" charset="0"/>
              </a:rPr>
              <a:t>затем проводим трансформ</a:t>
            </a:r>
          </a:p>
          <a:p>
            <a:endParaRPr lang="en-US" dirty="0" smtClean="0">
              <a:solidFill>
                <a:schemeClr val="accent6"/>
              </a:solidFill>
              <a:latin typeface="Courier New" panose="02070309020205020404" pitchFamily="49" charset="0"/>
            </a:endParaRPr>
          </a:p>
          <a:p>
            <a:endParaRPr lang="en-US" dirty="0">
              <a:solidFill>
                <a:schemeClr val="accent6"/>
              </a:solidFill>
              <a:latin typeface="Courier New" panose="02070309020205020404" pitchFamily="49" charset="0"/>
            </a:endParaRPr>
          </a:p>
          <a:p>
            <a:r>
              <a:rPr lang="ru-RU" dirty="0" smtClean="0">
                <a:latin typeface="Courier New" panose="02070309020205020404" pitchFamily="49" charset="0"/>
              </a:rPr>
              <a:t>Ссылка на техническую документацию по </a:t>
            </a:r>
            <a:r>
              <a:rPr lang="en-US" dirty="0" smtClean="0">
                <a:latin typeface="Courier New" panose="02070309020205020404" pitchFamily="49" charset="0"/>
              </a:rPr>
              <a:t>OHE</a:t>
            </a:r>
          </a:p>
          <a:p>
            <a:endParaRPr lang="en-US" dirty="0">
              <a:solidFill>
                <a:schemeClr val="accent6"/>
              </a:solidFill>
              <a:latin typeface="Courier New" panose="02070309020205020404" pitchFamily="49" charset="0"/>
            </a:endParaRPr>
          </a:p>
          <a:p>
            <a:r>
              <a:rPr lang="en-US" dirty="0">
                <a:solidFill>
                  <a:schemeClr val="accent6"/>
                </a:solidFill>
                <a:latin typeface="Courier New" panose="02070309020205020404" pitchFamily="49" charset="0"/>
                <a:hlinkClick r:id="rId3"/>
              </a:rPr>
              <a:t>https://</a:t>
            </a:r>
            <a:r>
              <a:rPr lang="en-US" dirty="0" smtClean="0">
                <a:solidFill>
                  <a:schemeClr val="accent6"/>
                </a:solidFill>
                <a:latin typeface="Courier New" panose="02070309020205020404" pitchFamily="49" charset="0"/>
                <a:hlinkClick r:id="rId3"/>
              </a:rPr>
              <a:t>scikit-learn.org/stable/modules/generated/sklearn.preprocessing.OneHotEncoder.html</a:t>
            </a:r>
            <a:endParaRPr lang="en-US" dirty="0" smtClean="0">
              <a:solidFill>
                <a:schemeClr val="accent6"/>
              </a:solidFill>
              <a:latin typeface="Courier New" panose="02070309020205020404" pitchFamily="49" charset="0"/>
            </a:endParaRPr>
          </a:p>
          <a:p>
            <a:endParaRPr lang="en-US" dirty="0">
              <a:solidFill>
                <a:schemeClr val="accent6"/>
              </a:solidFill>
              <a:latin typeface="Courier New" panose="02070309020205020404" pitchFamily="49" charset="0"/>
            </a:endParaRPr>
          </a:p>
          <a:p>
            <a:endParaRPr lang="en-US" dirty="0" smtClean="0">
              <a:solidFill>
                <a:schemeClr val="accent6"/>
              </a:solidFill>
              <a:latin typeface="Courier New" panose="02070309020205020404" pitchFamily="49" charset="0"/>
            </a:endParaRPr>
          </a:p>
          <a:p>
            <a:endParaRPr lang="ru-RU" b="0" dirty="0">
              <a:solidFill>
                <a:schemeClr val="accent6"/>
              </a:solidFill>
              <a:effectLst/>
              <a:latin typeface="Courier New" panose="02070309020205020404" pitchFamily="49" charset="0"/>
            </a:endParaRPr>
          </a:p>
        </p:txBody>
      </p:sp>
    </p:spTree>
    <p:extLst>
      <p:ext uri="{BB962C8B-B14F-4D97-AF65-F5344CB8AC3E}">
        <p14:creationId xmlns:p14="http://schemas.microsoft.com/office/powerpoint/2010/main" val="1916265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07398" y="160186"/>
            <a:ext cx="4302150" cy="630467"/>
          </a:xfrm>
          <a:prstGeom prst="rect">
            <a:avLst/>
          </a:prstGeom>
        </p:spPr>
      </p:pic>
      <p:sp>
        <p:nvSpPr>
          <p:cNvPr id="3" name="Прямоугольник 2"/>
          <p:cNvSpPr/>
          <p:nvPr/>
        </p:nvSpPr>
        <p:spPr>
          <a:xfrm>
            <a:off x="401658" y="790653"/>
            <a:ext cx="11425381" cy="400110"/>
          </a:xfrm>
          <a:prstGeom prst="rect">
            <a:avLst/>
          </a:prstGeom>
        </p:spPr>
        <p:txBody>
          <a:bodyPr wrap="square">
            <a:spAutoFit/>
          </a:bodyPr>
          <a:lstStyle/>
          <a:p>
            <a:r>
              <a:rPr lang="ru-RU" sz="2000" dirty="0">
                <a:solidFill>
                  <a:srgbClr val="121212"/>
                </a:solidFill>
                <a:latin typeface="Times New Roman" panose="02020603050405020304" pitchFamily="18" charset="0"/>
                <a:cs typeface="Times New Roman" panose="02020603050405020304" pitchFamily="18" charset="0"/>
              </a:rPr>
              <a:t>Рассмотрим, как мы можем соединить два </a:t>
            </a:r>
            <a:r>
              <a:rPr lang="ru-RU" sz="2000" dirty="0" err="1">
                <a:solidFill>
                  <a:srgbClr val="121212"/>
                </a:solidFill>
                <a:latin typeface="Times New Roman" panose="02020603050405020304" pitchFamily="18" charset="0"/>
                <a:cs typeface="Times New Roman" panose="02020603050405020304" pitchFamily="18" charset="0"/>
              </a:rPr>
              <a:t>датафрейма</a:t>
            </a:r>
            <a:r>
              <a:rPr lang="ru-RU" sz="2000" dirty="0">
                <a:solidFill>
                  <a:srgbClr val="121212"/>
                </a:solidFill>
                <a:latin typeface="Times New Roman" panose="02020603050405020304" pitchFamily="18" charset="0"/>
                <a:cs typeface="Times New Roman" panose="02020603050405020304" pitchFamily="18" charset="0"/>
              </a:rPr>
              <a:t> с помощью функций/методов </a:t>
            </a:r>
            <a:r>
              <a:rPr lang="ru-RU" sz="2000" b="1" dirty="0" err="1">
                <a:solidFill>
                  <a:srgbClr val="121212"/>
                </a:solidFill>
                <a:latin typeface="Times New Roman" panose="02020603050405020304" pitchFamily="18" charset="0"/>
                <a:cs typeface="Times New Roman" panose="02020603050405020304" pitchFamily="18" charset="0"/>
              </a:rPr>
              <a:t>pd.concat</a:t>
            </a:r>
            <a:r>
              <a:rPr lang="ru-RU" sz="2000" b="1" dirty="0">
                <a:solidFill>
                  <a:srgbClr val="121212"/>
                </a:solidFill>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stretch>
            <a:fillRect/>
          </a:stretch>
        </p:blipFill>
        <p:spPr>
          <a:xfrm>
            <a:off x="600363" y="1270746"/>
            <a:ext cx="7950267" cy="5339843"/>
          </a:xfrm>
          <a:prstGeom prst="rect">
            <a:avLst/>
          </a:prstGeom>
        </p:spPr>
      </p:pic>
      <p:pic>
        <p:nvPicPr>
          <p:cNvPr id="5" name="Рисунок 4"/>
          <p:cNvPicPr>
            <a:picLocks noChangeAspect="1"/>
          </p:cNvPicPr>
          <p:nvPr/>
        </p:nvPicPr>
        <p:blipFill>
          <a:blip r:embed="rId4"/>
          <a:stretch>
            <a:fillRect/>
          </a:stretch>
        </p:blipFill>
        <p:spPr>
          <a:xfrm>
            <a:off x="2818118" y="4361866"/>
            <a:ext cx="2399400" cy="2496134"/>
          </a:xfrm>
          <a:prstGeom prst="rect">
            <a:avLst/>
          </a:prstGeom>
        </p:spPr>
      </p:pic>
    </p:spTree>
    <p:extLst>
      <p:ext uri="{BB962C8B-B14F-4D97-AF65-F5344CB8AC3E}">
        <p14:creationId xmlns:p14="http://schemas.microsoft.com/office/powerpoint/2010/main" val="2899971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243301" y="157011"/>
            <a:ext cx="8417251" cy="4992267"/>
          </a:xfrm>
          <a:prstGeom prst="rect">
            <a:avLst/>
          </a:prstGeom>
        </p:spPr>
      </p:pic>
      <p:sp>
        <p:nvSpPr>
          <p:cNvPr id="6" name="Прямоугольник 5"/>
          <p:cNvSpPr/>
          <p:nvPr/>
        </p:nvSpPr>
        <p:spPr>
          <a:xfrm>
            <a:off x="504843" y="5350271"/>
            <a:ext cx="8155709" cy="1200329"/>
          </a:xfrm>
          <a:prstGeom prst="rect">
            <a:avLst/>
          </a:prstGeom>
        </p:spPr>
        <p:txBody>
          <a:bodyPr wrap="square">
            <a:spAutoFit/>
          </a:bodyPr>
          <a:lstStyle/>
          <a:p>
            <a:r>
              <a:rPr lang="en-US" dirty="0" smtClean="0"/>
              <a:t>C</a:t>
            </a:r>
            <a:r>
              <a:rPr lang="ru-RU" dirty="0" err="1" smtClean="0"/>
              <a:t>сылка</a:t>
            </a:r>
            <a:r>
              <a:rPr lang="ru-RU" dirty="0" smtClean="0"/>
              <a:t> на документацию по объединению </a:t>
            </a:r>
            <a:r>
              <a:rPr lang="ru-RU" dirty="0" err="1" smtClean="0"/>
              <a:t>датафреймов</a:t>
            </a:r>
            <a:endParaRPr lang="en-US" dirty="0" smtClean="0"/>
          </a:p>
          <a:p>
            <a:endParaRPr lang="en-US" dirty="0" smtClean="0"/>
          </a:p>
          <a:p>
            <a:r>
              <a:rPr lang="en-US" dirty="0" smtClean="0">
                <a:hlinkClick r:id="rId3"/>
              </a:rPr>
              <a:t>https</a:t>
            </a:r>
            <a:r>
              <a:rPr lang="en-US" dirty="0">
                <a:hlinkClick r:id="rId3"/>
              </a:rPr>
              <a:t>://</a:t>
            </a:r>
            <a:r>
              <a:rPr lang="en-US" dirty="0" smtClean="0">
                <a:hlinkClick r:id="rId3"/>
              </a:rPr>
              <a:t>pandas.pydata.org/docs/reference/api/pandas.concat.html</a:t>
            </a:r>
            <a:endParaRPr lang="en-US" dirty="0" smtClean="0"/>
          </a:p>
          <a:p>
            <a:endParaRPr lang="ru-RU" dirty="0"/>
          </a:p>
        </p:txBody>
      </p:sp>
    </p:spTree>
    <p:extLst>
      <p:ext uri="{BB962C8B-B14F-4D97-AF65-F5344CB8AC3E}">
        <p14:creationId xmlns:p14="http://schemas.microsoft.com/office/powerpoint/2010/main" val="1008914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0219" y="304801"/>
            <a:ext cx="11369963" cy="5632311"/>
          </a:xfrm>
          <a:prstGeom prst="rect">
            <a:avLst/>
          </a:prstGeom>
          <a:noFill/>
        </p:spPr>
        <p:txBody>
          <a:bodyPr wrap="square" rtlCol="0">
            <a:spAutoFit/>
          </a:bodyPr>
          <a:lstStyle/>
          <a:p>
            <a:pPr algn="ctr"/>
            <a:r>
              <a:rPr lang="ru-RU" b="1" dirty="0" smtClean="0">
                <a:latin typeface="Times New Roman" panose="02020603050405020304" pitchFamily="18" charset="0"/>
                <a:cs typeface="Times New Roman" panose="02020603050405020304" pitchFamily="18" charset="0"/>
              </a:rPr>
              <a:t>Задание</a:t>
            </a:r>
            <a:endParaRPr lang="ru-RU" dirty="0" smtClean="0"/>
          </a:p>
          <a:p>
            <a:pPr marL="342900" indent="-342900" algn="just">
              <a:buAutoNum type="arabicPeriod"/>
            </a:pPr>
            <a:r>
              <a:rPr lang="ru-RU" dirty="0" smtClean="0"/>
              <a:t>Продолжайте работу в </a:t>
            </a:r>
            <a:r>
              <a:rPr lang="ru-RU" dirty="0" smtClean="0"/>
              <a:t>тетрадке </a:t>
            </a:r>
            <a:r>
              <a:rPr lang="ru-RU" dirty="0" smtClean="0"/>
              <a:t>из 1 лабораторной работы</a:t>
            </a:r>
          </a:p>
          <a:p>
            <a:pPr marL="342900" indent="-342900" algn="just">
              <a:buAutoNum type="arabicPeriod"/>
            </a:pPr>
            <a:r>
              <a:rPr lang="ru-RU" dirty="0" smtClean="0"/>
              <a:t>Удалите</a:t>
            </a:r>
            <a:r>
              <a:rPr lang="en-US" dirty="0" smtClean="0"/>
              <a:t> </a:t>
            </a:r>
            <a:r>
              <a:rPr lang="ru-RU" dirty="0" smtClean="0"/>
              <a:t>из датасета столбец </a:t>
            </a:r>
            <a:r>
              <a:rPr lang="en-US" dirty="0" smtClean="0"/>
              <a:t>City,</a:t>
            </a:r>
            <a:r>
              <a:rPr lang="ru-RU" dirty="0" smtClean="0"/>
              <a:t> информационной нагрузки он не несет</a:t>
            </a:r>
            <a:r>
              <a:rPr lang="en-US" dirty="0" smtClean="0"/>
              <a:t>,</a:t>
            </a:r>
            <a:r>
              <a:rPr lang="ru-RU" dirty="0" smtClean="0"/>
              <a:t> но представляет собой набор множества уникальных значений</a:t>
            </a:r>
            <a:r>
              <a:rPr lang="en-US" dirty="0" smtClean="0"/>
              <a:t>,</a:t>
            </a:r>
            <a:r>
              <a:rPr lang="ru-RU" dirty="0" smtClean="0"/>
              <a:t> что влияет на качество обучения модели.</a:t>
            </a:r>
          </a:p>
          <a:p>
            <a:pPr marL="342900" indent="-342900" algn="just">
              <a:buFontTx/>
              <a:buAutoNum type="arabicPeriod"/>
            </a:pPr>
            <a:r>
              <a:rPr lang="ru-RU" dirty="0" smtClean="0"/>
              <a:t>Столбец </a:t>
            </a:r>
            <a:r>
              <a:rPr lang="en-US" dirty="0"/>
              <a:t>AQI </a:t>
            </a:r>
            <a:r>
              <a:rPr lang="en-US" dirty="0" smtClean="0"/>
              <a:t>Value</a:t>
            </a:r>
            <a:r>
              <a:rPr lang="ru-RU" dirty="0" smtClean="0"/>
              <a:t> выделите как ключевой</a:t>
            </a:r>
          </a:p>
          <a:p>
            <a:pPr marL="342900" indent="-342900" algn="just">
              <a:buFontTx/>
              <a:buAutoNum type="arabicPeriod"/>
            </a:pPr>
            <a:r>
              <a:rPr lang="ru-RU" dirty="0" smtClean="0"/>
              <a:t>Для выборки </a:t>
            </a:r>
            <a:r>
              <a:rPr lang="en-US" dirty="0" smtClean="0"/>
              <a:t>X </a:t>
            </a:r>
            <a:r>
              <a:rPr lang="ru-RU" dirty="0" smtClean="0"/>
              <a:t>удалите столбец </a:t>
            </a:r>
            <a:r>
              <a:rPr lang="en-US" dirty="0" smtClean="0"/>
              <a:t>AQI Value</a:t>
            </a:r>
          </a:p>
          <a:p>
            <a:pPr marL="342900" indent="-342900" algn="just">
              <a:buFontTx/>
              <a:buAutoNum type="arabicPeriod"/>
            </a:pPr>
            <a:r>
              <a:rPr lang="ru-RU" dirty="0" smtClean="0"/>
              <a:t>Разбейте на </a:t>
            </a:r>
            <a:r>
              <a:rPr lang="en-US" dirty="0" smtClean="0"/>
              <a:t>test </a:t>
            </a:r>
            <a:r>
              <a:rPr lang="ru-RU" dirty="0" smtClean="0"/>
              <a:t>и </a:t>
            </a:r>
            <a:r>
              <a:rPr lang="en-US" dirty="0" smtClean="0"/>
              <a:t>train </a:t>
            </a:r>
            <a:r>
              <a:rPr lang="ru-RU" dirty="0" smtClean="0"/>
              <a:t>выборки. Создавать отдельную переменную </a:t>
            </a:r>
            <a:r>
              <a:rPr lang="ru-RU" dirty="0" smtClean="0"/>
              <a:t>для этого </a:t>
            </a:r>
            <a:r>
              <a:rPr lang="ru-RU" dirty="0" smtClean="0"/>
              <a:t>не </a:t>
            </a:r>
            <a:r>
              <a:rPr lang="ru-RU" dirty="0" smtClean="0"/>
              <a:t>нужно. </a:t>
            </a:r>
          </a:p>
          <a:p>
            <a:pPr marL="342900" indent="-342900" algn="just">
              <a:buFontTx/>
              <a:buAutoNum type="arabicPeriod"/>
            </a:pPr>
            <a:r>
              <a:rPr lang="ru-RU" dirty="0" smtClean="0"/>
              <a:t>Проведите </a:t>
            </a:r>
            <a:r>
              <a:rPr lang="ru-RU" dirty="0" err="1" smtClean="0"/>
              <a:t>Скеллинг</a:t>
            </a:r>
            <a:r>
              <a:rPr lang="ru-RU" dirty="0" smtClean="0"/>
              <a:t> данных для </a:t>
            </a:r>
            <a:r>
              <a:rPr lang="en-US" dirty="0" err="1" smtClean="0"/>
              <a:t>X_train</a:t>
            </a:r>
            <a:r>
              <a:rPr lang="en-US" dirty="0" smtClean="0"/>
              <a:t> </a:t>
            </a:r>
            <a:r>
              <a:rPr lang="ru-RU" dirty="0" smtClean="0"/>
              <a:t>и </a:t>
            </a:r>
            <a:r>
              <a:rPr lang="en-US" dirty="0" err="1" smtClean="0"/>
              <a:t>X_test</a:t>
            </a:r>
            <a:r>
              <a:rPr lang="en-US" dirty="0" smtClean="0"/>
              <a:t> </a:t>
            </a:r>
            <a:r>
              <a:rPr lang="ru-RU" dirty="0" smtClean="0"/>
              <a:t>выборки. Необходимо выполнить в два шага с созданием отдельных переменных. Для </a:t>
            </a:r>
            <a:r>
              <a:rPr lang="en-US" dirty="0" err="1" smtClean="0"/>
              <a:t>X_test</a:t>
            </a:r>
            <a:r>
              <a:rPr lang="en-US" dirty="0" smtClean="0"/>
              <a:t> </a:t>
            </a:r>
            <a:r>
              <a:rPr lang="ru-RU" dirty="0" smtClean="0"/>
              <a:t>применить только </a:t>
            </a:r>
            <a:r>
              <a:rPr lang="en-US" dirty="0" smtClean="0"/>
              <a:t>transform. </a:t>
            </a:r>
            <a:r>
              <a:rPr lang="ru-RU" dirty="0" smtClean="0"/>
              <a:t>Выведите </a:t>
            </a:r>
            <a:r>
              <a:rPr lang="ru-RU" dirty="0" err="1" smtClean="0"/>
              <a:t>отскелиренные</a:t>
            </a:r>
            <a:r>
              <a:rPr lang="ru-RU" dirty="0" smtClean="0"/>
              <a:t> таблицы на экран</a:t>
            </a:r>
            <a:endParaRPr lang="en-US" dirty="0" smtClean="0"/>
          </a:p>
          <a:p>
            <a:pPr marL="342900" indent="-342900" algn="just">
              <a:buFontTx/>
              <a:buAutoNum type="arabicPeriod"/>
            </a:pPr>
            <a:r>
              <a:rPr lang="ru-RU" dirty="0" smtClean="0"/>
              <a:t>Провести </a:t>
            </a:r>
            <a:r>
              <a:rPr lang="en-US" dirty="0" smtClean="0"/>
              <a:t>OHE </a:t>
            </a:r>
            <a:r>
              <a:rPr lang="ru-RU" dirty="0" smtClean="0"/>
              <a:t>для </a:t>
            </a:r>
            <a:r>
              <a:rPr lang="en-US" dirty="0" err="1" smtClean="0"/>
              <a:t>X_train</a:t>
            </a:r>
            <a:r>
              <a:rPr lang="en-US" dirty="0" smtClean="0"/>
              <a:t> </a:t>
            </a:r>
            <a:r>
              <a:rPr lang="ru-RU" dirty="0" smtClean="0"/>
              <a:t>и </a:t>
            </a:r>
            <a:r>
              <a:rPr lang="en-US" dirty="0" err="1" smtClean="0"/>
              <a:t>X_test</a:t>
            </a:r>
            <a:r>
              <a:rPr lang="en-US" dirty="0" smtClean="0"/>
              <a:t> </a:t>
            </a:r>
            <a:r>
              <a:rPr lang="ru-RU" dirty="0" smtClean="0"/>
              <a:t>выборки. Также создаем разные переменные. </a:t>
            </a:r>
            <a:r>
              <a:rPr lang="en-US" dirty="0" smtClean="0"/>
              <a:t>Fit </a:t>
            </a:r>
            <a:r>
              <a:rPr lang="ru-RU" dirty="0" smtClean="0"/>
              <a:t>и </a:t>
            </a:r>
            <a:r>
              <a:rPr lang="en-US" dirty="0" smtClean="0"/>
              <a:t>transform</a:t>
            </a:r>
            <a:r>
              <a:rPr lang="ru-RU" dirty="0" smtClean="0"/>
              <a:t> для </a:t>
            </a:r>
            <a:r>
              <a:rPr lang="en-US" dirty="0" smtClean="0"/>
              <a:t>Train </a:t>
            </a:r>
            <a:r>
              <a:rPr lang="ru-RU" dirty="0" smtClean="0"/>
              <a:t>проводим в два последовательных отдельных шага. </a:t>
            </a:r>
            <a:r>
              <a:rPr lang="ru-RU" dirty="0" smtClean="0"/>
              <a:t>Выведите </a:t>
            </a:r>
            <a:r>
              <a:rPr lang="ru-RU" dirty="0" smtClean="0"/>
              <a:t>таблицы после </a:t>
            </a:r>
            <a:r>
              <a:rPr lang="en-US" dirty="0" smtClean="0"/>
              <a:t>OHE </a:t>
            </a:r>
            <a:r>
              <a:rPr lang="ru-RU" dirty="0" smtClean="0"/>
              <a:t>на экран</a:t>
            </a:r>
            <a:endParaRPr lang="en-US" dirty="0" smtClean="0"/>
          </a:p>
          <a:p>
            <a:pPr marL="342900" indent="-342900" algn="just">
              <a:buFontTx/>
              <a:buAutoNum type="arabicPeriod"/>
            </a:pPr>
            <a:r>
              <a:rPr lang="ru-RU" dirty="0" smtClean="0"/>
              <a:t>Провести </a:t>
            </a:r>
            <a:r>
              <a:rPr lang="ru-RU" dirty="0" smtClean="0"/>
              <a:t>объединение </a:t>
            </a:r>
            <a:r>
              <a:rPr lang="ru-RU" dirty="0" err="1" smtClean="0"/>
              <a:t>датафрейма</a:t>
            </a:r>
            <a:r>
              <a:rPr lang="ru-RU" dirty="0" smtClean="0"/>
              <a:t> с помощью </a:t>
            </a:r>
            <a:r>
              <a:rPr lang="en-US" dirty="0" err="1" smtClean="0"/>
              <a:t>concat</a:t>
            </a:r>
            <a:r>
              <a:rPr lang="ru-RU" dirty="0" smtClean="0"/>
              <a:t>. </a:t>
            </a:r>
            <a:r>
              <a:rPr lang="en-US" dirty="0" err="1" smtClean="0"/>
              <a:t>X_train</a:t>
            </a:r>
            <a:r>
              <a:rPr lang="en-US" dirty="0" smtClean="0"/>
              <a:t> OHE  </a:t>
            </a:r>
            <a:r>
              <a:rPr lang="ru-RU" dirty="0" smtClean="0"/>
              <a:t>с </a:t>
            </a:r>
            <a:r>
              <a:rPr lang="en-US" dirty="0" err="1" smtClean="0"/>
              <a:t>X_train</a:t>
            </a:r>
            <a:r>
              <a:rPr lang="en-US" dirty="0" smtClean="0"/>
              <a:t> Scaled </a:t>
            </a:r>
            <a:r>
              <a:rPr lang="ru-RU" dirty="0" smtClean="0"/>
              <a:t>и также для теста. По итогу вывести на экран два </a:t>
            </a:r>
            <a:r>
              <a:rPr lang="ru-RU" dirty="0" err="1" smtClean="0"/>
              <a:t>датафрейма</a:t>
            </a:r>
            <a:r>
              <a:rPr lang="ru-RU" dirty="0" smtClean="0"/>
              <a:t>. </a:t>
            </a:r>
          </a:p>
          <a:p>
            <a:pPr marL="342900" indent="-342900" algn="just">
              <a:buFontTx/>
              <a:buAutoNum type="arabicPeriod"/>
            </a:pPr>
            <a:r>
              <a:rPr lang="ru-RU" dirty="0" smtClean="0"/>
              <a:t>Сравните данные до проведения масштабирования и после. Что изменилось? </a:t>
            </a:r>
            <a:endParaRPr lang="en-US" dirty="0"/>
          </a:p>
          <a:p>
            <a:pPr marL="342900" indent="-342900">
              <a:buAutoNum type="arabicPeriod"/>
            </a:pPr>
            <a:endParaRPr lang="ru-RU" dirty="0" smtClean="0"/>
          </a:p>
          <a:p>
            <a:pPr marL="342900" indent="-342900">
              <a:buAutoNum type="arabicPeriod"/>
            </a:pPr>
            <a:endParaRPr lang="en-US" dirty="0" smtClean="0"/>
          </a:p>
          <a:p>
            <a:endParaRPr lang="ru-RU" dirty="0" smtClean="0"/>
          </a:p>
          <a:p>
            <a:pPr marL="342900" indent="-342900">
              <a:buAutoNum type="arabicPeriod"/>
            </a:pPr>
            <a:endParaRPr lang="ru-RU" dirty="0" smtClean="0"/>
          </a:p>
          <a:p>
            <a:pPr marL="342900" indent="-342900">
              <a:buAutoNum type="arabicPeriod"/>
            </a:pPr>
            <a:endParaRPr lang="ru-RU" dirty="0" smtClean="0"/>
          </a:p>
          <a:p>
            <a:pPr marL="342900" indent="-342900">
              <a:buAutoNum type="arabicPeriod"/>
            </a:pPr>
            <a:endParaRPr lang="ru-RU" dirty="0"/>
          </a:p>
        </p:txBody>
      </p:sp>
    </p:spTree>
    <p:extLst>
      <p:ext uri="{BB962C8B-B14F-4D97-AF65-F5344CB8AC3E}">
        <p14:creationId xmlns:p14="http://schemas.microsoft.com/office/powerpoint/2010/main" val="274464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0" y="353738"/>
            <a:ext cx="11946344" cy="3571715"/>
          </a:xfrm>
          <a:prstGeom prst="rect">
            <a:avLst/>
          </a:prstGeom>
        </p:spPr>
      </p:pic>
      <p:pic>
        <p:nvPicPr>
          <p:cNvPr id="7" name="Рисунок 6"/>
          <p:cNvPicPr>
            <a:picLocks noChangeAspect="1"/>
          </p:cNvPicPr>
          <p:nvPr/>
        </p:nvPicPr>
        <p:blipFill>
          <a:blip r:embed="rId3"/>
          <a:stretch>
            <a:fillRect/>
          </a:stretch>
        </p:blipFill>
        <p:spPr>
          <a:xfrm>
            <a:off x="249592" y="4037121"/>
            <a:ext cx="10584451" cy="2367467"/>
          </a:xfrm>
          <a:prstGeom prst="rect">
            <a:avLst/>
          </a:prstGeom>
        </p:spPr>
      </p:pic>
    </p:spTree>
    <p:extLst>
      <p:ext uri="{BB962C8B-B14F-4D97-AF65-F5344CB8AC3E}">
        <p14:creationId xmlns:p14="http://schemas.microsoft.com/office/powerpoint/2010/main" val="2123488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12242" y="225027"/>
            <a:ext cx="9530178" cy="4079118"/>
          </a:xfrm>
          <a:prstGeom prst="rect">
            <a:avLst/>
          </a:prstGeom>
        </p:spPr>
      </p:pic>
    </p:spTree>
    <p:extLst>
      <p:ext uri="{BB962C8B-B14F-4D97-AF65-F5344CB8AC3E}">
        <p14:creationId xmlns:p14="http://schemas.microsoft.com/office/powerpoint/2010/main" val="3506307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63354" y="245622"/>
            <a:ext cx="5289001" cy="714100"/>
          </a:xfrm>
          <a:prstGeom prst="rect">
            <a:avLst/>
          </a:prstGeom>
        </p:spPr>
      </p:pic>
      <p:pic>
        <p:nvPicPr>
          <p:cNvPr id="3" name="Рисунок 2"/>
          <p:cNvPicPr>
            <a:picLocks noChangeAspect="1"/>
          </p:cNvPicPr>
          <p:nvPr/>
        </p:nvPicPr>
        <p:blipFill>
          <a:blip r:embed="rId3"/>
          <a:stretch>
            <a:fillRect/>
          </a:stretch>
        </p:blipFill>
        <p:spPr>
          <a:xfrm>
            <a:off x="531313" y="1058268"/>
            <a:ext cx="4811701" cy="5461900"/>
          </a:xfrm>
          <a:prstGeom prst="rect">
            <a:avLst/>
          </a:prstGeom>
        </p:spPr>
      </p:pic>
      <p:pic>
        <p:nvPicPr>
          <p:cNvPr id="5" name="Рисунок 4"/>
          <p:cNvPicPr>
            <a:picLocks noChangeAspect="1"/>
          </p:cNvPicPr>
          <p:nvPr/>
        </p:nvPicPr>
        <p:blipFill>
          <a:blip r:embed="rId4"/>
          <a:stretch>
            <a:fillRect/>
          </a:stretch>
        </p:blipFill>
        <p:spPr>
          <a:xfrm>
            <a:off x="5452356" y="1058268"/>
            <a:ext cx="6591862" cy="2213067"/>
          </a:xfrm>
          <a:prstGeom prst="rect">
            <a:avLst/>
          </a:prstGeom>
        </p:spPr>
      </p:pic>
    </p:spTree>
    <p:extLst>
      <p:ext uri="{BB962C8B-B14F-4D97-AF65-F5344CB8AC3E}">
        <p14:creationId xmlns:p14="http://schemas.microsoft.com/office/powerpoint/2010/main" val="3308206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00365" y="307997"/>
            <a:ext cx="10224654" cy="4247317"/>
          </a:xfrm>
          <a:prstGeom prst="rect">
            <a:avLst/>
          </a:prstGeom>
        </p:spPr>
        <p:txBody>
          <a:bodyPr wrap="square">
            <a:spAutoFit/>
          </a:bodyPr>
          <a:lstStyle/>
          <a:p>
            <a:pPr algn="just"/>
            <a:r>
              <a:rPr lang="ru-RU" b="1" dirty="0" smtClean="0">
                <a:solidFill>
                  <a:srgbClr val="121212"/>
                </a:solidFill>
                <a:latin typeface="Times New Roman" panose="02020603050405020304" pitchFamily="18" charset="0"/>
                <a:cs typeface="Times New Roman" panose="02020603050405020304" pitchFamily="18" charset="0"/>
              </a:rPr>
              <a:t>Разбиение на </a:t>
            </a:r>
            <a:r>
              <a:rPr lang="en-US" b="1" dirty="0" smtClean="0">
                <a:solidFill>
                  <a:srgbClr val="121212"/>
                </a:solidFill>
                <a:latin typeface="Times New Roman" panose="02020603050405020304" pitchFamily="18" charset="0"/>
                <a:cs typeface="Times New Roman" panose="02020603050405020304" pitchFamily="18" charset="0"/>
              </a:rPr>
              <a:t>test </a:t>
            </a:r>
            <a:r>
              <a:rPr lang="ru-RU" b="1" dirty="0" smtClean="0">
                <a:solidFill>
                  <a:srgbClr val="121212"/>
                </a:solidFill>
                <a:latin typeface="Times New Roman" panose="02020603050405020304" pitchFamily="18" charset="0"/>
                <a:cs typeface="Times New Roman" panose="02020603050405020304" pitchFamily="18" charset="0"/>
              </a:rPr>
              <a:t>и </a:t>
            </a:r>
            <a:r>
              <a:rPr lang="en-US" b="1" dirty="0" smtClean="0">
                <a:solidFill>
                  <a:srgbClr val="121212"/>
                </a:solidFill>
                <a:latin typeface="Times New Roman" panose="02020603050405020304" pitchFamily="18" charset="0"/>
                <a:cs typeface="Times New Roman" panose="02020603050405020304" pitchFamily="18" charset="0"/>
              </a:rPr>
              <a:t>train </a:t>
            </a:r>
            <a:r>
              <a:rPr lang="ru-RU" b="1" dirty="0" smtClean="0">
                <a:solidFill>
                  <a:srgbClr val="121212"/>
                </a:solidFill>
                <a:latin typeface="Times New Roman" panose="02020603050405020304" pitchFamily="18" charset="0"/>
                <a:cs typeface="Times New Roman" panose="02020603050405020304" pitchFamily="18" charset="0"/>
              </a:rPr>
              <a:t>выборки </a:t>
            </a:r>
          </a:p>
          <a:p>
            <a:pPr algn="just"/>
            <a:endParaRPr lang="ru-RU" dirty="0">
              <a:solidFill>
                <a:srgbClr val="121212"/>
              </a:solidFill>
              <a:latin typeface="Times New Roman" panose="02020603050405020304" pitchFamily="18" charset="0"/>
              <a:cs typeface="Times New Roman" panose="02020603050405020304" pitchFamily="18" charset="0"/>
            </a:endParaRPr>
          </a:p>
          <a:p>
            <a:pPr algn="just"/>
            <a:r>
              <a:rPr lang="ru-RU" dirty="0" smtClean="0">
                <a:solidFill>
                  <a:srgbClr val="121212"/>
                </a:solidFill>
                <a:latin typeface="Times New Roman" panose="02020603050405020304" pitchFamily="18" charset="0"/>
                <a:cs typeface="Times New Roman" panose="02020603050405020304" pitchFamily="18" charset="0"/>
              </a:rPr>
              <a:t>Как </a:t>
            </a:r>
            <a:r>
              <a:rPr lang="ru-RU" dirty="0">
                <a:solidFill>
                  <a:srgbClr val="121212"/>
                </a:solidFill>
                <a:latin typeface="Times New Roman" panose="02020603050405020304" pitchFamily="18" charset="0"/>
                <a:cs typeface="Times New Roman" panose="02020603050405020304" pitchFamily="18" charset="0"/>
              </a:rPr>
              <a:t>известно, от сессии до сессии живут студенты весело. Однако в какой-то момент сессия все-таки наступает, и перед учащимися встает вопрос подготовки к экзаменам. У них по большому счету есть два варианта:</a:t>
            </a:r>
          </a:p>
          <a:p>
            <a:pPr algn="just">
              <a:buFont typeface="+mj-lt"/>
              <a:buAutoNum type="arabicPeriod"/>
            </a:pPr>
            <a:r>
              <a:rPr lang="ru-RU" b="1" dirty="0">
                <a:solidFill>
                  <a:srgbClr val="121212"/>
                </a:solidFill>
                <a:latin typeface="Times New Roman" panose="02020603050405020304" pitchFamily="18" charset="0"/>
                <a:cs typeface="Times New Roman" panose="02020603050405020304" pitchFamily="18" charset="0"/>
              </a:rPr>
              <a:t>Первый вариант</a:t>
            </a:r>
            <a:r>
              <a:rPr lang="ru-RU" dirty="0">
                <a:solidFill>
                  <a:srgbClr val="121212"/>
                </a:solidFill>
                <a:latin typeface="Times New Roman" panose="02020603050405020304" pitchFamily="18" charset="0"/>
                <a:cs typeface="Times New Roman" panose="02020603050405020304" pitchFamily="18" charset="0"/>
              </a:rPr>
              <a:t>. Взять вопросы к экзамену у преподавателя, подготовить билеты и вызубрить их. Преимуществом такого подхода будут относительно небольшие трудозатраты. Нужно выучить только то, что написано в билетах. Недостатком будет то, что любой вопрос вне выученного конспекта поставит экзаменуемого в тупик.</a:t>
            </a:r>
          </a:p>
          <a:p>
            <a:pPr algn="just">
              <a:buFont typeface="+mj-lt"/>
              <a:buAutoNum type="arabicPeriod"/>
            </a:pPr>
            <a:r>
              <a:rPr lang="ru-RU" b="1" dirty="0">
                <a:solidFill>
                  <a:srgbClr val="121212"/>
                </a:solidFill>
                <a:latin typeface="Times New Roman" panose="02020603050405020304" pitchFamily="18" charset="0"/>
                <a:cs typeface="Times New Roman" panose="02020603050405020304" pitchFamily="18" charset="0"/>
              </a:rPr>
              <a:t>Второй вариант</a:t>
            </a:r>
            <a:r>
              <a:rPr lang="ru-RU" dirty="0">
                <a:solidFill>
                  <a:srgbClr val="121212"/>
                </a:solidFill>
                <a:latin typeface="Times New Roman" panose="02020603050405020304" pitchFamily="18" charset="0"/>
                <a:cs typeface="Times New Roman" panose="02020603050405020304" pitchFamily="18" charset="0"/>
              </a:rPr>
              <a:t>. Выучить сам предмет без привязки к билетам. Да, на вопросы билета человек может отвечать менее бодро, зато у него будет целостная картина того материала, который он, как надеются преподаватели, учил весь семестр.</a:t>
            </a:r>
          </a:p>
          <a:p>
            <a:pPr algn="just"/>
            <a:endParaRPr lang="ru-RU" dirty="0" smtClean="0">
              <a:solidFill>
                <a:srgbClr val="121212"/>
              </a:solidFill>
              <a:latin typeface="Times New Roman" panose="02020603050405020304" pitchFamily="18" charset="0"/>
              <a:cs typeface="Times New Roman" panose="02020603050405020304" pitchFamily="18" charset="0"/>
            </a:endParaRPr>
          </a:p>
          <a:p>
            <a:pPr algn="just"/>
            <a:endParaRPr lang="ru-RU" dirty="0">
              <a:solidFill>
                <a:srgbClr val="121212"/>
              </a:solidFill>
              <a:latin typeface="Times New Roman" panose="02020603050405020304" pitchFamily="18" charset="0"/>
              <a:cs typeface="Times New Roman" panose="02020603050405020304" pitchFamily="18" charset="0"/>
            </a:endParaRPr>
          </a:p>
          <a:p>
            <a:pPr algn="just"/>
            <a:r>
              <a:rPr lang="ru-RU" dirty="0" smtClean="0">
                <a:solidFill>
                  <a:srgbClr val="121212"/>
                </a:solidFill>
                <a:latin typeface="Times New Roman" panose="02020603050405020304" pitchFamily="18" charset="0"/>
                <a:cs typeface="Times New Roman" panose="02020603050405020304" pitchFamily="18" charset="0"/>
              </a:rPr>
              <a:t>Так </a:t>
            </a:r>
            <a:r>
              <a:rPr lang="ru-RU" dirty="0">
                <a:solidFill>
                  <a:srgbClr val="121212"/>
                </a:solidFill>
                <a:latin typeface="Times New Roman" panose="02020603050405020304" pitchFamily="18" charset="0"/>
                <a:cs typeface="Times New Roman" panose="02020603050405020304" pitchFamily="18" charset="0"/>
              </a:rPr>
              <a:t>вот при обучении модели у нас есть точно такой же выбор.</a:t>
            </a:r>
            <a:endParaRPr lang="ru-RU" b="0" i="0" dirty="0">
              <a:solidFill>
                <a:srgbClr val="12121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642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32507" y="280336"/>
            <a:ext cx="10880437" cy="4339650"/>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Обучающая и тестовая </a:t>
            </a:r>
            <a:r>
              <a:rPr lang="ru-RU" sz="2400" b="1" dirty="0" smtClean="0">
                <a:latin typeface="Times New Roman" panose="02020603050405020304" pitchFamily="18" charset="0"/>
                <a:cs typeface="Times New Roman" panose="02020603050405020304" pitchFamily="18" charset="0"/>
              </a:rPr>
              <a:t>выборки</a:t>
            </a:r>
            <a:endParaRPr lang="en-US" sz="2400" b="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Если мы будем оценивать качество модели (например, с помощью корня из средней суммы расстояний, RMSE) на тех же данных, на которых обучали модель, то будем по большому счету заучивать билеты. Когда же нам встретятся новые данные, наш прогноз уже не будет таким замечательным.</a:t>
            </a:r>
          </a:p>
          <a:p>
            <a:pPr algn="just"/>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Логичнее разделить данные на обучающую (</a:t>
            </a:r>
            <a:r>
              <a:rPr lang="ru-RU" dirty="0" err="1">
                <a:latin typeface="Times New Roman" panose="02020603050405020304" pitchFamily="18" charset="0"/>
                <a:cs typeface="Times New Roman" panose="02020603050405020304" pitchFamily="18" charset="0"/>
              </a:rPr>
              <a:t>training</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data</a:t>
            </a:r>
            <a:r>
              <a:rPr lang="ru-RU" dirty="0">
                <a:latin typeface="Times New Roman" panose="02020603050405020304" pitchFamily="18" charset="0"/>
                <a:cs typeface="Times New Roman" panose="02020603050405020304" pitchFamily="18" charset="0"/>
              </a:rPr>
              <a:t>) и тестовую (</a:t>
            </a:r>
            <a:r>
              <a:rPr lang="ru-RU" dirty="0" err="1">
                <a:latin typeface="Times New Roman" panose="02020603050405020304" pitchFamily="18" charset="0"/>
                <a:cs typeface="Times New Roman" panose="02020603050405020304" pitchFamily="18" charset="0"/>
              </a:rPr>
              <a:t>test</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data</a:t>
            </a:r>
            <a:r>
              <a:rPr lang="ru-RU" dirty="0">
                <a:latin typeface="Times New Roman" panose="02020603050405020304" pitchFamily="18" charset="0"/>
                <a:cs typeface="Times New Roman" panose="02020603050405020304" pitchFamily="18" charset="0"/>
              </a:rPr>
              <a:t>) выборки с тем, чтобы модель «знала предмет в целом» и не «проваливала экзамен из-за неожиданных вопросов преподавателя», т.е. не показывала низкого RMSE при встрече с новыми данными (новыми X и y).</a:t>
            </a:r>
          </a:p>
          <a:p>
            <a:pPr algn="just"/>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Да, во втором случае мы скорее всего несколько снизим качество модели, потому что обучающая и тестовая выборки будут отличаться. Выигрышем же будет то, что в целом наша модель сможет делать более точные предсказания.</a:t>
            </a:r>
          </a:p>
        </p:txBody>
      </p:sp>
    </p:spTree>
    <p:extLst>
      <p:ext uri="{BB962C8B-B14F-4D97-AF65-F5344CB8AC3E}">
        <p14:creationId xmlns:p14="http://schemas.microsoft.com/office/powerpoint/2010/main" val="2354445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3490" y="289249"/>
            <a:ext cx="10631055" cy="3139321"/>
          </a:xfrm>
          <a:prstGeom prst="rect">
            <a:avLst/>
          </a:prstGeom>
        </p:spPr>
        <p:txBody>
          <a:bodyPr wrap="square">
            <a:spAutoFit/>
          </a:bodyPr>
          <a:lstStyle/>
          <a:p>
            <a:r>
              <a:rPr lang="ru-RU" b="1" dirty="0">
                <a:latin typeface="Times New Roman" panose="02020603050405020304" pitchFamily="18" charset="0"/>
                <a:cs typeface="Times New Roman" panose="02020603050405020304" pitchFamily="18" charset="0"/>
              </a:rPr>
              <a:t>Проблема </a:t>
            </a:r>
            <a:r>
              <a:rPr lang="ru-RU" b="1" dirty="0" smtClean="0">
                <a:latin typeface="Times New Roman" panose="02020603050405020304" pitchFamily="18" charset="0"/>
                <a:cs typeface="Times New Roman" panose="02020603050405020304" pitchFamily="18" charset="0"/>
              </a:rPr>
              <a:t>переобучения</a:t>
            </a:r>
            <a:endParaRPr lang="en-US" b="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С точки зрения данных проблему «заучивания билетов» еще называют переобучением модели (</a:t>
            </a:r>
            <a:r>
              <a:rPr lang="ru-RU" dirty="0" err="1">
                <a:latin typeface="Times New Roman" panose="02020603050405020304" pitchFamily="18" charset="0"/>
                <a:cs typeface="Times New Roman" panose="02020603050405020304" pitchFamily="18" charset="0"/>
              </a:rPr>
              <a:t>model</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overfitting</a:t>
            </a:r>
            <a:r>
              <a:rPr lang="ru-RU" dirty="0">
                <a:latin typeface="Times New Roman" panose="02020603050405020304" pitchFamily="18" charset="0"/>
                <a:cs typeface="Times New Roman" panose="02020603050405020304" pitchFamily="18" charset="0"/>
              </a:rPr>
              <a:t>). Когда мы учим и проверяем модель на одних и тех же данных, то по сути просим модель запомнить каждую единицу наших данных.</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Также существует проблема </a:t>
            </a:r>
            <a:r>
              <a:rPr lang="ru-RU" dirty="0" err="1">
                <a:latin typeface="Times New Roman" panose="02020603050405020304" pitchFamily="18" charset="0"/>
                <a:cs typeface="Times New Roman" panose="02020603050405020304" pitchFamily="18" charset="0"/>
              </a:rPr>
              <a:t>недообучения</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underfitting</a:t>
            </a:r>
            <a:r>
              <a:rPr lang="ru-RU" dirty="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Если бы мы строили не линейную модель, а, например, полиномиальную (она выражена кривой), то нормально обученная модель отличалась бы от </a:t>
            </a:r>
            <a:r>
              <a:rPr lang="ru-RU" dirty="0" err="1">
                <a:latin typeface="Times New Roman" panose="02020603050405020304" pitchFamily="18" charset="0"/>
                <a:cs typeface="Times New Roman" panose="02020603050405020304" pitchFamily="18" charset="0"/>
              </a:rPr>
              <a:t>недообученной</a:t>
            </a:r>
            <a:r>
              <a:rPr lang="ru-RU" dirty="0">
                <a:latin typeface="Times New Roman" panose="02020603050405020304" pitchFamily="18" charset="0"/>
                <a:cs typeface="Times New Roman" panose="02020603050405020304" pitchFamily="18" charset="0"/>
              </a:rPr>
              <a:t> и переобученной следующим образом.</a:t>
            </a:r>
          </a:p>
        </p:txBody>
      </p:sp>
      <p:pic>
        <p:nvPicPr>
          <p:cNvPr id="3" name="Рисунок 2"/>
          <p:cNvPicPr>
            <a:picLocks noChangeAspect="1"/>
          </p:cNvPicPr>
          <p:nvPr/>
        </p:nvPicPr>
        <p:blipFill>
          <a:blip r:embed="rId2"/>
          <a:stretch>
            <a:fillRect/>
          </a:stretch>
        </p:blipFill>
        <p:spPr>
          <a:xfrm>
            <a:off x="850399" y="3530498"/>
            <a:ext cx="8256001" cy="2734167"/>
          </a:xfrm>
          <a:prstGeom prst="rect">
            <a:avLst/>
          </a:prstGeom>
        </p:spPr>
      </p:pic>
    </p:spTree>
    <p:extLst>
      <p:ext uri="{BB962C8B-B14F-4D97-AF65-F5344CB8AC3E}">
        <p14:creationId xmlns:p14="http://schemas.microsoft.com/office/powerpoint/2010/main" val="333881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54181" y="381107"/>
            <a:ext cx="11203709" cy="400110"/>
          </a:xfrm>
          <a:prstGeom prst="rect">
            <a:avLst/>
          </a:prstGeom>
        </p:spPr>
        <p:txBody>
          <a:bodyPr wrap="square">
            <a:spAutoFit/>
          </a:bodyPr>
          <a:lstStyle/>
          <a:p>
            <a:r>
              <a:rPr lang="ru-RU" sz="2000" b="1" dirty="0">
                <a:latin typeface="Times New Roman" panose="02020603050405020304" pitchFamily="18" charset="0"/>
                <a:cs typeface="Times New Roman" panose="02020603050405020304" pitchFamily="18" charset="0"/>
              </a:rPr>
              <a:t>Разделение на обучающую и тестовую выборки в </a:t>
            </a:r>
            <a:r>
              <a:rPr lang="ru-RU" sz="2000" b="1" dirty="0" err="1">
                <a:latin typeface="Times New Roman" panose="02020603050405020304" pitchFamily="18" charset="0"/>
                <a:cs typeface="Times New Roman" panose="02020603050405020304" pitchFamily="18" charset="0"/>
              </a:rPr>
              <a:t>Scikit-learn</a:t>
            </a:r>
            <a:endParaRPr lang="ru-RU" sz="2000" b="1"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341744" y="1018509"/>
            <a:ext cx="10991273" cy="923330"/>
          </a:xfrm>
          <a:prstGeom prst="rect">
            <a:avLst/>
          </a:prstGeom>
        </p:spPr>
        <p:txBody>
          <a:bodyPr wrap="square">
            <a:spAutoFit/>
          </a:bodyPr>
          <a:lstStyle/>
          <a:p>
            <a:r>
              <a:rPr lang="ru-RU" dirty="0" smtClean="0">
                <a:solidFill>
                  <a:srgbClr val="121212"/>
                </a:solidFill>
                <a:latin typeface="Archivo"/>
              </a:rPr>
              <a:t>Для примера возьмем </a:t>
            </a:r>
            <a:r>
              <a:rPr lang="ru-RU" dirty="0">
                <a:solidFill>
                  <a:srgbClr val="121212"/>
                </a:solidFill>
                <a:latin typeface="Archivo"/>
              </a:rPr>
              <a:t>данные роста и обхвата шея. Только теперь не просто разделим данные на рост (X) и обхват шеи (y), но и каждый компонент в свою очередь разделим на две части, обучающую и тестовую.</a:t>
            </a:r>
            <a:endParaRPr lang="ru-RU" dirty="0"/>
          </a:p>
        </p:txBody>
      </p:sp>
      <p:pic>
        <p:nvPicPr>
          <p:cNvPr id="6" name="Рисунок 5"/>
          <p:cNvPicPr>
            <a:picLocks noChangeAspect="1"/>
          </p:cNvPicPr>
          <p:nvPr/>
        </p:nvPicPr>
        <p:blipFill>
          <a:blip r:embed="rId2"/>
          <a:stretch>
            <a:fillRect/>
          </a:stretch>
        </p:blipFill>
        <p:spPr>
          <a:xfrm>
            <a:off x="1004785" y="2179131"/>
            <a:ext cx="8372101" cy="4136634"/>
          </a:xfrm>
          <a:prstGeom prst="rect">
            <a:avLst/>
          </a:prstGeom>
        </p:spPr>
      </p:pic>
    </p:spTree>
    <p:extLst>
      <p:ext uri="{BB962C8B-B14F-4D97-AF65-F5344CB8AC3E}">
        <p14:creationId xmlns:p14="http://schemas.microsoft.com/office/powerpoint/2010/main" val="2866977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22894" y="236284"/>
            <a:ext cx="8165701" cy="3448267"/>
          </a:xfrm>
          <a:prstGeom prst="rect">
            <a:avLst/>
          </a:prstGeom>
        </p:spPr>
      </p:pic>
      <p:pic>
        <p:nvPicPr>
          <p:cNvPr id="3" name="Рисунок 2"/>
          <p:cNvPicPr>
            <a:picLocks noChangeAspect="1"/>
          </p:cNvPicPr>
          <p:nvPr/>
        </p:nvPicPr>
        <p:blipFill>
          <a:blip r:embed="rId3"/>
          <a:stretch>
            <a:fillRect/>
          </a:stretch>
        </p:blipFill>
        <p:spPr>
          <a:xfrm>
            <a:off x="155323" y="3819720"/>
            <a:ext cx="8722112" cy="2756571"/>
          </a:xfrm>
          <a:prstGeom prst="rect">
            <a:avLst/>
          </a:prstGeom>
        </p:spPr>
      </p:pic>
    </p:spTree>
    <p:extLst>
      <p:ext uri="{BB962C8B-B14F-4D97-AF65-F5344CB8AC3E}">
        <p14:creationId xmlns:p14="http://schemas.microsoft.com/office/powerpoint/2010/main" val="1127553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872</Words>
  <Application>Microsoft Office PowerPoint</Application>
  <PresentationFormat>Широкоэкранный</PresentationFormat>
  <Paragraphs>80</Paragraphs>
  <Slides>18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18</vt:i4>
      </vt:variant>
    </vt:vector>
  </HeadingPairs>
  <TitlesOfParts>
    <vt:vector size="25" baseType="lpstr">
      <vt:lpstr>Archivo</vt:lpstr>
      <vt:lpstr>Arial</vt:lpstr>
      <vt:lpstr>Calibri</vt:lpstr>
      <vt:lpstr>Calibri Light</vt:lpstr>
      <vt:lpstr>Courier New</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Тимур</dc:creator>
  <cp:lastModifiedBy>Тимур</cp:lastModifiedBy>
  <cp:revision>43</cp:revision>
  <dcterms:created xsi:type="dcterms:W3CDTF">2022-09-16T17:47:37Z</dcterms:created>
  <dcterms:modified xsi:type="dcterms:W3CDTF">2023-10-17T18:18:00Z</dcterms:modified>
</cp:coreProperties>
</file>