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95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E233C-821B-974A-A52A-CD29D4926BDE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328E-4A40-AC4B-8297-76EDF4845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DE3-3A85-534B-9651-69C158026FC5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417-AD14-C849-8B7E-6A6980018476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9B0-2AEE-9F4C-BB3E-9B30570F0C19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726-7F6C-4041-868B-244862CB30F1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FBBA-8785-DC4A-A93C-FC4CD6ADE36B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99D-4BDE-194F-BC3E-9B7D3C76FEFA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C52-90F7-1E4D-9FD8-37A22881766A}" type="datetime1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BC5D-D354-1A48-A947-FD53F892AC62}" type="datetime1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D2C-3AD4-454E-890D-8819E7F9CC89}" type="datetime1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0C68-1C81-6148-BA97-FE9643273DE0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4937-9B2A-3B49-A229-92C09A155F1F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70F3-012D-6640-87D8-43D8365EB611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D41-39F8-7448-A465-4CA848A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BC6BDF-7CD4-B549-82E5-656CFA3A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𝑅𝑏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E8A8C3-3C32-BE45-8EBF-8E9BA5B02E10}"/>
              </a:ext>
            </a:extLst>
          </p:cNvPr>
          <p:cNvSpPr txBox="1"/>
          <p:nvPr/>
        </p:nvSpPr>
        <p:spPr>
          <a:xfrm>
            <a:off x="3835310" y="1662898"/>
            <a:ext cx="57985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Нуклиды</a:t>
            </a:r>
            <a:r>
              <a:rPr lang="en-US" sz="2600" dirty="0"/>
              <a:t>, </a:t>
            </a:r>
            <a:r>
              <a:rPr lang="ru-RU" sz="2600" dirty="0"/>
              <a:t>входящие в состав аэрозолей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C157FC-CA4B-854B-9AC2-0A7DC6A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156859" y="1635107"/>
            <a:ext cx="315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Активационные газы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414784-0BA0-CC45-9D7F-0DAD02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55CB-1276-3B41-A1A7-FB43FF1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активации теплоносителя первого контура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89385-0E7F-CE46-953F-8FA4AE3A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25482-33AE-234D-831D-2CC49F01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80" y="1793881"/>
            <a:ext cx="7891837" cy="431496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DB79B-7CB2-0449-9C00-BFA666B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357C-BEFC-7C41-B2B4-47BEFB77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63B-D23F-084A-9D26-1E0F9931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35E1E-FEBC-1D4A-BD72-63248D0A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1" y="2629508"/>
            <a:ext cx="5238009" cy="124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A6249-473C-6147-A7B7-EAD7F6D06DE0}"/>
              </a:ext>
            </a:extLst>
          </p:cNvPr>
          <p:cNvSpPr txBox="1"/>
          <p:nvPr/>
        </p:nvSpPr>
        <p:spPr>
          <a:xfrm>
            <a:off x="2881108" y="1951413"/>
            <a:ext cx="770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деления ядер топлива под оболочкой </a:t>
            </a:r>
            <a:r>
              <a:rPr lang="ru-RU" dirty="0" err="1"/>
              <a:t>ТВЭЛа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B146D5-8369-8F41-81C9-76496E69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30" y="4756258"/>
            <a:ext cx="3435133" cy="1241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ADBE65-C0AA-FA4C-98CD-68B382F5A000}"/>
              </a:ext>
            </a:extLst>
          </p:cNvPr>
          <p:cNvSpPr txBox="1"/>
          <p:nvPr/>
        </p:nvSpPr>
        <p:spPr>
          <a:xfrm>
            <a:off x="2690512" y="3991731"/>
            <a:ext cx="808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 </a:t>
            </a:r>
            <a:r>
              <a:rPr lang="ru-RU" dirty="0"/>
              <a:t>в теплоносителе первого контура</a:t>
            </a:r>
          </a:p>
          <a:p>
            <a:pPr algn="ctr"/>
            <a:r>
              <a:rPr lang="ru-RU" dirty="0"/>
              <a:t>реакторной установки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A22D969-7B2F-EA41-811C-9FC6014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B40B-4D44-A148-BD31-7C7CAB9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223FE-0D74-ED42-9B38-CDC2F5E44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44FE5-534A-8241-829D-C70BE3C0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24" y="2657697"/>
            <a:ext cx="2144148" cy="12625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58546E-F7E8-FC4E-80BE-D73616E5DC3D}"/>
              </a:ext>
            </a:extLst>
          </p:cNvPr>
          <p:cNvSpPr/>
          <p:nvPr/>
        </p:nvSpPr>
        <p:spPr>
          <a:xfrm>
            <a:off x="3089644" y="1936591"/>
            <a:ext cx="728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Баланс между концентрацией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первого контура и его выходом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CD5F2-A582-D844-A441-0BFA3A9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4561423"/>
            <a:ext cx="6056045" cy="1030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034E1-D935-1747-98DD-E1FD3987FAAF}"/>
              </a:ext>
            </a:extLst>
          </p:cNvPr>
          <p:cNvSpPr txBox="1"/>
          <p:nvPr/>
        </p:nvSpPr>
        <p:spPr>
          <a:xfrm>
            <a:off x="3556483" y="3994980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 выхода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E19F07F-62ED-DF46-831F-C1E0906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0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D35-32AE-E24A-BEF8-729257E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F6968-E10E-4141-B420-5D4FA93D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543E53-F376-DE40-A81A-ECFCEBE4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15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4C9507-F8EE-874A-BFD3-16AB1465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48" y="3007519"/>
            <a:ext cx="7505700" cy="101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B02517-2F35-8945-BF84-FA36354CA4EB}"/>
              </a:ext>
            </a:extLst>
          </p:cNvPr>
          <p:cNvSpPr txBox="1"/>
          <p:nvPr/>
        </p:nvSpPr>
        <p:spPr>
          <a:xfrm>
            <a:off x="2560570" y="2210772"/>
            <a:ext cx="834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</a:t>
            </a:r>
          </a:p>
          <a:p>
            <a:pPr algn="ctr"/>
            <a:r>
              <a:rPr lang="ru-RU" dirty="0"/>
              <a:t>первого контура в результате его миграции из-под оболочки </a:t>
            </a:r>
            <a:r>
              <a:rPr lang="ru-RU" dirty="0" err="1"/>
              <a:t>ТВЭЛа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0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FE843-E605-7D46-B83D-D137CC5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9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8AFC9-41CD-074B-8F5D-A45AC0C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26C4E-6D07-0C42-9D73-2FEEA6B04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EDBCDB-5AB7-1F4A-BA3D-9AA192C1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04" y="4638141"/>
            <a:ext cx="2566190" cy="1313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0F5DB-E9CB-7D4E-A259-BA54D51F4BA1}"/>
              </a:ext>
            </a:extLst>
          </p:cNvPr>
          <p:cNvSpPr txBox="1"/>
          <p:nvPr/>
        </p:nvSpPr>
        <p:spPr>
          <a:xfrm>
            <a:off x="3569310" y="4034501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Массовая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нуклида естественной примеси</a:t>
            </a:r>
          </a:p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34538E-AC74-8A4F-918C-A28F795D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95" y="2491720"/>
            <a:ext cx="4454808" cy="1421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1838C-134A-054D-BA98-BA362C2FCB82}"/>
              </a:ext>
            </a:extLst>
          </p:cNvPr>
          <p:cNvSpPr txBox="1"/>
          <p:nvPr/>
        </p:nvSpPr>
        <p:spPr>
          <a:xfrm>
            <a:off x="1774748" y="2006323"/>
            <a:ext cx="991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Скорость изменения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радионуклида, образующегося в результате облучения </a:t>
            </a:r>
          </a:p>
          <a:p>
            <a:pPr algn="ctr"/>
            <a:r>
              <a:rPr lang="ru-RU" dirty="0"/>
              <a:t>естественных примесей̆ и продуктов коррозии, входящих в состав теплоносителя первого контура </a:t>
            </a:r>
          </a:p>
        </p:txBody>
      </p:sp>
    </p:spTree>
    <p:extLst>
      <p:ext uri="{BB962C8B-B14F-4D97-AF65-F5344CB8AC3E}">
        <p14:creationId xmlns:p14="http://schemas.microsoft.com/office/powerpoint/2010/main" val="27808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7E4F4-DFDF-F049-BEC2-0D1FD8B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6AB4C-7241-0340-B6BD-12D360A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ACD78-454B-6447-9B39-4A02E7AE4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847FD-C42E-8047-A98C-282C8443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59" y="2527487"/>
            <a:ext cx="4785273" cy="1338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15065-E369-C142-B5FC-27664B779ABC}"/>
              </a:ext>
            </a:extLst>
          </p:cNvPr>
          <p:cNvSpPr txBox="1"/>
          <p:nvPr/>
        </p:nvSpPr>
        <p:spPr>
          <a:xfrm>
            <a:off x="4297080" y="2006323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Разбиение энергетической области на 2 группы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9BFBEB-8E9F-004F-9329-60C11F45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64" y="4864009"/>
            <a:ext cx="8732266" cy="1185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B86349-590F-CC4A-82F4-7D91AFDCC2F5}"/>
              </a:ext>
            </a:extLst>
          </p:cNvPr>
          <p:cNvSpPr txBox="1"/>
          <p:nvPr/>
        </p:nvSpPr>
        <p:spPr>
          <a:xfrm>
            <a:off x="1227320" y="4173428"/>
            <a:ext cx="1101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скорости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облучения естественных примесей̆ и продуктов коррозии, входящих в состав теплоносителя первого контура </a:t>
            </a:r>
          </a:p>
        </p:txBody>
      </p:sp>
    </p:spTree>
    <p:extLst>
      <p:ext uri="{BB962C8B-B14F-4D97-AF65-F5344CB8AC3E}">
        <p14:creationId xmlns:p14="http://schemas.microsoft.com/office/powerpoint/2010/main" val="4035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E7381-C0A9-6044-8DF1-5E4D8E3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5F22C-70D7-7948-BDB7-372F827E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A3EB-15E8-1E4F-B42F-2E392D8EC926}"/>
              </a:ext>
            </a:extLst>
          </p:cNvPr>
          <p:cNvSpPr txBox="1"/>
          <p:nvPr/>
        </p:nvSpPr>
        <p:spPr>
          <a:xfrm>
            <a:off x="2115825" y="2013735"/>
            <a:ext cx="94939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Начали свое существование с 1960-х годов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Целью АСКРО является обеспечение руководства АЭС информацией</a:t>
            </a:r>
            <a:r>
              <a:rPr lang="en-US" sz="2600" dirty="0"/>
              <a:t>, </a:t>
            </a:r>
            <a:r>
              <a:rPr lang="ru-RU" sz="2600" dirty="0"/>
              <a:t>способствующей минимизации последствий радиационных аварий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Функционирование системы осуществляется в режиме реального времени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1E3BD-7354-CD4A-8FB6-ED7140D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Оперативное обнаружение повышенного или аварийного выброса радиоактивных веществ</a:t>
            </a:r>
          </a:p>
          <a:p>
            <a:r>
              <a:rPr lang="ru-RU" sz="2600" dirty="0"/>
              <a:t>Прогнозирование распространения радиоактивных выбросов</a:t>
            </a:r>
          </a:p>
          <a:p>
            <a:r>
              <a:rPr lang="ru-RU" sz="2600" dirty="0"/>
              <a:t>Измерение значений мощности дозы фотонного излучения на прилегающей̆ к АЭС местности</a:t>
            </a:r>
          </a:p>
          <a:p>
            <a:r>
              <a:rPr lang="ru-RU" sz="2600" dirty="0"/>
              <a:t>Оценка дозовых нагрузок на персонал и население </a:t>
            </a:r>
          </a:p>
          <a:p>
            <a:r>
              <a:rPr lang="ru-RU" sz="2600" dirty="0"/>
              <a:t>Выдача рекомендаций по принятию решений о защите населения.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036577-D925-9447-9E3C-10434FF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C905-EB7A-9E41-B241-3D9B5E2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Структура АСКРО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5890C-5044-C14B-8609-418E91250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05EC7-B827-9D4E-9DFA-E549F19D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469419"/>
            <a:ext cx="4807766" cy="514713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0DAED-E02F-5246-A4E1-EA8F388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FB2DF-1F77-0744-97AD-88FEBEB8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46CFF-4AD7-5D41-9FC5-D98C5FC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C13B-66EB-9B43-A6B1-52BB4051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74F02-5918-974B-BCDB-9061B8AF7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E5DD9-A902-184F-808C-F386B2C558A9}"/>
              </a:ext>
            </a:extLst>
          </p:cNvPr>
          <p:cNvSpPr txBox="1"/>
          <p:nvPr/>
        </p:nvSpPr>
        <p:spPr>
          <a:xfrm>
            <a:off x="5644908" y="1635107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C61C9-8C30-5045-B931-71BA881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562</Words>
  <Application>Microsoft Macintosh PowerPoint</Application>
  <PresentationFormat>Широкоэкранный</PresentationFormat>
  <Paragraphs>135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Задачи АСКРО</vt:lpstr>
      <vt:lpstr>Структура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Модель активации теплоносителя первого контура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Облучение естественных примесей теплоносителя и продуктов коррозии </vt:lpstr>
      <vt:lpstr>Облучение естественных примесей теплоносителя и продуктов коррозии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44</cp:revision>
  <dcterms:created xsi:type="dcterms:W3CDTF">2019-10-05T14:23:43Z</dcterms:created>
  <dcterms:modified xsi:type="dcterms:W3CDTF">2019-10-09T09:30:03Z</dcterms:modified>
</cp:coreProperties>
</file>