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6" r:id="rId10"/>
    <p:sldId id="265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/>
    <p:restoredTop sz="94674"/>
  </p:normalViewPr>
  <p:slideViewPr>
    <p:cSldViewPr snapToGrid="0" snapToObjects="1">
      <p:cViewPr varScale="1">
        <p:scale>
          <a:sx n="122" d="100"/>
          <a:sy n="122" d="100"/>
        </p:scale>
        <p:origin x="2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E233C-821B-974A-A52A-CD29D4926BDE}" type="datetimeFigureOut">
              <a:rPr lang="ru-RU" smtClean="0"/>
              <a:t>10.10.2019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74328E-4A40-AC4B-8297-76EDF4845C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8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0487D-95F4-D045-B921-5440B1896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08F7-8E6A-2145-892A-16AA36DEA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AB8F3-520F-1A46-9CCC-4C20990F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2DE3-3A85-534B-9651-69C158026FC5}" type="datetime1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68769-0814-C24F-9742-D1B535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8AAED2-7AFA-134E-887C-DA888526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96D78-0D2E-084B-9255-4269AE53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64F17-1805-F141-90E8-2968A280E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F3E599-590C-234E-9F11-A2F9E7E8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D4417-AD14-C849-8B7E-6A6980018476}" type="datetime1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BE06BD-82E8-9A43-9940-E66A384F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D809D-23E7-C049-A694-13063065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03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1A7FD4-1437-5045-8AC0-9FD9108FB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444CB-B44D-364C-953E-1E93BCD7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93F10-7CB3-6849-B215-75E37C34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9C9B0-2AEE-9F4C-BB3E-9B30570F0C19}" type="datetime1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50272B-4D7D-EB47-A0E1-FF369AF0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B3DE-9F40-094D-89FA-D07632DB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03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56824-5AAD-D649-BB47-EB123E6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712FC0-3237-014E-8043-1E1767D8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17F074-8573-0046-B6F9-FA29C33FB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5726-7F6C-4041-868B-244862CB30F1}" type="datetime1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59F6C0-F7BD-BC49-B062-494C36A3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7B4643-2FE4-8946-8534-0490F869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36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0CDAA-54E7-884E-91AC-CEF1138F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3C74A0-7194-EF44-9421-5D8DC112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3030AE-8BA0-8F49-A205-D6859FC12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4FBBA-8785-DC4A-A93C-FC4CD6ADE36B}" type="datetime1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A244A8-7270-8848-AF5A-16E50EA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4C5FF-321C-6644-A695-09D78B54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13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B8C52-219B-B745-82B9-B83EB38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8208BD-3B37-6047-814B-8727FE070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71979-97EA-6343-B380-4A9787706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A669B9-3AD5-324C-BFCA-F1996A67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E99D-4BDE-194F-BC3E-9B7D3C76FEFA}" type="datetime1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CA96BE-28D8-A84B-8525-526855FA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C7AB2-A3EE-B146-9F7B-02B2AA2A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1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57D7-A7D1-884B-A434-21A7F7E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D4460E-C3A3-5749-9488-B78BA20B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058F2A-5FA9-AB4E-BC39-E01DFEDAA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F5236E-BB2B-0D44-87A1-0524B0674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A870CF-7BC8-FC4D-8466-176DF04AD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1AA6B1-7210-2742-BBBC-B1777B7A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AC52-90F7-1E4D-9FD8-37A22881766A}" type="datetime1">
              <a:rPr lang="ru-RU" smtClean="0"/>
              <a:t>10.10.2019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3EC98E-374B-9544-ACEC-FC1028FC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F0B5B1-CB79-A847-8459-5298060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90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87E0E-FC94-6E42-9E60-AA733D40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3C7659-BE3B-2A47-B8A0-2AF9B7C5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BBC5D-D354-1A48-A947-FD53F892AC62}" type="datetime1">
              <a:rPr lang="ru-RU" smtClean="0"/>
              <a:t>10.10.2019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254DA9-8887-1445-BC3E-7FB6416C6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17437A-EC7F-4B4B-88A4-AAF4F663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7157AD-A473-9C41-A160-4F68AE1A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45D2C-3AD4-454E-890D-8819E7F9CC89}" type="datetime1">
              <a:rPr lang="ru-RU" smtClean="0"/>
              <a:t>10.10.2019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CA4775-BB4C-D044-AD13-D8DEAEAF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93C6B-C798-B242-9B7B-19068C0B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879A5-1A97-AD4A-B66A-BA9DD5779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6C1C7-5F14-E447-AABB-54E0545BE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D63-D254-C64A-A3CD-162D9251E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89E013-D693-8B4D-885B-0732C3CD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0C68-1C81-6148-BA97-FE9643273DE0}" type="datetime1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8BCCDE-D3B9-DA43-9073-6D716729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547D8-7B7C-984B-AB40-71793F68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1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65721-6FC1-414E-BAF4-0BA8263C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5638D0-1A3C-454F-82DB-BE70400AF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83FC05-BD3F-5248-93C6-D01DCC022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0D069F-FB43-2F48-9AC2-A77DE910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B4937-9B2A-3B49-A229-92C09A155F1F}" type="datetime1">
              <a:rPr lang="ru-RU" smtClean="0"/>
              <a:t>10.10.2019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CE1828-58E3-1248-B8D2-9AEF872C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3B586-83D1-9248-8C03-4EBBE345F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3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66457-3DF9-EF45-BA40-BAD3665B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EF327-6601-934F-A478-94CA426BD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507F34-3072-2742-889D-A65D9732C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70F3-012D-6640-87D8-43D8365EB611}" type="datetime1">
              <a:rPr lang="ru-RU" smtClean="0"/>
              <a:t>10.10.2019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D8D3A-90A2-A04C-9552-DA8FB1454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97E369-EFE9-0242-8D2D-78894DA22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1BF90-A525-E342-BC2E-E63C1FF22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8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0445A6-A95D-854E-B1F0-D45683DCB704}"/>
              </a:ext>
            </a:extLst>
          </p:cNvPr>
          <p:cNvSpPr txBox="1"/>
          <p:nvPr/>
        </p:nvSpPr>
        <p:spPr>
          <a:xfrm>
            <a:off x="5965372" y="4865913"/>
            <a:ext cx="7739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студент группы С14-105</a:t>
            </a:r>
            <a:r>
              <a:rPr lang="en-US" dirty="0"/>
              <a:t>: </a:t>
            </a:r>
            <a:r>
              <a:rPr lang="ru-RU" dirty="0"/>
              <a:t>Голов П.А.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профессор каф. № 5 Щукин Н.В.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F7A3A1-ED9E-8C4A-8DA7-48C6500494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C003D-3B39-5E41-8172-27FCCF563408}"/>
              </a:ext>
            </a:extLst>
          </p:cNvPr>
          <p:cNvSpPr txBox="1"/>
          <p:nvPr/>
        </p:nvSpPr>
        <p:spPr>
          <a:xfrm>
            <a:off x="2424904" y="326572"/>
            <a:ext cx="976709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b="1" dirty="0"/>
              <a:t>МИНИСТЕРСТВО ОБРАЗОВАНИЯ И НАУКИ РОССИЙСКОЙ ФЕДЕРАЦИИ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b="1" dirty="0"/>
              <a:t>НАЦИОНАЛЬНЫЙ ИССЛЕДОВАТЕЛЬСКИЙ ЯДЕРНЫЙ УНИВЕРСИТЕТ «МИФИ»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Институт ядерной физики и технологий </a:t>
            </a:r>
          </a:p>
          <a:p>
            <a:pPr algn="ctr"/>
            <a:r>
              <a:rPr lang="ru-RU" dirty="0"/>
              <a:t>Кафедра теоретической и экспериментальной физики ядерных реакторов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Презентация к преддипломной практике</a:t>
            </a:r>
          </a:p>
          <a:p>
            <a:pPr algn="ctr"/>
            <a:r>
              <a:rPr lang="ru-RU" dirty="0"/>
              <a:t>На тему</a:t>
            </a:r>
            <a:r>
              <a:rPr lang="en-US" dirty="0">
                <a:latin typeface="Courier" pitchFamily="2" charset="0"/>
              </a:rPr>
              <a:t>: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r>
              <a:rPr lang="ru-RU" b="1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b="1" dirty="0"/>
              <a:t>Разработка модели АСКРО для полномасштабных тренажеров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en-US" dirty="0">
              <a:latin typeface="Courier" pitchFamily="2" charset="0"/>
            </a:endParaRPr>
          </a:p>
          <a:p>
            <a:pPr algn="ctr"/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D5ACD-6DFD-B94D-ADA8-C761647A4687}"/>
              </a:ext>
            </a:extLst>
          </p:cNvPr>
          <p:cNvSpPr txBox="1"/>
          <p:nvPr/>
        </p:nvSpPr>
        <p:spPr>
          <a:xfrm>
            <a:off x="5236030" y="6356816"/>
            <a:ext cx="145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Москва 2019</a:t>
            </a:r>
          </a:p>
        </p:txBody>
      </p:sp>
    </p:spTree>
    <p:extLst>
      <p:ext uri="{BB962C8B-B14F-4D97-AF65-F5344CB8AC3E}">
        <p14:creationId xmlns:p14="http://schemas.microsoft.com/office/powerpoint/2010/main" val="75263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2D41-39F8-7448-A465-4CA848A0D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BC6BDF-7CD4-B549-82E5-656CFA3AE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𝑅𝑏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𝐶𝑠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𝐶𝑜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480DE91-7553-D345-AC4D-445DE08C00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7519746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17,8</a:t>
                          </a:r>
                          <a:r>
                            <a:rPr lang="ru-RU" dirty="0"/>
                            <a:t> мин</a:t>
                          </a:r>
                          <a:r>
                            <a:rPr lang="en-US" dirty="0"/>
                            <a:t>.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33</a:t>
                          </a:r>
                          <a:r>
                            <a:rPr lang="en-US" dirty="0"/>
                            <a:t>,4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9E8A8C3-3C32-BE45-8EBF-8E9BA5B02E10}"/>
              </a:ext>
            </a:extLst>
          </p:cNvPr>
          <p:cNvSpPr txBox="1"/>
          <p:nvPr/>
        </p:nvSpPr>
        <p:spPr>
          <a:xfrm>
            <a:off x="3835310" y="1662898"/>
            <a:ext cx="57985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Нуклиды</a:t>
            </a:r>
            <a:r>
              <a:rPr lang="en-US" sz="2600" dirty="0"/>
              <a:t>, </a:t>
            </a:r>
            <a:r>
              <a:rPr lang="ru-RU" sz="2600" dirty="0"/>
              <a:t>входящие в состав аэрозолей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C157FC-CA4B-854B-9AC2-0A7DC6A3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70CD0-6249-694B-8466-1A7F5C3A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>
                <a:extLst>
                  <a:ext uri="{FF2B5EF4-FFF2-40B4-BE49-F238E27FC236}">
                    <a16:creationId xmlns:a16="http://schemas.microsoft.com/office/drawing/2014/main" id="{A2B77157-2CEC-B649-9E13-D4DF3CB7E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330967"/>
                  </p:ext>
                </p:extLst>
              </p:nvPr>
            </p:nvGraphicFramePr>
            <p:xfrm>
              <a:off x="5559358" y="2437255"/>
              <a:ext cx="2350480" cy="24612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1075" t="-5263" r="-1075" b="-4131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1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7,13 </a:t>
                          </a:r>
                          <a:r>
                            <a:rPr lang="ru-RU" dirty="0"/>
                            <a:t>сек.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02564" r="-101075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295000" r="-101075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5730 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075" t="-4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FE2E6F-D378-2E4E-AC48-AC8F08851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CF4E09-8644-0A4C-9638-D914EC0A0C8C}"/>
              </a:ext>
            </a:extLst>
          </p:cNvPr>
          <p:cNvSpPr txBox="1"/>
          <p:nvPr/>
        </p:nvSpPr>
        <p:spPr>
          <a:xfrm>
            <a:off x="5156859" y="1635107"/>
            <a:ext cx="315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Активационные газы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0414784-0BA0-CC45-9D7F-0DAD0260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95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855CB-1276-3B41-A1A7-FB43FF15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Модель активации теплоносителя первого контура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E89385-0E7F-CE46-953F-8FA4AE3AD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425482-33AE-234D-831D-2CC49F01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680" y="1793881"/>
            <a:ext cx="7891837" cy="431496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1DB79B-7CB2-0449-9C00-BFA666BB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19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A357C-BEFC-7C41-B2B4-47BEFB77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AB463B-D23F-084A-9D26-1E0F9931E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935E1E-FEBC-1D4A-BD72-63248D0AB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591" y="2629508"/>
            <a:ext cx="5238009" cy="1244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A6249-473C-6147-A7B7-EAD7F6D06DE0}"/>
              </a:ext>
            </a:extLst>
          </p:cNvPr>
          <p:cNvSpPr txBox="1"/>
          <p:nvPr/>
        </p:nvSpPr>
        <p:spPr>
          <a:xfrm>
            <a:off x="2881108" y="1951413"/>
            <a:ext cx="7706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деления ядер топлива под оболочкой </a:t>
            </a:r>
            <a:r>
              <a:rPr lang="ru-RU" dirty="0" err="1"/>
              <a:t>ТВЭЛа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B146D5-8369-8F41-81C9-76496E69F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030" y="4756258"/>
            <a:ext cx="3435133" cy="12414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ADBE65-C0AA-FA4C-98CD-68B382F5A000}"/>
              </a:ext>
            </a:extLst>
          </p:cNvPr>
          <p:cNvSpPr txBox="1"/>
          <p:nvPr/>
        </p:nvSpPr>
        <p:spPr>
          <a:xfrm>
            <a:off x="2690512" y="3991731"/>
            <a:ext cx="808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Изменение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 </a:t>
            </a:r>
            <a:r>
              <a:rPr lang="ru-RU" dirty="0"/>
              <a:t>в теплоносителе первого контура</a:t>
            </a:r>
          </a:p>
          <a:p>
            <a:pPr algn="ctr"/>
            <a:r>
              <a:rPr lang="ru-RU" dirty="0"/>
              <a:t>реакторной установки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6A22D969-7B2F-EA41-811C-9FC6014D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FB40B-4D44-A148-BD31-7C7CAB94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F223FE-0D74-ED42-9B38-CDC2F5E44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244FE5-534A-8241-829D-C70BE3C05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24" y="2657697"/>
            <a:ext cx="2144148" cy="126250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858546E-F7E8-FC4E-80BE-D73616E5DC3D}"/>
              </a:ext>
            </a:extLst>
          </p:cNvPr>
          <p:cNvSpPr/>
          <p:nvPr/>
        </p:nvSpPr>
        <p:spPr>
          <a:xfrm>
            <a:off x="3089644" y="1936591"/>
            <a:ext cx="72899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Баланс между концентрацией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первого контура и его выходом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8CD5F2-A582-D844-A441-0BFA3A9C3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575" y="4561423"/>
            <a:ext cx="6056045" cy="10303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5034E1-D935-1747-98DD-E1FD3987FAAF}"/>
              </a:ext>
            </a:extLst>
          </p:cNvPr>
          <p:cNvSpPr txBox="1"/>
          <p:nvPr/>
        </p:nvSpPr>
        <p:spPr>
          <a:xfrm>
            <a:off x="3556483" y="3994980"/>
            <a:ext cx="635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Скорость выхода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из-под оболочки </a:t>
            </a:r>
            <a:r>
              <a:rPr lang="ru-RU" dirty="0" err="1"/>
              <a:t>ТВЭЛа</a:t>
            </a:r>
            <a:r>
              <a:rPr lang="ru-RU" dirty="0"/>
              <a:t>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4E19F07F-62ED-DF46-831F-C1E09068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201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D35-32AE-E24A-BEF8-729257E2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Выход продуктов реакции деления из-под оболочки </a:t>
            </a:r>
            <a:r>
              <a:rPr lang="ru-RU" sz="3600" b="1" dirty="0" err="1"/>
              <a:t>ТВЭЛов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2F6968-E10E-4141-B420-5D4FA93D3C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543E53-F376-DE40-A81A-ECFCEBE4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15</a:t>
            </a:fld>
            <a:endParaRPr lang="ru-RU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A4C9507-F8EE-874A-BFD3-16AB1465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50" y="2997008"/>
            <a:ext cx="8063567" cy="10915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B02517-2F35-8945-BF84-FA36354CA4EB}"/>
              </a:ext>
            </a:extLst>
          </p:cNvPr>
          <p:cNvSpPr txBox="1"/>
          <p:nvPr/>
        </p:nvSpPr>
        <p:spPr>
          <a:xfrm>
            <a:off x="2560570" y="2210772"/>
            <a:ext cx="834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 в теплоносителе </a:t>
            </a:r>
          </a:p>
          <a:p>
            <a:pPr algn="ctr"/>
            <a:r>
              <a:rPr lang="ru-RU" dirty="0"/>
              <a:t>первого контура в результате его миграции из-под оболочки </a:t>
            </a:r>
            <a:r>
              <a:rPr lang="ru-RU" dirty="0" err="1"/>
              <a:t>ТВЭЛа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0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FE843-E605-7D46-B83D-D137CC5D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9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F8AFC9-41CD-074B-8F5D-A45AC0C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726C4E-6D07-0C42-9D73-2FEEA6B043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EDBCDB-5AB7-1F4A-BA3D-9AA192C1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04" y="4638141"/>
            <a:ext cx="2566190" cy="1313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60F5DB-E9CB-7D4E-A259-BA54D51F4BA1}"/>
              </a:ext>
            </a:extLst>
          </p:cNvPr>
          <p:cNvSpPr txBox="1"/>
          <p:nvPr/>
        </p:nvSpPr>
        <p:spPr>
          <a:xfrm>
            <a:off x="3569310" y="4034501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Массовая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нуклида естественной примеси</a:t>
            </a:r>
          </a:p>
          <a:p>
            <a:pPr algn="ctr"/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34538E-AC74-8A4F-918C-A28F795D7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195" y="2491720"/>
            <a:ext cx="4454808" cy="14215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91838C-134A-054D-BA98-BA362C2FCB82}"/>
              </a:ext>
            </a:extLst>
          </p:cNvPr>
          <p:cNvSpPr txBox="1"/>
          <p:nvPr/>
        </p:nvSpPr>
        <p:spPr>
          <a:xfrm>
            <a:off x="1774748" y="2006323"/>
            <a:ext cx="9919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Скорость изменения концентрация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радионуклида, образующегося в результате облучения </a:t>
            </a:r>
          </a:p>
          <a:p>
            <a:pPr algn="ctr"/>
            <a:r>
              <a:rPr lang="ru-RU" dirty="0"/>
              <a:t>естественных примесей̆ и продуктов коррозии, входящих в состав теплоносителя первого контура </a:t>
            </a:r>
          </a:p>
        </p:txBody>
      </p:sp>
    </p:spTree>
    <p:extLst>
      <p:ext uri="{BB962C8B-B14F-4D97-AF65-F5344CB8AC3E}">
        <p14:creationId xmlns:p14="http://schemas.microsoft.com/office/powerpoint/2010/main" val="278082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7E4F4-DFDF-F049-BEC2-0D1FD8B3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Облучение естественных примесей теплоносителя и продуктов коррозии 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96AB4C-7241-0340-B6BD-12D360AD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ACD78-454B-6447-9B39-4A02E7AE4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847FD-C42E-8047-A98C-282C84434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959" y="2527487"/>
            <a:ext cx="4785273" cy="1338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15065-E369-C142-B5FC-27664B779ABC}"/>
              </a:ext>
            </a:extLst>
          </p:cNvPr>
          <p:cNvSpPr txBox="1"/>
          <p:nvPr/>
        </p:nvSpPr>
        <p:spPr>
          <a:xfrm>
            <a:off x="4297080" y="2006323"/>
            <a:ext cx="4875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Разбиение энергетической области на 2 группы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9BFBEB-8E9F-004F-9329-60C11F450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64" y="4864009"/>
            <a:ext cx="8732266" cy="11853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B86349-590F-CC4A-82F4-7D91AFDCC2F5}"/>
              </a:ext>
            </a:extLst>
          </p:cNvPr>
          <p:cNvSpPr txBox="1"/>
          <p:nvPr/>
        </p:nvSpPr>
        <p:spPr>
          <a:xfrm>
            <a:off x="1227320" y="4173428"/>
            <a:ext cx="1101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Конечная формула скорости изменения концентрации </a:t>
            </a:r>
            <a:r>
              <a:rPr lang="en-US" dirty="0" err="1"/>
              <a:t>i</a:t>
            </a:r>
            <a:r>
              <a:rPr lang="en-US" dirty="0"/>
              <a:t>-</a:t>
            </a:r>
            <a:r>
              <a:rPr lang="ru-RU" dirty="0"/>
              <a:t>ого радионуклида</a:t>
            </a:r>
            <a:r>
              <a:rPr lang="en-US" dirty="0"/>
              <a:t>, </a:t>
            </a:r>
            <a:r>
              <a:rPr lang="ru-RU" dirty="0"/>
              <a:t>образующегося в результате </a:t>
            </a:r>
          </a:p>
          <a:p>
            <a:pPr algn="ctr"/>
            <a:r>
              <a:rPr lang="ru-RU" dirty="0"/>
              <a:t>облучения естественных примесей̆ и продуктов коррозии, входящих в состав теплоносителя первого контура </a:t>
            </a:r>
          </a:p>
        </p:txBody>
      </p:sp>
    </p:spTree>
    <p:extLst>
      <p:ext uri="{BB962C8B-B14F-4D97-AF65-F5344CB8AC3E}">
        <p14:creationId xmlns:p14="http://schemas.microsoft.com/office/powerpoint/2010/main" val="403504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B58B8-4C3D-B447-AABF-FC71B727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Анализ свойств местности по данным топологических карт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5136F-4C64-454C-8C59-A4FC8802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8" y="3455770"/>
            <a:ext cx="9238402" cy="235645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Полуэмпирическое уравнение адвекции-диффузии переноса радиоактивных веществ в атмосфере</a:t>
            </a:r>
          </a:p>
          <a:p>
            <a:r>
              <a:rPr lang="ru-RU" dirty="0"/>
              <a:t>Параметры уравнения явно или неявно зависят от типа и свойств местности</a:t>
            </a:r>
            <a:endParaRPr lang="en-US" dirty="0"/>
          </a:p>
          <a:p>
            <a:r>
              <a:rPr lang="ru-RU" dirty="0"/>
              <a:t>При разработке модуля используются средства языка программирования </a:t>
            </a:r>
            <a:r>
              <a:rPr lang="en-US" dirty="0"/>
              <a:t>Python</a:t>
            </a:r>
            <a:r>
              <a:rPr lang="ru-RU" dirty="0"/>
              <a:t> и библиотеки </a:t>
            </a:r>
            <a:r>
              <a:rPr lang="en-US" dirty="0"/>
              <a:t>Pillow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DB0168-50E1-D947-B985-A6F002247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9AE8FA-FB2F-1A4C-BECE-B0F3680A3A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C7C872-5013-D84D-A6D4-841F960C5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506" y="1793955"/>
            <a:ext cx="5680184" cy="11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72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F2FC2-E1D4-2648-8977-BC6B5508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Анализ свойств местности по данным топологических карт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FDF34D-8A9D-2C41-A82D-1047261F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19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075ADA-A362-AA4D-A6D1-912C81BC8F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6ABB2F-10A1-3146-BC2C-2289E49F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344" y="1951413"/>
            <a:ext cx="4354786" cy="4453758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FACF598-0F99-B846-BE4D-DCF3F5FB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972492"/>
              </p:ext>
            </p:extLst>
          </p:nvPr>
        </p:nvGraphicFramePr>
        <p:xfrm>
          <a:off x="7287172" y="2700675"/>
          <a:ext cx="4526456" cy="264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228">
                  <a:extLst>
                    <a:ext uri="{9D8B030D-6E8A-4147-A177-3AD203B41FA5}">
                      <a16:colId xmlns:a16="http://schemas.microsoft.com/office/drawing/2014/main" val="2537153066"/>
                    </a:ext>
                  </a:extLst>
                </a:gridCol>
                <a:gridCol w="2263228">
                  <a:extLst>
                    <a:ext uri="{9D8B030D-6E8A-4147-A177-3AD203B41FA5}">
                      <a16:colId xmlns:a16="http://schemas.microsoft.com/office/drawing/2014/main" val="2294389806"/>
                    </a:ext>
                  </a:extLst>
                </a:gridCol>
              </a:tblGrid>
              <a:tr h="50140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местности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Цвет в </a:t>
                      </a:r>
                      <a:r>
                        <a:rPr lang="en-US" dirty="0"/>
                        <a:t>RGB-</a:t>
                      </a:r>
                      <a:r>
                        <a:rPr lang="ru-RU" dirty="0"/>
                        <a:t>модели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73870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Лесная местность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[212, 229, 206]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81765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Водная поверхность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[170, 203, 217]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427899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Городская местность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[245, 234, 197]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746398"/>
                  </a:ext>
                </a:extLst>
              </a:tr>
              <a:tr h="5014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Сельскохозяйственные угодья 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[255, 255, 238]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687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B8DC1-9E44-3143-84D6-3D2EE367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2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Цели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6391E9-82C1-8A4C-9F3D-604B4CD38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8" y="2127105"/>
            <a:ext cx="9597200" cy="4049857"/>
          </a:xfrm>
        </p:spPr>
        <p:txBody>
          <a:bodyPr/>
          <a:lstStyle/>
          <a:p>
            <a:r>
              <a:rPr lang="ru-RU" dirty="0"/>
              <a:t>Ознакомление с автоматизированными системами контроля радиационной обстановки (АСКРО)</a:t>
            </a:r>
          </a:p>
          <a:p>
            <a:r>
              <a:rPr lang="ru-RU" dirty="0"/>
              <a:t>Разработка модели активации теплоносителя первого контура реакторной установки</a:t>
            </a:r>
          </a:p>
          <a:p>
            <a:r>
              <a:rPr lang="ru-RU" dirty="0"/>
              <a:t>Разработка модуля генерации расчетной сетки и аппроксимации свойств местности на расчетные узлы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399319-9B17-FA4A-81B3-BD2F210FF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5"/>
            <a:ext cx="2061399" cy="202315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EE7381-C0A9-6044-8DF1-5E4D8E3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698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5B420-281A-5C4B-83F6-7FD04AE9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Разработка расчетной сетки и аппроксимация свойств местности на её узлы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7E53B6-0F52-044E-85DF-F3183D49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26880-D929-914B-B0A0-9B613127E5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546D3D-C27A-BE4B-BDE6-28EC49C7C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7" y="2127549"/>
            <a:ext cx="9238402" cy="4315291"/>
          </a:xfrm>
        </p:spPr>
        <p:txBody>
          <a:bodyPr/>
          <a:lstStyle/>
          <a:p>
            <a:r>
              <a:rPr lang="ru-RU" dirty="0"/>
              <a:t>Решение уравнения адвекции – диффузии численным методом конечных элементов</a:t>
            </a:r>
          </a:p>
          <a:p>
            <a:r>
              <a:rPr lang="ru-RU" dirty="0"/>
              <a:t>Необходимость создания расчетной сетки - трудоемкий процесс</a:t>
            </a:r>
          </a:p>
          <a:p>
            <a:r>
              <a:rPr lang="ru-RU" dirty="0"/>
              <a:t>Использование программы </a:t>
            </a:r>
            <a:r>
              <a:rPr lang="en-US" dirty="0" err="1"/>
              <a:t>gmsh</a:t>
            </a:r>
            <a:r>
              <a:rPr lang="ru-RU" dirty="0"/>
              <a:t> совместно с библиотекой </a:t>
            </a:r>
            <a:r>
              <a:rPr lang="en-US" dirty="0" err="1"/>
              <a:t>pygmsh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29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672B5-161D-BF44-8570-8CD167F9B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Разработка расчетной сетки и аппроксимация свойств местности на её узлы</a:t>
            </a:r>
            <a:endParaRPr lang="ru-RU" sz="3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0F4ABD6-5989-2D4F-8919-B26174DD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DA525-690E-F64F-B6CE-AC6168894C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7D0766-80E7-2445-966B-925B9A67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344" y="1951413"/>
            <a:ext cx="7914509" cy="359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56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80BF9-ABFE-6E4F-B4F7-78388B9A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Итоги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9BBAB-3FF0-2647-8121-005B95C89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398" y="1825625"/>
            <a:ext cx="9238402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Изучен принцип работы АСКРО</a:t>
            </a:r>
          </a:p>
          <a:p>
            <a:r>
              <a:rPr lang="ru-RU" dirty="0"/>
              <a:t>Изучена литература</a:t>
            </a:r>
            <a:r>
              <a:rPr lang="en-US" dirty="0"/>
              <a:t>, </a:t>
            </a:r>
            <a:r>
              <a:rPr lang="ru-RU" dirty="0"/>
              <a:t>посвященная активации теплоносителя первого контура РУ</a:t>
            </a:r>
          </a:p>
          <a:p>
            <a:r>
              <a:rPr lang="ru-RU" dirty="0"/>
              <a:t>Разработана модель активации теплоносителя первого контура</a:t>
            </a:r>
          </a:p>
          <a:p>
            <a:r>
              <a:rPr lang="ru-RU" dirty="0"/>
              <a:t>Разработаны модуль анализа свойств местности по данным топологических карт</a:t>
            </a:r>
            <a:r>
              <a:rPr lang="en-US" dirty="0"/>
              <a:t>, </a:t>
            </a:r>
            <a:r>
              <a:rPr lang="ru-RU" dirty="0"/>
              <a:t>модуль генерации расчетной сетки и аппроксимации свойств местности на её узлы</a:t>
            </a:r>
          </a:p>
          <a:p>
            <a:r>
              <a:rPr lang="ru-RU" dirty="0"/>
              <a:t>Создан задел для выполнения дипломного проекта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89582D-D166-E049-9F24-0B6FC1895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73E790-7693-E141-92BD-A3124893FB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6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103DD-15A6-4140-8DC8-68640B963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8" y="365125"/>
            <a:ext cx="923797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производственной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C8B491-D90D-744F-B2BD-FF7D221A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2127105"/>
            <a:ext cx="9237973" cy="4049857"/>
          </a:xfrm>
        </p:spPr>
        <p:txBody>
          <a:bodyPr>
            <a:normAutofit fontScale="92500"/>
          </a:bodyPr>
          <a:lstStyle/>
          <a:p>
            <a:r>
              <a:rPr lang="ru-RU" dirty="0"/>
              <a:t>Изучение литературы</a:t>
            </a:r>
            <a:r>
              <a:rPr lang="en-US" dirty="0"/>
              <a:t>, </a:t>
            </a:r>
            <a:r>
              <a:rPr lang="ru-RU" dirty="0"/>
              <a:t>ознакомление с программными средствами</a:t>
            </a:r>
          </a:p>
          <a:p>
            <a:r>
              <a:rPr lang="ru-RU" dirty="0"/>
              <a:t>Разработка модели образования радионуклидов в топливе ядерного реактора с переходом в теплоноситель первого контура</a:t>
            </a:r>
          </a:p>
          <a:p>
            <a:r>
              <a:rPr lang="ru-RU" dirty="0"/>
              <a:t>Разработка модуля анализа свойств местности</a:t>
            </a:r>
            <a:r>
              <a:rPr lang="en-US" dirty="0"/>
              <a:t>,</a:t>
            </a:r>
            <a:r>
              <a:rPr lang="ru-RU" dirty="0"/>
              <a:t> прилегающей к АЭС</a:t>
            </a:r>
            <a:r>
              <a:rPr lang="en-US" dirty="0"/>
              <a:t>, </a:t>
            </a:r>
            <a:r>
              <a:rPr lang="ru-RU" dirty="0"/>
              <a:t>по данным топологических карт</a:t>
            </a:r>
          </a:p>
          <a:p>
            <a:r>
              <a:rPr lang="ru-RU" dirty="0"/>
              <a:t>Разработка расчетной сетки прилегающей к АЭС местности</a:t>
            </a:r>
          </a:p>
          <a:p>
            <a:r>
              <a:rPr lang="ru-RU" dirty="0"/>
              <a:t>Аппроксимация свойств местности на узлы расчетной сетки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7DD323-9C5B-904B-B449-EC4CE68F5B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5F22C-70D7-7948-BDB7-372F827E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01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5E9AE-10A2-1049-A3C7-CFED0A5D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Автоматизированные системы контроля радиационной обстановки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9A62E-E213-EF4A-9764-2719EB00C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1D41F0D-73CB-454C-91CF-EBE20C6D81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8A3EB-15E8-1E4F-B42F-2E392D8EC926}"/>
              </a:ext>
            </a:extLst>
          </p:cNvPr>
          <p:cNvSpPr txBox="1"/>
          <p:nvPr/>
        </p:nvSpPr>
        <p:spPr>
          <a:xfrm>
            <a:off x="2115825" y="2013735"/>
            <a:ext cx="949397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Начали свое существование с 1960-х годов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Целью АСКРО является обеспечение руководства АЭС информацией</a:t>
            </a:r>
            <a:r>
              <a:rPr lang="en-US" sz="2600" dirty="0"/>
              <a:t>, </a:t>
            </a:r>
            <a:r>
              <a:rPr lang="ru-RU" sz="2600" dirty="0"/>
              <a:t>способствующей минимизации последствий радиационных аварий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600" dirty="0"/>
              <a:t>Функционирование системы осуществляется в режиме реального времени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91E3BD-7354-CD4A-8FB6-ED7140DB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A0034-248A-4848-B27C-FF9348BE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Задачи АСКРО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7A7CE-29A5-0745-990C-36E52BAEA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26" y="1825625"/>
            <a:ext cx="9237974" cy="4351338"/>
          </a:xfrm>
        </p:spPr>
        <p:txBody>
          <a:bodyPr>
            <a:normAutofit/>
          </a:bodyPr>
          <a:lstStyle/>
          <a:p>
            <a:r>
              <a:rPr lang="ru-RU" sz="2600" dirty="0"/>
              <a:t>Оперативное обнаружение повышенного или аварийного выброса радиоактивных веществ</a:t>
            </a:r>
          </a:p>
          <a:p>
            <a:r>
              <a:rPr lang="ru-RU" sz="2600" dirty="0"/>
              <a:t>Прогнозирование распространения радиоактивных выбросов</a:t>
            </a:r>
          </a:p>
          <a:p>
            <a:r>
              <a:rPr lang="ru-RU" sz="2600" dirty="0"/>
              <a:t>Измерение значений мощности дозы фотонного излучения на прилегающей̆ к АЭС местности</a:t>
            </a:r>
          </a:p>
          <a:p>
            <a:r>
              <a:rPr lang="ru-RU" sz="2600" dirty="0"/>
              <a:t>Оценка дозовых нагрузок на персонал и население </a:t>
            </a:r>
          </a:p>
          <a:p>
            <a:r>
              <a:rPr lang="ru-RU" sz="2600" dirty="0"/>
              <a:t>Выдача рекомендаций по принятию решений о защите населения.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9943-9E1E-EA44-B82F-6EBFC1060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036577-D925-9447-9E3C-10434FF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91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6C905-EB7A-9E41-B241-3D9B5E2F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826" y="365125"/>
            <a:ext cx="9237973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Структура АСКРО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35890C-5044-C14B-8609-418E91250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9" y="103956"/>
            <a:ext cx="2061398" cy="20231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05EC7-B827-9D4E-9DFA-E549F19D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469419"/>
            <a:ext cx="4807766" cy="514713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0DAED-E02F-5246-A4E1-EA8F3884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6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E0FAB-40F9-1741-A210-6257A743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Пути распространения радионуклидов на АЭС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AB4956-5760-6E42-89E9-D96393A72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8C5A5-B976-1F46-83D0-780C46CC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716" y="1433385"/>
            <a:ext cx="7600241" cy="5066828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5FB2DF-1F77-0744-97AD-88FEBEB8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90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F56C3-C4C2-5E44-95A8-7BD22380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400" y="365125"/>
            <a:ext cx="92384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27DF0F-E895-8E4C-AE60-D86309B8A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𝑋𝑒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AB03FE5-DD1F-1743-98EA-2659A96348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7451382"/>
                  </p:ext>
                </p:extLst>
              </p:nvPr>
            </p:nvGraphicFramePr>
            <p:xfrm>
              <a:off x="4371595" y="2536109"/>
              <a:ext cx="2350480" cy="2548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5097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000" r="-1075" b="-4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439" r="-101075" b="-2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5,2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7500" r="-101075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9</a:t>
                          </a:r>
                          <a:r>
                            <a:rPr lang="en-US" dirty="0"/>
                            <a:t>,14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300000" r="-101075" b="-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50975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10000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14</a:t>
                          </a:r>
                          <a:r>
                            <a:rPr lang="en-US" dirty="0"/>
                            <a:t>,1 </a:t>
                          </a:r>
                          <a:r>
                            <a:rPr lang="ru-RU" dirty="0"/>
                            <a:t>мин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3223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87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88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𝐾𝑟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>
                <a:extLst>
                  <a:ext uri="{FF2B5EF4-FFF2-40B4-BE49-F238E27FC236}">
                    <a16:creationId xmlns:a16="http://schemas.microsoft.com/office/drawing/2014/main" id="{6123275D-5261-BB44-85F0-139558ECD0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519247"/>
                  </p:ext>
                </p:extLst>
              </p:nvPr>
            </p:nvGraphicFramePr>
            <p:xfrm>
              <a:off x="6867660" y="2536109"/>
              <a:ext cx="2350480" cy="19655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5263" r="-2151" b="-3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02564" r="-102151" b="-2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10,7 </a:t>
                          </a:r>
                          <a:r>
                            <a:rPr lang="ru-RU" dirty="0"/>
                            <a:t>лет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197500" r="-102151" b="-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t="-305128" r="-102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</a:t>
                          </a:r>
                          <a:r>
                            <a:rPr lang="ru-RU" dirty="0"/>
                            <a:t>8 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7CE984B-F0D5-E845-A9D8-2E4905A5455D}"/>
              </a:ext>
            </a:extLst>
          </p:cNvPr>
          <p:cNvSpPr txBox="1"/>
          <p:nvPr/>
        </p:nvSpPr>
        <p:spPr>
          <a:xfrm>
            <a:off x="4151788" y="1620955"/>
            <a:ext cx="54317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Инертные радиоактивные газы (ИРГ)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B146CFF-4AD7-5D41-9FC5-D98C5FC6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94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8C13B-66EB-9B43-A6B1-52BB40513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398" y="365125"/>
            <a:ext cx="9238401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Наиболее важные источники активности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374F02-5918-974B-BCDB-9061B8AF7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" y="104400"/>
            <a:ext cx="2061399" cy="2023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131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132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133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134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Pre>
                                  <m:sPre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135</m:t>
                                    </m:r>
                                  </m:sup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sPre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30D175FA-F486-824A-BBA5-07BF1C5F95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1512"/>
                  </p:ext>
                </p:extLst>
              </p:nvPr>
            </p:nvGraphicFramePr>
            <p:xfrm>
              <a:off x="5559358" y="2437255"/>
              <a:ext cx="2350480" cy="2956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75240">
                      <a:extLst>
                        <a:ext uri="{9D8B030D-6E8A-4147-A177-3AD203B41FA5}">
                          <a16:colId xmlns:a16="http://schemas.microsoft.com/office/drawing/2014/main" val="914145967"/>
                        </a:ext>
                      </a:extLst>
                    </a:gridCol>
                    <a:gridCol w="1175240">
                      <a:extLst>
                        <a:ext uri="{9D8B030D-6E8A-4147-A177-3AD203B41FA5}">
                          <a16:colId xmlns:a16="http://schemas.microsoft.com/office/drawing/2014/main" val="578050689"/>
                        </a:ext>
                      </a:extLst>
                    </a:gridCol>
                  </a:tblGrid>
                  <a:tr h="478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Нуклид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1075" t="-5263" r="-1075" b="-5157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4658628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102564" r="-101075" b="-4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 </a:t>
                          </a:r>
                          <a:r>
                            <a:rPr lang="ru-RU" dirty="0" err="1"/>
                            <a:t>сут</a:t>
                          </a:r>
                          <a:r>
                            <a:rPr lang="ru-RU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733357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02564" r="-101075" b="-3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r>
                            <a:rPr lang="en-US" dirty="0"/>
                            <a:t>,3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6302663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295000" r="-101075" b="-19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20</a:t>
                          </a:r>
                          <a:r>
                            <a:rPr lang="en-US" dirty="0"/>
                            <a:t>,8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23614909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405128" r="-10107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52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мин.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453844"/>
                      </a:ext>
                    </a:extLst>
                  </a:tr>
                  <a:tr h="49567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75" t="-505128" r="-1010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6</a:t>
                          </a:r>
                          <a:r>
                            <a:rPr lang="en-US" dirty="0"/>
                            <a:t>,5 </a:t>
                          </a:r>
                          <a:r>
                            <a:rPr lang="ru-RU" dirty="0"/>
                            <a:t>ч.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4598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B4E5DD9-A902-184F-808C-F386B2C558A9}"/>
              </a:ext>
            </a:extLst>
          </p:cNvPr>
          <p:cNvSpPr txBox="1"/>
          <p:nvPr/>
        </p:nvSpPr>
        <p:spPr>
          <a:xfrm>
            <a:off x="5644908" y="1635107"/>
            <a:ext cx="21793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00" dirty="0"/>
              <a:t>Изотопы йода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0C61C9-8C30-5045-B931-71BA8814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1BF90-A525-E342-BC2E-E63C1FF22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7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745</Words>
  <Application>Microsoft Macintosh PowerPoint</Application>
  <PresentationFormat>Широкоэкранный</PresentationFormat>
  <Paragraphs>166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</vt:lpstr>
      <vt:lpstr>Times New Roman</vt:lpstr>
      <vt:lpstr>Тема Office</vt:lpstr>
      <vt:lpstr>Презентация PowerPoint</vt:lpstr>
      <vt:lpstr>Цели производственной практики</vt:lpstr>
      <vt:lpstr>Задачи производственной практики</vt:lpstr>
      <vt:lpstr>Автоматизированные системы контроля радиационной обстановки</vt:lpstr>
      <vt:lpstr>Задачи АСКРО</vt:lpstr>
      <vt:lpstr>Структура АСКРО</vt:lpstr>
      <vt:lpstr>Пути распространения радионуклидов на АЭС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Наиболее важные источники активности</vt:lpstr>
      <vt:lpstr>Модель активации теплоносителя первого контура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Выход продуктов реакции деления из-под оболочки ТВЭЛов</vt:lpstr>
      <vt:lpstr>Облучение естественных примесей теплоносителя и продуктов коррозии </vt:lpstr>
      <vt:lpstr>Облучение естественных примесей теплоносителя и продуктов коррозии </vt:lpstr>
      <vt:lpstr>Анализ свойств местности по данным топологических карт</vt:lpstr>
      <vt:lpstr>Анализ свойств местности по данным топологических карт</vt:lpstr>
      <vt:lpstr>Разработка расчетной сетки и аппроксимация свойств местности на её узлы</vt:lpstr>
      <vt:lpstr>Разработка расчетной сетки и аппроксимация свойств местности на её узлы</vt:lpstr>
      <vt:lpstr>Итоги производственной практики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модели АСКРО для </dc:title>
  <dc:creator>Microsoft Office User</dc:creator>
  <cp:lastModifiedBy>Microsoft Office User</cp:lastModifiedBy>
  <cp:revision>55</cp:revision>
  <dcterms:created xsi:type="dcterms:W3CDTF">2019-10-05T14:23:43Z</dcterms:created>
  <dcterms:modified xsi:type="dcterms:W3CDTF">2019-10-10T06:52:04Z</dcterms:modified>
</cp:coreProperties>
</file>