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1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75" r:id="rId13"/>
    <p:sldId id="274" r:id="rId14"/>
    <p:sldId id="273" r:id="rId15"/>
    <p:sldId id="276" r:id="rId16"/>
    <p:sldId id="269" r:id="rId17"/>
    <p:sldId id="270" r:id="rId18"/>
    <p:sldId id="278" r:id="rId19"/>
    <p:sldId id="268" r:id="rId20"/>
    <p:sldId id="272" r:id="rId21"/>
    <p:sldId id="277" r:id="rId22"/>
    <p:sldId id="280" r:id="rId23"/>
    <p:sldId id="281" r:id="rId24"/>
    <p:sldId id="282" r:id="rId25"/>
    <p:sldId id="279" r:id="rId2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2525"/>
    <a:srgbClr val="CD280D"/>
    <a:srgbClr val="FFFF00"/>
    <a:srgbClr val="FFFFFF"/>
    <a:srgbClr val="F3593F"/>
    <a:srgbClr val="C3260C"/>
    <a:srgbClr val="EAB200"/>
    <a:srgbClr val="D9DE00"/>
    <a:srgbClr val="D09E00"/>
    <a:srgbClr val="0954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Светлый стиль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Светлый стиль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27" autoAdjust="0"/>
    <p:restoredTop sz="90941" autoAdjust="0"/>
  </p:normalViewPr>
  <p:slideViewPr>
    <p:cSldViewPr>
      <p:cViewPr>
        <p:scale>
          <a:sx n="75" d="100"/>
          <a:sy n="75" d="100"/>
        </p:scale>
        <p:origin x="-990" y="-83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&#1050;&#1085;&#1080;&#1075;&#1072;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3473537082982773"/>
          <c:y val="5.1400554097404488E-2"/>
          <c:w val="0.82052536070650206"/>
          <c:h val="0.77148512685914261"/>
        </c:manualLayout>
      </c:layout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trendline>
            <c:spPr>
              <a:ln w="9525" cmpd="sng">
                <a:solidFill>
                  <a:schemeClr val="tx1"/>
                </a:solidFill>
              </a:ln>
            </c:spPr>
            <c:trendlineType val="linear"/>
            <c:intercept val="0"/>
            <c:dispRSqr val="0"/>
            <c:dispEq val="1"/>
            <c:trendlineLbl>
              <c:layout>
                <c:manualLayout>
                  <c:x val="-0.16067787261971414"/>
                  <c:y val="0.1128248031496063"/>
                </c:manualLayout>
              </c:layout>
              <c:numFmt formatCode="General" sourceLinked="0"/>
            </c:trendlineLbl>
          </c:trendline>
          <c:xVal>
            <c:numRef>
              <c:f>Лист1!$D$1:$D$28</c:f>
              <c:numCache>
                <c:formatCode>General</c:formatCode>
                <c:ptCount val="28"/>
                <c:pt idx="0">
                  <c:v>2.2953999999999999</c:v>
                </c:pt>
                <c:pt idx="1">
                  <c:v>2.2700999999999998</c:v>
                </c:pt>
                <c:pt idx="2">
                  <c:v>2.2113</c:v>
                </c:pt>
                <c:pt idx="3">
                  <c:v>2.3003999999999998</c:v>
                </c:pt>
                <c:pt idx="4">
                  <c:v>2.2831999999999999</c:v>
                </c:pt>
                <c:pt idx="5">
                  <c:v>1.1372</c:v>
                </c:pt>
                <c:pt idx="6">
                  <c:v>1.1475</c:v>
                </c:pt>
                <c:pt idx="7">
                  <c:v>1.131</c:v>
                </c:pt>
                <c:pt idx="8">
                  <c:v>1.1333</c:v>
                </c:pt>
                <c:pt idx="9">
                  <c:v>9.6922999999999995</c:v>
                </c:pt>
                <c:pt idx="10">
                  <c:v>9.2922999999999991</c:v>
                </c:pt>
                <c:pt idx="11">
                  <c:v>9.5207999999999995</c:v>
                </c:pt>
                <c:pt idx="12">
                  <c:v>9.1494</c:v>
                </c:pt>
                <c:pt idx="13">
                  <c:v>9.1588999999999992</c:v>
                </c:pt>
                <c:pt idx="14">
                  <c:v>4.8868</c:v>
                </c:pt>
                <c:pt idx="15">
                  <c:v>4.4962999999999997</c:v>
                </c:pt>
                <c:pt idx="16">
                  <c:v>4.8784000000000001</c:v>
                </c:pt>
                <c:pt idx="17">
                  <c:v>7.6368999999999998</c:v>
                </c:pt>
                <c:pt idx="18">
                  <c:v>6.9401000000000002</c:v>
                </c:pt>
                <c:pt idx="19">
                  <c:v>7.4446000000000003</c:v>
                </c:pt>
                <c:pt idx="20">
                  <c:v>7.0612000000000004</c:v>
                </c:pt>
                <c:pt idx="21">
                  <c:v>24.526800000000001</c:v>
                </c:pt>
                <c:pt idx="22">
                  <c:v>26.256900000000002</c:v>
                </c:pt>
                <c:pt idx="23">
                  <c:v>24.464700000000001</c:v>
                </c:pt>
                <c:pt idx="24">
                  <c:v>14.417199999999999</c:v>
                </c:pt>
                <c:pt idx="25">
                  <c:v>14.130100000000001</c:v>
                </c:pt>
                <c:pt idx="26">
                  <c:v>14.4992</c:v>
                </c:pt>
                <c:pt idx="27">
                  <c:v>14.908200000000001</c:v>
                </c:pt>
              </c:numCache>
            </c:numRef>
          </c:xVal>
          <c:yVal>
            <c:numRef>
              <c:f>Лист1!$C$1:$C$28</c:f>
              <c:numCache>
                <c:formatCode>General</c:formatCode>
                <c:ptCount val="28"/>
                <c:pt idx="0">
                  <c:v>10000</c:v>
                </c:pt>
                <c:pt idx="1">
                  <c:v>10000</c:v>
                </c:pt>
                <c:pt idx="2">
                  <c:v>10000</c:v>
                </c:pt>
                <c:pt idx="3">
                  <c:v>10000</c:v>
                </c:pt>
                <c:pt idx="4">
                  <c:v>10000</c:v>
                </c:pt>
                <c:pt idx="5">
                  <c:v>5000</c:v>
                </c:pt>
                <c:pt idx="6">
                  <c:v>5000</c:v>
                </c:pt>
                <c:pt idx="7">
                  <c:v>5000</c:v>
                </c:pt>
                <c:pt idx="8">
                  <c:v>5000</c:v>
                </c:pt>
                <c:pt idx="9">
                  <c:v>40000</c:v>
                </c:pt>
                <c:pt idx="10">
                  <c:v>40000</c:v>
                </c:pt>
                <c:pt idx="11">
                  <c:v>40000</c:v>
                </c:pt>
                <c:pt idx="12">
                  <c:v>40000</c:v>
                </c:pt>
                <c:pt idx="13">
                  <c:v>40000</c:v>
                </c:pt>
                <c:pt idx="14">
                  <c:v>20000</c:v>
                </c:pt>
                <c:pt idx="15">
                  <c:v>20000</c:v>
                </c:pt>
                <c:pt idx="16">
                  <c:v>20000</c:v>
                </c:pt>
                <c:pt idx="17">
                  <c:v>30000</c:v>
                </c:pt>
                <c:pt idx="18">
                  <c:v>30000</c:v>
                </c:pt>
                <c:pt idx="19">
                  <c:v>30000</c:v>
                </c:pt>
                <c:pt idx="20">
                  <c:v>30000</c:v>
                </c:pt>
                <c:pt idx="21">
                  <c:v>100000</c:v>
                </c:pt>
                <c:pt idx="22">
                  <c:v>100000</c:v>
                </c:pt>
                <c:pt idx="23">
                  <c:v>100000</c:v>
                </c:pt>
                <c:pt idx="24">
                  <c:v>60000</c:v>
                </c:pt>
                <c:pt idx="25">
                  <c:v>60000</c:v>
                </c:pt>
                <c:pt idx="26">
                  <c:v>60000</c:v>
                </c:pt>
                <c:pt idx="27">
                  <c:v>60000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9546752"/>
        <c:axId val="89548672"/>
      </c:scatterChart>
      <c:valAx>
        <c:axId val="8954675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ru-RU"/>
                  <a:t>Время, мс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89548672"/>
        <c:crosses val="autoZero"/>
        <c:crossBetween val="midCat"/>
      </c:valAx>
      <c:valAx>
        <c:axId val="89548672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ru-RU" dirty="0" smtClean="0"/>
                  <a:t>Суммарное</a:t>
                </a:r>
                <a:r>
                  <a:rPr lang="ru-RU" baseline="0" dirty="0" smtClean="0"/>
                  <a:t> к</a:t>
                </a:r>
                <a:r>
                  <a:rPr lang="ru-RU" dirty="0" smtClean="0"/>
                  <a:t>ол-во </a:t>
                </a:r>
                <a:r>
                  <a:rPr lang="ru-RU" dirty="0"/>
                  <a:t>символов</a:t>
                </a:r>
              </a:p>
            </c:rich>
          </c:tx>
          <c:layout>
            <c:manualLayout>
              <c:xMode val="edge"/>
              <c:yMode val="edge"/>
              <c:x val="2.970896315503728E-2"/>
              <c:y val="0.23831626235077824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89546752"/>
        <c:crosses val="autoZero"/>
        <c:crossBetween val="midCat"/>
        <c:dispUnits>
          <c:builtInUnit val="thousands"/>
          <c:dispUnitsLbl>
            <c:layout/>
          </c:dispUnitsLbl>
        </c:dispUnits>
      </c:valAx>
    </c:plotArea>
    <c:plotVisOnly val="1"/>
    <c:dispBlanksAs val="gap"/>
    <c:showDLblsOverMax val="0"/>
  </c:chart>
  <c:txPr>
    <a:bodyPr/>
    <a:lstStyle/>
    <a:p>
      <a:pPr>
        <a:defRPr sz="1600">
          <a:ln>
            <a:noFill/>
          </a:ln>
        </a:defRPr>
      </a:pPr>
      <a:endParaRPr lang="ru-RU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C76944-A735-458C-86B5-C8BC2C5EFD57}" type="datetimeFigureOut">
              <a:rPr lang="ru-RU" smtClean="0"/>
              <a:pPr/>
              <a:t>23.12.2017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FEB576-2D50-47ED-93E7-7288FB1D390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00126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4221088"/>
            <a:ext cx="3758522" cy="244827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11924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6858000" y="6453336"/>
            <a:ext cx="2286000" cy="486000"/>
          </a:xfrm>
          <a:prstGeom prst="rect">
            <a:avLst/>
          </a:prstGeom>
          <a:gradFill>
            <a:gsLst>
              <a:gs pos="0">
                <a:srgbClr val="5D30AE">
                  <a:alpha val="49000"/>
                </a:srgbClr>
              </a:gs>
              <a:gs pos="100000">
                <a:srgbClr val="7030A0">
                  <a:alpha val="51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4572000" y="6453336"/>
            <a:ext cx="2286000" cy="486000"/>
          </a:xfrm>
          <a:prstGeom prst="rect">
            <a:avLst/>
          </a:prstGeom>
          <a:gradFill>
            <a:gsLst>
              <a:gs pos="0">
                <a:srgbClr val="9BF010">
                  <a:alpha val="52000"/>
                </a:srgbClr>
              </a:gs>
              <a:gs pos="100000">
                <a:srgbClr val="06D410">
                  <a:alpha val="68000"/>
                </a:srgbClr>
              </a:gs>
            </a:gsLst>
            <a:lin ang="5400000" scaled="0"/>
          </a:gra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13" name="Прямоугольник 12"/>
          <p:cNvSpPr/>
          <p:nvPr/>
        </p:nvSpPr>
        <p:spPr>
          <a:xfrm>
            <a:off x="2286000" y="6453336"/>
            <a:ext cx="2286000" cy="486000"/>
          </a:xfrm>
          <a:prstGeom prst="rect">
            <a:avLst/>
          </a:prstGeom>
          <a:gradFill>
            <a:gsLst>
              <a:gs pos="0">
                <a:srgbClr val="FFC000">
                  <a:alpha val="68000"/>
                </a:srgbClr>
              </a:gs>
              <a:gs pos="99000">
                <a:srgbClr val="FFFF00">
                  <a:alpha val="40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15" name="Прямоугольник 14"/>
          <p:cNvSpPr/>
          <p:nvPr/>
        </p:nvSpPr>
        <p:spPr>
          <a:xfrm>
            <a:off x="0" y="6311240"/>
            <a:ext cx="2286000" cy="57581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rgbClr val="0070C0">
                  <a:alpha val="98000"/>
                </a:srgbClr>
              </a:gs>
            </a:gsLst>
            <a:lin ang="5400000" scaled="0"/>
          </a:gra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182567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6858000" y="6453336"/>
            <a:ext cx="2286000" cy="486000"/>
          </a:xfrm>
          <a:prstGeom prst="rect">
            <a:avLst/>
          </a:prstGeom>
          <a:gradFill>
            <a:gsLst>
              <a:gs pos="0">
                <a:srgbClr val="5D30AE">
                  <a:alpha val="49000"/>
                </a:srgbClr>
              </a:gs>
              <a:gs pos="100000">
                <a:srgbClr val="7030A0">
                  <a:alpha val="51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0" y="6455210"/>
            <a:ext cx="2286000" cy="486000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60000"/>
                </a:schemeClr>
              </a:gs>
              <a:gs pos="100000">
                <a:srgbClr val="0070C0">
                  <a:alpha val="66000"/>
                </a:srgbClr>
              </a:gs>
            </a:gsLst>
            <a:lin ang="5400000" scaled="0"/>
          </a:gra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4572000" y="6453336"/>
            <a:ext cx="2286000" cy="486000"/>
          </a:xfrm>
          <a:prstGeom prst="rect">
            <a:avLst/>
          </a:prstGeom>
          <a:gradFill>
            <a:gsLst>
              <a:gs pos="0">
                <a:srgbClr val="9BF010">
                  <a:alpha val="52000"/>
                </a:srgbClr>
              </a:gs>
              <a:gs pos="100000">
                <a:srgbClr val="06D410">
                  <a:alpha val="68000"/>
                </a:srgbClr>
              </a:gs>
            </a:gsLst>
            <a:lin ang="5400000" scaled="0"/>
          </a:gra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2286000" y="6309320"/>
            <a:ext cx="2286000" cy="576000"/>
          </a:xfrm>
          <a:prstGeom prst="rect">
            <a:avLst/>
          </a:prstGeom>
          <a:gradFill>
            <a:gsLst>
              <a:gs pos="0">
                <a:srgbClr val="FFC000"/>
              </a:gs>
              <a:gs pos="100000">
                <a:srgbClr val="FFFF00">
                  <a:alpha val="85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57549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6858000" y="6453336"/>
            <a:ext cx="2286000" cy="486000"/>
          </a:xfrm>
          <a:prstGeom prst="rect">
            <a:avLst/>
          </a:prstGeom>
          <a:gradFill>
            <a:gsLst>
              <a:gs pos="0">
                <a:srgbClr val="5D30AE">
                  <a:alpha val="49000"/>
                </a:srgbClr>
              </a:gs>
              <a:gs pos="100000">
                <a:srgbClr val="7030A0">
                  <a:alpha val="51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0" y="6455210"/>
            <a:ext cx="2286000" cy="486000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60000"/>
                </a:schemeClr>
              </a:gs>
              <a:gs pos="100000">
                <a:srgbClr val="0070C0">
                  <a:alpha val="66000"/>
                </a:srgbClr>
              </a:gs>
            </a:gsLst>
            <a:lin ang="5400000" scaled="0"/>
          </a:gra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2286000" y="6453336"/>
            <a:ext cx="2286000" cy="486000"/>
          </a:xfrm>
          <a:prstGeom prst="rect">
            <a:avLst/>
          </a:prstGeom>
          <a:gradFill>
            <a:gsLst>
              <a:gs pos="0">
                <a:srgbClr val="FFC000">
                  <a:alpha val="68000"/>
                </a:srgbClr>
              </a:gs>
              <a:gs pos="99000">
                <a:srgbClr val="FFFF00">
                  <a:alpha val="40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4572000" y="6309320"/>
            <a:ext cx="2286000" cy="576000"/>
          </a:xfrm>
          <a:prstGeom prst="rect">
            <a:avLst/>
          </a:prstGeom>
          <a:gradFill>
            <a:gsLst>
              <a:gs pos="0">
                <a:srgbClr val="9BF010"/>
              </a:gs>
              <a:gs pos="100000">
                <a:srgbClr val="06D410"/>
              </a:gs>
            </a:gsLst>
            <a:lin ang="5400000" scaled="0"/>
          </a:gra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57549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0" y="6455210"/>
            <a:ext cx="2286000" cy="486000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60000"/>
                </a:schemeClr>
              </a:gs>
              <a:gs pos="100000">
                <a:srgbClr val="0070C0">
                  <a:alpha val="66000"/>
                </a:srgbClr>
              </a:gs>
            </a:gsLst>
            <a:lin ang="5400000" scaled="0"/>
          </a:gra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4572000" y="6453336"/>
            <a:ext cx="2286000" cy="486000"/>
          </a:xfrm>
          <a:prstGeom prst="rect">
            <a:avLst/>
          </a:prstGeom>
          <a:gradFill>
            <a:gsLst>
              <a:gs pos="0">
                <a:srgbClr val="9BF010">
                  <a:alpha val="52000"/>
                </a:srgbClr>
              </a:gs>
              <a:gs pos="100000">
                <a:srgbClr val="06D410">
                  <a:alpha val="68000"/>
                </a:srgbClr>
              </a:gs>
            </a:gsLst>
            <a:lin ang="5400000" scaled="0"/>
          </a:gra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13" name="Прямоугольник 12"/>
          <p:cNvSpPr/>
          <p:nvPr/>
        </p:nvSpPr>
        <p:spPr>
          <a:xfrm>
            <a:off x="2286000" y="6453336"/>
            <a:ext cx="2286000" cy="486000"/>
          </a:xfrm>
          <a:prstGeom prst="rect">
            <a:avLst/>
          </a:prstGeom>
          <a:gradFill>
            <a:gsLst>
              <a:gs pos="0">
                <a:srgbClr val="FFC000">
                  <a:alpha val="68000"/>
                </a:srgbClr>
              </a:gs>
              <a:gs pos="99000">
                <a:srgbClr val="FFFF00">
                  <a:alpha val="40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6858000" y="6309320"/>
            <a:ext cx="2286000" cy="576000"/>
          </a:xfrm>
          <a:prstGeom prst="rect">
            <a:avLst/>
          </a:prstGeom>
          <a:gradFill>
            <a:gsLst>
              <a:gs pos="0">
                <a:srgbClr val="5D30AE"/>
              </a:gs>
              <a:gs pos="100000">
                <a:srgbClr val="7030A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57549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6858000" y="6453336"/>
            <a:ext cx="2286000" cy="476672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2286000" y="6453336"/>
            <a:ext cx="2286000" cy="476672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4572000" y="6453336"/>
            <a:ext cx="2286000" cy="476672"/>
          </a:xfrm>
          <a:prstGeom prst="rect">
            <a:avLst/>
          </a:prstGeom>
          <a:solidFill>
            <a:schemeClr val="accent3">
              <a:lumMod val="75000"/>
              <a:alpha val="5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0" y="6371592"/>
            <a:ext cx="2286000" cy="476672"/>
          </a:xfrm>
          <a:prstGeom prst="rect">
            <a:avLst/>
          </a:prstGeom>
          <a:solidFill>
            <a:srgbClr val="00B0F0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ru-RU" sz="2400" b="0" i="0" kern="1200" dirty="0" smtClean="0">
                <a:solidFill>
                  <a:schemeClr val="tx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Введение</a:t>
            </a:r>
            <a:endParaRPr lang="ru-RU" sz="24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87072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9776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46856" y="1484784"/>
            <a:ext cx="8229600" cy="4680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</a:t>
            </a:r>
            <a:r>
              <a:rPr lang="ru-RU" dirty="0" err="1" smtClean="0"/>
              <a:t>уровен</a:t>
            </a:r>
            <a:endParaRPr lang="ru-RU" dirty="0" smtClean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52768" y="0"/>
            <a:ext cx="491232" cy="509141"/>
          </a:xfrm>
          <a:prstGeom prst="rect">
            <a:avLst/>
          </a:prstGeom>
          <a:blipFill dpi="0"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none"/>
        </p:style>
        <p:txBody>
          <a:bodyPr vert="horz" lIns="91440" tIns="45720" rIns="91440" bIns="45720" rtlCol="0" anchor="ctr"/>
          <a:lstStyle>
            <a:lvl1pPr algn="ctr">
              <a:defRPr sz="2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lang="ru-RU" sz="4800" b="1" kern="1200" spc="-100" dirty="0">
          <a:solidFill>
            <a:schemeClr val="tx2"/>
          </a:solidFill>
          <a:effectLst/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SzPct val="120000"/>
        <a:buFont typeface="Wingdings" panose="05000000000000000000" pitchFamily="2" charset="2"/>
        <a:buChar char="§"/>
        <a:defRPr lang="ru-RU" sz="4400" b="0" kern="1200" spc="-100" dirty="0" smtClean="0">
          <a:solidFill>
            <a:schemeClr val="tx2"/>
          </a:solidFill>
          <a:effectLst/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SzPct val="120000"/>
        <a:buFont typeface="Wingdings" panose="05000000000000000000" pitchFamily="2" charset="2"/>
        <a:buChar char="§"/>
        <a:defRPr lang="ru-RU" sz="3600" b="0" kern="1200" spc="-100" dirty="0" smtClean="0">
          <a:solidFill>
            <a:schemeClr val="tx2"/>
          </a:solidFill>
          <a:effectLst/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SzPct val="120000"/>
        <a:buFont typeface="Wingdings" panose="05000000000000000000" pitchFamily="2" charset="2"/>
        <a:buChar char="§"/>
        <a:defRPr lang="ru-RU" sz="3200" b="0" kern="1200" spc="-100" dirty="0" smtClean="0">
          <a:solidFill>
            <a:schemeClr val="tx2"/>
          </a:solidFill>
          <a:effectLst/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SzPct val="120000"/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SzPct val="120000"/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12" Type="http://schemas.openxmlformats.org/officeDocument/2006/relationships/image" Target="../media/image39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5" Type="http://schemas.openxmlformats.org/officeDocument/2006/relationships/image" Target="../media/image32.png"/><Relationship Id="rId10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1</a:t>
            </a:fld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539552" y="476672"/>
            <a:ext cx="756084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 smtClean="0">
                <a:latin typeface="Qanelas Medium" pitchFamily="50" charset="-52"/>
              </a:rPr>
              <a:t>Расстояние </a:t>
            </a:r>
            <a:r>
              <a:rPr lang="ru-RU" sz="4400" dirty="0" err="1" smtClean="0">
                <a:latin typeface="Qanelas Medium" pitchFamily="50" charset="-52"/>
              </a:rPr>
              <a:t>Дамерау-Левенштейна</a:t>
            </a:r>
            <a:endParaRPr lang="ru-RU" sz="4400" dirty="0">
              <a:latin typeface="Qanelas Medium" pitchFamily="50" charset="-5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92080" y="6237312"/>
            <a:ext cx="3640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err="1" smtClean="0">
                <a:latin typeface="Qanelas Bold Italic" pitchFamily="50" charset="-52"/>
              </a:rPr>
              <a:t>Головащенко</a:t>
            </a:r>
            <a:r>
              <a:rPr lang="ru-RU" dirty="0" smtClean="0">
                <a:latin typeface="Qanelas Bold Italic" pitchFamily="50" charset="-52"/>
              </a:rPr>
              <a:t> Вадим, ПЗПИ-16-4</a:t>
            </a:r>
            <a:endParaRPr lang="ru-RU" dirty="0">
              <a:latin typeface="Qanelas Bold Italic" pitchFamily="50" charset="-5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10</a:t>
            </a:fld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2304256" y="6424873"/>
            <a:ext cx="22677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 smtClean="0">
                <a:latin typeface="Qanelas Medium" pitchFamily="50" charset="-52"/>
              </a:rPr>
              <a:t>Теория</a:t>
            </a:r>
            <a:endParaRPr lang="ru-RU" sz="2000" dirty="0">
              <a:latin typeface="Qanelas Medium" pitchFamily="50" charset="-52"/>
            </a:endParaRPr>
          </a:p>
        </p:txBody>
      </p:sp>
      <p:sp>
        <p:nvSpPr>
          <p:cNvPr id="35842" name="AutoShape 2" descr="{\displaystyle D(i,j)=\left\{{\begin{array}{llcl}0,&amp;&amp;&amp;i=0,\ j=0\\i,&amp;&amp;&amp;j=0,\ i&gt;0\\j,&amp;&amp;&amp;i=0,\ j&gt;0\\\min\{\\&amp;D(i,j-1)+1,\\&amp;D(i-1,j)+1,&amp;&amp;j&gt;0,\ i&gt;0\\&amp;D(i-1,j-1)+{\rm {m}}(S_{1}[i],S_{2}[j])\\\}\end{array}}\right.}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5844" name="AutoShape 4" descr="{\displaystyle D(i,j)=\left\{{\begin{array}{llcl}0,&amp;&amp;&amp;i=0,\ j=0\\i,&amp;&amp;&amp;j=0,\ i&gt;0\\j,&amp;&amp;&amp;i=0,\ j&gt;0\\\min\{\\&amp;D(i,j-1)+1,\\&amp;D(i-1,j)+1,&amp;&amp;j&gt;0,\ i&gt;0\\&amp;D(i-1,j-1)+{\rm {m}}(S_{1}[i],S_{2}[j])\\\}\end{array}}\right.}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5846" name="AutoShape 6" descr="{\displaystyle D(i,j)=\left\{{\begin{array}{llcl}0,&amp;&amp;&amp;i=0,\ j=0\\i,&amp;&amp;&amp;j=0,\ i&gt;0\\j,&amp;&amp;&amp;i=0,\ j&gt;0\\\min\{\\&amp;D(i,j-1)+1,\\&amp;D(i-1,j)+1,&amp;&amp;j&gt;0,\ i&gt;0\\&amp;D(i-1,j-1)+{\rm {m}}(S_{1}[i],S_{2}[j])\\\}\end{array}}\right.}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07975" y="201421"/>
                <a:ext cx="8512497" cy="13201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14000"/>
                  </a:lnSpc>
                </a:pPr>
                <a:r>
                  <a:rPr lang="ru-RU" sz="2400" dirty="0" smtClean="0">
                    <a:latin typeface="Arial" pitchFamily="34" charset="0"/>
                    <a:cs typeface="Arial" pitchFamily="34" charset="0"/>
                  </a:rPr>
                  <a:t>Пусть даны строки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  <a:cs typeface="Arial" pitchFamily="34" charset="0"/>
                          </a:rPr>
                          <m:t>𝑆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  <a:cs typeface="Arial" pitchFamily="34" charset="0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/>
                            <a:cs typeface="Arial" pitchFamily="34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  <a:cs typeface="Arial" pitchFamily="34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sz="2400" dirty="0" smtClean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ru-RU" sz="2400" dirty="0" smtClean="0">
                    <a:latin typeface="Arial" pitchFamily="34" charset="0"/>
                    <a:cs typeface="Arial" pitchFamily="34" charset="0"/>
                  </a:rPr>
                  <a:t>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  <a:cs typeface="Arial" pitchFamily="34" charset="0"/>
                          </a:rPr>
                          <m:t>𝑆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  <a:cs typeface="Arial" pitchFamily="34" charset="0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/>
                            <a:cs typeface="Arial" pitchFamily="34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  <a:cs typeface="Arial" pitchFamily="34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400" dirty="0" smtClean="0">
                    <a:latin typeface="Arial" pitchFamily="34" charset="0"/>
                    <a:cs typeface="Arial" pitchFamily="34" charset="0"/>
                  </a:rPr>
                  <a:t>.</a:t>
                </a:r>
              </a:p>
              <a:p>
                <a:pPr>
                  <a:lnSpc>
                    <a:spcPct val="114000"/>
                  </a:lnSpc>
                </a:pPr>
                <a:r>
                  <a:rPr lang="ru-RU" sz="2400" dirty="0" smtClean="0">
                    <a:latin typeface="Arial" pitchFamily="34" charset="0"/>
                    <a:cs typeface="Arial" pitchFamily="34" charset="0"/>
                  </a:rPr>
                  <a:t>Тогда расстоянием </a:t>
                </a:r>
                <a:r>
                  <a:rPr lang="ru-RU" sz="2400" dirty="0" err="1" smtClean="0">
                    <a:latin typeface="Arial" pitchFamily="34" charset="0"/>
                    <a:cs typeface="Arial" pitchFamily="34" charset="0"/>
                  </a:rPr>
                  <a:t>Дамерау</a:t>
                </a:r>
                <a:r>
                  <a:rPr lang="ru-RU" sz="2400" dirty="0" smtClean="0">
                    <a:latin typeface="Arial" pitchFamily="34" charset="0"/>
                    <a:cs typeface="Arial" pitchFamily="34" charset="0"/>
                  </a:rPr>
                  <a:t>-Левенштейна для этих строк будет значение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  <a:cs typeface="Arial" pitchFamily="34" charset="0"/>
                      </a:rPr>
                      <m:t>𝑑</m:t>
                    </m:r>
                    <m:d>
                      <m:dPr>
                        <m:ctrlPr>
                          <a:rPr lang="en-US" sz="2400" b="0" i="1" smtClean="0">
                            <a:latin typeface="Cambria Math"/>
                            <a:cs typeface="Arial" pitchFamily="34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  <a:cs typeface="Arial" pitchFamily="34" charset="0"/>
                          </a:rPr>
                          <m:t>𝑚</m:t>
                        </m:r>
                        <m:r>
                          <a:rPr lang="en-US" sz="2400" b="0" i="1" smtClean="0">
                            <a:latin typeface="Cambria Math"/>
                            <a:cs typeface="Arial" pitchFamily="34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/>
                            <a:cs typeface="Arial" pitchFamily="34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400" dirty="0" smtClean="0">
                    <a:latin typeface="Arial" pitchFamily="34" charset="0"/>
                    <a:cs typeface="Arial" pitchFamily="34" charset="0"/>
                  </a:rPr>
                  <a:t>, </a:t>
                </a:r>
                <a:r>
                  <a:rPr lang="ru-RU" sz="2400" dirty="0" smtClean="0">
                    <a:latin typeface="Arial" pitchFamily="34" charset="0"/>
                    <a:cs typeface="Arial" pitchFamily="34" charset="0"/>
                  </a:rPr>
                  <a:t>где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  <a:cs typeface="Arial" pitchFamily="34" charset="0"/>
                      </a:rPr>
                      <m:t>𝑑</m:t>
                    </m:r>
                  </m:oMath>
                </a14:m>
                <a:r>
                  <a:rPr lang="ru-RU" sz="2400" dirty="0" smtClean="0">
                    <a:latin typeface="Arial" pitchFamily="34" charset="0"/>
                    <a:cs typeface="Arial" pitchFamily="34" charset="0"/>
                  </a:rPr>
                  <a:t> – рекуррентная формула.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975" y="201421"/>
                <a:ext cx="8512497" cy="1320170"/>
              </a:xfrm>
              <a:prstGeom prst="rect">
                <a:avLst/>
              </a:prstGeom>
              <a:blipFill rotWithShape="1">
                <a:blip r:embed="rId2"/>
                <a:stretch>
                  <a:fillRect l="-1146" t="-2304" r="-573" b="-967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683568" y="5589240"/>
            <a:ext cx="61831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>
                <a:latin typeface="Qanelas Light" pitchFamily="50" charset="-52"/>
              </a:rPr>
              <a:t>Нумерация символов строк начинается с единицы</a:t>
            </a:r>
            <a:endParaRPr lang="ru-RU" sz="2000" dirty="0">
              <a:latin typeface="Qanelas Light" pitchFamily="50" charset="-5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32" y="2028825"/>
            <a:ext cx="8748464" cy="26299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1547664" y="2478038"/>
            <a:ext cx="7272808" cy="109497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/>
        </p:nvSpPr>
        <p:spPr>
          <a:xfrm>
            <a:off x="1554014" y="2041798"/>
            <a:ext cx="5112568" cy="392063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/>
        </p:nvSpPr>
        <p:spPr>
          <a:xfrm>
            <a:off x="1547664" y="3633594"/>
            <a:ext cx="4752528" cy="8789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7083588" y="1868497"/>
            <a:ext cx="1733808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База рекурсии</a:t>
            </a:r>
            <a:endParaRPr lang="ru-RU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Прямая со стрелкой 7"/>
          <p:cNvCxnSpPr>
            <a:stCxn id="6" idx="1"/>
            <a:endCxn id="13" idx="3"/>
          </p:cNvCxnSpPr>
          <p:nvPr/>
        </p:nvCxnSpPr>
        <p:spPr>
          <a:xfrm flipH="1">
            <a:off x="6666582" y="2053163"/>
            <a:ext cx="417006" cy="184667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/>
          <p:nvPr/>
        </p:nvCxnSpPr>
        <p:spPr>
          <a:xfrm flipH="1" flipV="1">
            <a:off x="7950492" y="3573016"/>
            <a:ext cx="437932" cy="342295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308304" y="3934797"/>
            <a:ext cx="1728192" cy="6463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Условие перестановки</a:t>
            </a:r>
            <a:endParaRPr lang="ru-RU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308304" y="4726885"/>
            <a:ext cx="1728192" cy="646331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Расстояние Левенштейна</a:t>
            </a:r>
            <a:endParaRPr lang="ru-RU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5" name="Прямая со стрелкой 24"/>
          <p:cNvCxnSpPr>
            <a:stCxn id="24" idx="1"/>
            <a:endCxn id="14" idx="3"/>
          </p:cNvCxnSpPr>
          <p:nvPr/>
        </p:nvCxnSpPr>
        <p:spPr>
          <a:xfrm flipH="1" flipV="1">
            <a:off x="6300192" y="4073071"/>
            <a:ext cx="1008112" cy="976980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4556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3" grpId="0" animBg="1"/>
      <p:bldP spid="14" grpId="0" animBg="1"/>
      <p:bldP spid="6" grpId="0" animBg="1"/>
      <p:bldP spid="20" grpId="0" animBg="1"/>
      <p:bldP spid="2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11</a:t>
            </a:fld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2304256" y="6424873"/>
            <a:ext cx="22677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 smtClean="0">
                <a:latin typeface="Qanelas Medium" pitchFamily="50" charset="-52"/>
              </a:rPr>
              <a:t>Теория</a:t>
            </a:r>
            <a:endParaRPr lang="ru-RU" sz="2000" dirty="0">
              <a:latin typeface="Qanelas Medium" pitchFamily="50" charset="-52"/>
            </a:endParaRPr>
          </a:p>
        </p:txBody>
      </p:sp>
      <p:sp>
        <p:nvSpPr>
          <p:cNvPr id="35842" name="AutoShape 2" descr="{\displaystyle D(i,j)=\left\{{\begin{array}{llcl}0,&amp;&amp;&amp;i=0,\ j=0\\i,&amp;&amp;&amp;j=0,\ i&gt;0\\j,&amp;&amp;&amp;i=0,\ j&gt;0\\\min\{\\&amp;D(i,j-1)+1,\\&amp;D(i-1,j)+1,&amp;&amp;j&gt;0,\ i&gt;0\\&amp;D(i-1,j-1)+{\rm {m}}(S_{1}[i],S_{2}[j])\\\}\end{array}}\right.}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5844" name="AutoShape 4" descr="{\displaystyle D(i,j)=\left\{{\begin{array}{llcl}0,&amp;&amp;&amp;i=0,\ j=0\\i,&amp;&amp;&amp;j=0,\ i&gt;0\\j,&amp;&amp;&amp;i=0,\ j&gt;0\\\min\{\\&amp;D(i,j-1)+1,\\&amp;D(i-1,j)+1,&amp;&amp;j&gt;0,\ i&gt;0\\&amp;D(i-1,j-1)+{\rm {m}}(S_{1}[i],S_{2}[j])\\\}\end{array}}\right.}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5846" name="AutoShape 6" descr="{\displaystyle D(i,j)=\left\{{\begin{array}{llcl}0,&amp;&amp;&amp;i=0,\ j=0\\i,&amp;&amp;&amp;j=0,\ i&gt;0\\j,&amp;&amp;&amp;i=0,\ j&gt;0\\\min\{\\&amp;D(i,j-1)+1,\\&amp;D(i-1,j)+1,&amp;&amp;j&gt;0,\ i&gt;0\\&amp;D(i-1,j-1)+{\rm {m}}(S_{1}[i],S_{2}[j])\\\}\end{array}}\right.}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395536" y="332656"/>
            <a:ext cx="7560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smtClean="0">
                <a:latin typeface="Qanelas Medium" pitchFamily="50" charset="-52"/>
              </a:rPr>
              <a:t>Доказательство корректности</a:t>
            </a:r>
            <a:endParaRPr lang="ru-RU" sz="3600" dirty="0">
              <a:latin typeface="Qanelas Medium" pitchFamily="50" charset="-5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08236" y="828204"/>
            <a:ext cx="7692156" cy="513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4000"/>
              </a:lnSpc>
            </a:pPr>
            <a:r>
              <a:rPr lang="ru-RU" sz="2400" i="1" dirty="0" smtClean="0">
                <a:latin typeface="Arial" pitchFamily="34" charset="0"/>
                <a:cs typeface="Arial" pitchFamily="34" charset="0"/>
              </a:rPr>
              <a:t>Динамическое программирование по префиксу</a:t>
            </a:r>
            <a:endParaRPr lang="ru-RU" sz="20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3568" y="3321861"/>
            <a:ext cx="1385689" cy="934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4000"/>
              </a:lnSpc>
            </a:pPr>
            <a:r>
              <a:rPr lang="ru-RU" sz="2400" b="1" dirty="0" smtClean="0">
                <a:latin typeface="Arial" pitchFamily="34" charset="0"/>
                <a:cs typeface="Arial" pitchFamily="34" charset="0"/>
              </a:rPr>
              <a:t>голова</a:t>
            </a:r>
          </a:p>
          <a:p>
            <a:pPr>
              <a:lnSpc>
                <a:spcPct val="114000"/>
              </a:lnSpc>
            </a:pPr>
            <a:r>
              <a:rPr lang="ru-RU" sz="2400" b="1" dirty="0" smtClean="0">
                <a:latin typeface="Arial" pitchFamily="34" charset="0"/>
                <a:cs typeface="Arial" pitchFamily="34" charset="0"/>
              </a:rPr>
              <a:t>украв</a:t>
            </a:r>
            <a:endParaRPr lang="ru-RU" sz="24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754263" y="1556792"/>
            <a:ext cx="1381001" cy="934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4000"/>
              </a:lnSpc>
            </a:pPr>
            <a:r>
              <a:rPr lang="ru-RU" sz="2400" b="1" dirty="0" smtClean="0">
                <a:latin typeface="Arial" pitchFamily="34" charset="0"/>
                <a:cs typeface="Arial" pitchFamily="34" charset="0"/>
              </a:rPr>
              <a:t>голов</a:t>
            </a:r>
            <a:r>
              <a:rPr lang="ru-RU" sz="2400" b="1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а</a:t>
            </a:r>
          </a:p>
          <a:p>
            <a:pPr>
              <a:lnSpc>
                <a:spcPct val="114000"/>
              </a:lnSpc>
            </a:pPr>
            <a:r>
              <a:rPr lang="ru-RU" sz="2400" b="1" dirty="0" smtClean="0">
                <a:latin typeface="Arial" pitchFamily="34" charset="0"/>
                <a:cs typeface="Arial" pitchFamily="34" charset="0"/>
              </a:rPr>
              <a:t>украв</a:t>
            </a:r>
            <a:endParaRPr lang="ru-RU" sz="24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Левая фигурная скобка 4"/>
          <p:cNvSpPr/>
          <p:nvPr/>
        </p:nvSpPr>
        <p:spPr>
          <a:xfrm>
            <a:off x="2304256" y="1628800"/>
            <a:ext cx="323528" cy="3886686"/>
          </a:xfrm>
          <a:prstGeom prst="leftBrace">
            <a:avLst>
              <a:gd name="adj1" fmla="val 47588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139952" y="1772816"/>
                <a:ext cx="2615964" cy="5133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14000"/>
                  </a:lnSpc>
                </a:pPr>
                <a:r>
                  <a:rPr lang="ru-RU" sz="2400" dirty="0" smtClean="0">
                    <a:latin typeface="Arial" pitchFamily="34" charset="0"/>
                    <a:cs typeface="Arial" pitchFamily="34" charset="0"/>
                  </a:rPr>
                  <a:t>+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  <a:cs typeface="Arial" pitchFamily="34" charset="0"/>
                      </a:rPr>
                      <m:t>𝐷𝑒𝑙𝑒𝑐𝑡𝐶𝑜𝑖𝑛</m:t>
                    </m:r>
                  </m:oMath>
                </a14:m>
                <a:endParaRPr lang="ru-RU" sz="2400" dirty="0" smtClean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9952" y="1772816"/>
                <a:ext cx="2615964" cy="513346"/>
              </a:xfrm>
              <a:prstGeom prst="rect">
                <a:avLst/>
              </a:prstGeom>
              <a:blipFill rotWithShape="1">
                <a:blip r:embed="rId2"/>
                <a:stretch>
                  <a:fillRect l="-3497" t="-5952" b="-2023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2749575" y="2580050"/>
            <a:ext cx="1241673" cy="934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4000"/>
              </a:lnSpc>
            </a:pPr>
            <a:r>
              <a:rPr lang="ru-RU" sz="2400" b="1" dirty="0" smtClean="0">
                <a:latin typeface="Arial" pitchFamily="34" charset="0"/>
                <a:cs typeface="Arial" pitchFamily="34" charset="0"/>
              </a:rPr>
              <a:t>голова</a:t>
            </a:r>
          </a:p>
          <a:p>
            <a:pPr>
              <a:lnSpc>
                <a:spcPct val="114000"/>
              </a:lnSpc>
            </a:pPr>
            <a:r>
              <a:rPr lang="ru-RU" sz="2400" b="1" dirty="0" err="1" smtClean="0">
                <a:latin typeface="Arial" pitchFamily="34" charset="0"/>
                <a:cs typeface="Arial" pitchFamily="34" charset="0"/>
              </a:rPr>
              <a:t>украв</a:t>
            </a:r>
            <a:r>
              <a:rPr lang="ru-RU" sz="2400" b="1" dirty="0" err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а</a:t>
            </a:r>
            <a:endParaRPr lang="ru-RU" sz="2400" dirty="0" smtClean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4135264" y="2796074"/>
                <a:ext cx="2615964" cy="5133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14000"/>
                  </a:lnSpc>
                </a:pPr>
                <a:r>
                  <a:rPr lang="ru-RU" sz="2400" dirty="0" smtClean="0">
                    <a:latin typeface="Arial" pitchFamily="34" charset="0"/>
                    <a:cs typeface="Arial" pitchFamily="34" charset="0"/>
                  </a:rPr>
                  <a:t>+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  <a:cs typeface="Arial" pitchFamily="34" charset="0"/>
                      </a:rPr>
                      <m:t>𝐼𝑛𝑠𝑒𝑟𝑡𝐶𝑜𝑖𝑛</m:t>
                    </m:r>
                  </m:oMath>
                </a14:m>
                <a:endParaRPr lang="ru-RU" sz="2400" dirty="0" smtClean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5264" y="2796074"/>
                <a:ext cx="2615964" cy="513346"/>
              </a:xfrm>
              <a:prstGeom prst="rect">
                <a:avLst/>
              </a:prstGeom>
              <a:blipFill rotWithShape="1">
                <a:blip r:embed="rId3"/>
                <a:stretch>
                  <a:fillRect l="-3497" t="-5952" b="-2023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/>
          <p:cNvSpPr txBox="1"/>
          <p:nvPr/>
        </p:nvSpPr>
        <p:spPr>
          <a:xfrm>
            <a:off x="2771800" y="4581128"/>
            <a:ext cx="1241673" cy="934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4000"/>
              </a:lnSpc>
            </a:pPr>
            <a:r>
              <a:rPr lang="ru-RU" sz="2400" b="1" dirty="0" smtClean="0">
                <a:latin typeface="Arial" pitchFamily="34" charset="0"/>
                <a:cs typeface="Arial" pitchFamily="34" charset="0"/>
              </a:rPr>
              <a:t>голова</a:t>
            </a:r>
          </a:p>
          <a:p>
            <a:pPr>
              <a:lnSpc>
                <a:spcPct val="114000"/>
              </a:lnSpc>
            </a:pPr>
            <a:r>
              <a:rPr lang="ru-RU" sz="2400" b="1" dirty="0" err="1" smtClean="0">
                <a:latin typeface="Arial" pitchFamily="34" charset="0"/>
                <a:cs typeface="Arial" pitchFamily="34" charset="0"/>
              </a:rPr>
              <a:t>укр</a:t>
            </a:r>
            <a:r>
              <a:rPr lang="ru-RU" sz="2400" b="1" dirty="0" err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ва</a:t>
            </a:r>
            <a:endParaRPr lang="ru-RU" sz="2400" dirty="0" smtClean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4150556" y="4791634"/>
                <a:ext cx="2615964" cy="5133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14000"/>
                  </a:lnSpc>
                </a:pPr>
                <a:r>
                  <a:rPr lang="ru-RU" sz="2400" dirty="0" smtClean="0">
                    <a:latin typeface="Arial" pitchFamily="34" charset="0"/>
                    <a:cs typeface="Arial" pitchFamily="34" charset="0"/>
                  </a:rPr>
                  <a:t>+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  <a:cs typeface="Arial" pitchFamily="34" charset="0"/>
                      </a:rPr>
                      <m:t>𝑇𝑟𝑎𝑛𝑠𝑓𝑒𝑟𝐶𝑜𝑖𝑛</m:t>
                    </m:r>
                  </m:oMath>
                </a14:m>
                <a:endParaRPr lang="ru-RU" sz="2400" dirty="0" smtClean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0556" y="4791634"/>
                <a:ext cx="2615964" cy="513346"/>
              </a:xfrm>
              <a:prstGeom prst="rect">
                <a:avLst/>
              </a:prstGeom>
              <a:blipFill rotWithShape="1">
                <a:blip r:embed="rId4"/>
                <a:stretch>
                  <a:fillRect l="-3730" t="-5952" b="-2023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/>
          <p:cNvSpPr txBox="1"/>
          <p:nvPr/>
        </p:nvSpPr>
        <p:spPr>
          <a:xfrm>
            <a:off x="2771800" y="3625530"/>
            <a:ext cx="1241673" cy="934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4000"/>
              </a:lnSpc>
            </a:pPr>
            <a:r>
              <a:rPr lang="ru-RU" sz="2400" b="1" dirty="0" smtClean="0">
                <a:latin typeface="Arial" pitchFamily="34" charset="0"/>
                <a:cs typeface="Arial" pitchFamily="34" charset="0"/>
              </a:rPr>
              <a:t>голова</a:t>
            </a:r>
          </a:p>
          <a:p>
            <a:pPr>
              <a:lnSpc>
                <a:spcPct val="114000"/>
              </a:lnSpc>
            </a:pPr>
            <a:r>
              <a:rPr lang="ru-RU" sz="2400" b="1" dirty="0" err="1" smtClean="0">
                <a:latin typeface="Arial" pitchFamily="34" charset="0"/>
                <a:cs typeface="Arial" pitchFamily="34" charset="0"/>
              </a:rPr>
              <a:t>укра</a:t>
            </a:r>
            <a:r>
              <a:rPr lang="ru-RU" sz="2400" b="1" dirty="0" err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а</a:t>
            </a:r>
            <a:endParaRPr lang="ru-RU" sz="2400" dirty="0" smtClean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4150556" y="3789040"/>
                <a:ext cx="2615964" cy="4781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14000"/>
                  </a:lnSpc>
                </a:pPr>
                <a:r>
                  <a:rPr lang="ru-RU" sz="2400" dirty="0" smtClean="0">
                    <a:latin typeface="Arial" pitchFamily="34" charset="0"/>
                    <a:cs typeface="Arial" pitchFamily="34" charset="0"/>
                  </a:rPr>
                  <a:t>+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  <a:cs typeface="Arial" pitchFamily="34" charset="0"/>
                      </a:rPr>
                      <m:t>𝑅𝑒𝑝𝑙𝑎𝑠𝑒</m:t>
                    </m:r>
                    <m:r>
                      <a:rPr lang="en-US" sz="2400" i="1">
                        <a:latin typeface="Cambria Math"/>
                        <a:cs typeface="Arial" pitchFamily="34" charset="0"/>
                      </a:rPr>
                      <m:t>𝐶𝑜𝑖𝑛</m:t>
                    </m:r>
                  </m:oMath>
                </a14:m>
                <a:endParaRPr lang="ru-RU" sz="2400" dirty="0" smtClean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0556" y="3789040"/>
                <a:ext cx="2615964" cy="478144"/>
              </a:xfrm>
              <a:prstGeom prst="rect">
                <a:avLst/>
              </a:prstGeom>
              <a:blipFill rotWithShape="1">
                <a:blip r:embed="rId5"/>
                <a:stretch>
                  <a:fillRect l="-3730" t="-6410" b="-2948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026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12</a:t>
            </a:fld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2304256" y="6424873"/>
            <a:ext cx="22677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 smtClean="0">
                <a:latin typeface="Qanelas Medium" pitchFamily="50" charset="-52"/>
              </a:rPr>
              <a:t>Теория</a:t>
            </a:r>
            <a:endParaRPr lang="ru-RU" sz="2000" dirty="0">
              <a:latin typeface="Qanelas Medium" pitchFamily="50" charset="-52"/>
            </a:endParaRPr>
          </a:p>
        </p:txBody>
      </p:sp>
      <p:sp>
        <p:nvSpPr>
          <p:cNvPr id="35842" name="AutoShape 2" descr="{\displaystyle D(i,j)=\left\{{\begin{array}{llcl}0,&amp;&amp;&amp;i=0,\ j=0\\i,&amp;&amp;&amp;j=0,\ i&gt;0\\j,&amp;&amp;&amp;i=0,\ j&gt;0\\\min\{\\&amp;D(i,j-1)+1,\\&amp;D(i-1,j)+1,&amp;&amp;j&gt;0,\ i&gt;0\\&amp;D(i-1,j-1)+{\rm {m}}(S_{1}[i],S_{2}[j])\\\}\end{array}}\right.}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5844" name="AutoShape 4" descr="{\displaystyle D(i,j)=\left\{{\begin{array}{llcl}0,&amp;&amp;&amp;i=0,\ j=0\\i,&amp;&amp;&amp;j=0,\ i&gt;0\\j,&amp;&amp;&amp;i=0,\ j&gt;0\\\min\{\\&amp;D(i,j-1)+1,\\&amp;D(i-1,j)+1,&amp;&amp;j&gt;0,\ i&gt;0\\&amp;D(i-1,j-1)+{\rm {m}}(S_{1}[i],S_{2}[j])\\\}\end{array}}\right.}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5846" name="AutoShape 6" descr="{\displaystyle D(i,j)=\left\{{\begin{array}{llcl}0,&amp;&amp;&amp;i=0,\ j=0\\i,&amp;&amp;&amp;j=0,\ i&gt;0\\j,&amp;&amp;&amp;i=0,\ j&gt;0\\\min\{\\&amp;D(i,j-1)+1,\\&amp;D(i-1,j)+1,&amp;&amp;j&gt;0,\ i&gt;0\\&amp;D(i-1,j-1)+{\rm {m}}(S_{1}[i],S_{2}[j])\\\}\end{array}}\right.}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408236" y="251358"/>
            <a:ext cx="7692156" cy="513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4000"/>
              </a:lnSpc>
            </a:pPr>
            <a:r>
              <a:rPr lang="ru-RU" sz="2400" i="1" dirty="0" smtClean="0">
                <a:latin typeface="Arial" pitchFamily="34" charset="0"/>
                <a:cs typeface="Arial" pitchFamily="34" charset="0"/>
              </a:rPr>
              <a:t>Динамическое программирование по префиксу</a:t>
            </a:r>
            <a:endParaRPr lang="ru-RU" sz="2000" dirty="0" smtClean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6466157"/>
              </p:ext>
            </p:extLst>
          </p:nvPr>
        </p:nvGraphicFramePr>
        <p:xfrm>
          <a:off x="523008" y="1412776"/>
          <a:ext cx="4193008" cy="23169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4126"/>
                <a:gridCol w="524126"/>
                <a:gridCol w="524126"/>
                <a:gridCol w="524126"/>
                <a:gridCol w="524126"/>
                <a:gridCol w="524126"/>
                <a:gridCol w="524126"/>
                <a:gridCol w="524126"/>
              </a:tblGrid>
              <a:tr h="330996"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0866" marR="80866" marT="40433" marB="40433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ru-RU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0866" marR="80866" marT="40433" marB="40433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г</a:t>
                      </a:r>
                      <a:endParaRPr lang="ru-RU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0866" marR="80866" marT="40433" marB="40433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о</a:t>
                      </a:r>
                      <a:endParaRPr lang="ru-RU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0866" marR="80866" marT="40433" marB="40433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л</a:t>
                      </a:r>
                      <a:endParaRPr lang="ru-RU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0866" marR="80866" marT="40433" marB="40433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о</a:t>
                      </a:r>
                      <a:endParaRPr lang="ru-RU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0866" marR="80866" marT="40433" marB="40433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в</a:t>
                      </a:r>
                      <a:endParaRPr lang="ru-RU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0866" marR="80866" marT="40433" marB="40433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а</a:t>
                      </a:r>
                      <a:endParaRPr lang="ru-RU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0866" marR="80866" marT="40433" marB="40433" anchor="ctr">
                    <a:solidFill>
                      <a:srgbClr val="FFFF00"/>
                    </a:solidFill>
                  </a:tcPr>
                </a:tc>
              </a:tr>
              <a:tr h="330996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ru-RU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0866" marR="80866" marT="40433" marB="40433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1" i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ru-RU" sz="1600" b="1" i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0866" marR="80866" marT="40433" marB="40433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1" i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ru-RU" sz="1600" b="1" i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0866" marR="80866" marT="40433" marB="40433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1" i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ru-RU" sz="1600" b="1" i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0866" marR="80866" marT="40433" marB="40433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1" i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ru-RU" sz="1600" b="1" i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0866" marR="80866" marT="40433" marB="40433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1" i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ru-RU" sz="1600" b="1" i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0866" marR="80866" marT="40433" marB="40433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1" i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ru-RU" sz="1600" b="1" i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0866" marR="80866" marT="40433" marB="40433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1" i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ru-RU" sz="1600" b="1" i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0866" marR="80866" marT="40433" marB="40433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30996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у</a:t>
                      </a:r>
                      <a:endParaRPr lang="ru-RU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0866" marR="80866" marT="40433" marB="40433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1" i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ru-RU" sz="1600" b="1" i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0866" marR="80866" marT="40433" marB="40433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i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ru-RU" sz="1600" i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0866" marR="80866" marT="40433" marB="40433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i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ru-RU" sz="1600" i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0866" marR="80866" marT="40433" marB="40433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i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ru-RU" sz="1600" i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0866" marR="80866" marT="40433" marB="40433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i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ru-RU" sz="1600" i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0866" marR="80866" marT="40433" marB="40433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i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ru-RU" sz="1600" i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0866" marR="80866" marT="40433" marB="40433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i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ru-RU" sz="1600" i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0866" marR="80866" marT="40433" marB="40433" anchor="ctr">
                    <a:noFill/>
                  </a:tcPr>
                </a:tc>
              </a:tr>
              <a:tr h="330996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к</a:t>
                      </a:r>
                      <a:endParaRPr lang="ru-RU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0866" marR="80866" marT="40433" marB="40433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1" i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ru-RU" sz="1600" b="1" i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0866" marR="80866" marT="40433" marB="40433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i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ru-RU" sz="1600" i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0866" marR="80866" marT="40433" marB="40433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ru-RU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0866" marR="80866" marT="40433" marB="40433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ru-RU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0866" marR="80866" marT="40433" marB="40433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ru-RU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0866" marR="80866" marT="40433" marB="40433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ru-RU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0866" marR="80866" marT="40433" marB="40433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ru-RU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0866" marR="80866" marT="40433" marB="40433" anchor="ctr">
                    <a:noFill/>
                  </a:tcPr>
                </a:tc>
              </a:tr>
              <a:tr h="330996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р</a:t>
                      </a:r>
                      <a:endParaRPr lang="ru-RU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0866" marR="80866" marT="40433" marB="40433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1" i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ru-RU" sz="1600" b="1" i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0866" marR="80866" marT="40433" marB="40433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i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ru-RU" sz="1600" i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0866" marR="80866" marT="40433" marB="40433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ru-RU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0866" marR="80866" marT="40433" marB="40433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ru-RU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0866" marR="80866" marT="40433" marB="40433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ru-RU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0866" marR="80866" marT="40433" marB="40433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ru-RU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0866" marR="80866" marT="40433" marB="40433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ru-RU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0866" marR="80866" marT="40433" marB="40433" anchor="ctr">
                    <a:noFill/>
                  </a:tcPr>
                </a:tc>
              </a:tr>
              <a:tr h="330996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а</a:t>
                      </a:r>
                      <a:endParaRPr lang="ru-RU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0866" marR="80866" marT="40433" marB="40433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1" i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ru-RU" sz="1600" b="1" i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0866" marR="80866" marT="40433" marB="40433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i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ru-RU" sz="1600" i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0866" marR="80866" marT="40433" marB="40433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ru-RU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0866" marR="80866" marT="40433" marB="40433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ru-RU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0866" marR="80866" marT="40433" marB="40433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ru-RU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0866" marR="80866" marT="40433" marB="40433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ru-RU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0866" marR="80866" marT="40433" marB="40433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ru-RU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0866" marR="80866" marT="40433" marB="40433" anchor="ctr">
                    <a:noFill/>
                  </a:tcPr>
                </a:tc>
              </a:tr>
              <a:tr h="330996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л</a:t>
                      </a:r>
                      <a:endParaRPr lang="ru-RU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0866" marR="80866" marT="40433" marB="40433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1" i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ru-RU" sz="1600" b="1" i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0866" marR="80866" marT="40433" marB="40433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i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ru-RU" sz="1600" i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0866" marR="80866" marT="40433" marB="40433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ru-RU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0866" marR="80866" marT="40433" marB="40433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ru-RU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0866" marR="80866" marT="40433" marB="40433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ru-RU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0866" marR="80866" marT="40433" marB="40433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ru-RU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0866" marR="80866" marT="40433" marB="40433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ru-RU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0866" marR="80866" marT="40433" marB="40433" anchor="ctr"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7115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13</a:t>
            </a:fld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2304256" y="6424873"/>
            <a:ext cx="22677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 smtClean="0">
                <a:latin typeface="Qanelas Medium" pitchFamily="50" charset="-52"/>
              </a:rPr>
              <a:t>Теория</a:t>
            </a:r>
            <a:endParaRPr lang="ru-RU" sz="2000" dirty="0">
              <a:latin typeface="Qanelas Medium" pitchFamily="50" charset="-52"/>
            </a:endParaRPr>
          </a:p>
        </p:txBody>
      </p:sp>
      <p:sp>
        <p:nvSpPr>
          <p:cNvPr id="35842" name="AutoShape 2" descr="{\displaystyle D(i,j)=\left\{{\begin{array}{llcl}0,&amp;&amp;&amp;i=0,\ j=0\\i,&amp;&amp;&amp;j=0,\ i&gt;0\\j,&amp;&amp;&amp;i=0,\ j&gt;0\\\min\{\\&amp;D(i,j-1)+1,\\&amp;D(i-1,j)+1,&amp;&amp;j&gt;0,\ i&gt;0\\&amp;D(i-1,j-1)+{\rm {m}}(S_{1}[i],S_{2}[j])\\\}\end{array}}\right.}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5844" name="AutoShape 4" descr="{\displaystyle D(i,j)=\left\{{\begin{array}{llcl}0,&amp;&amp;&amp;i=0,\ j=0\\i,&amp;&amp;&amp;j=0,\ i&gt;0\\j,&amp;&amp;&amp;i=0,\ j&gt;0\\\min\{\\&amp;D(i,j-1)+1,\\&amp;D(i-1,j)+1,&amp;&amp;j&gt;0,\ i&gt;0\\&amp;D(i-1,j-1)+{\rm {m}}(S_{1}[i],S_{2}[j])\\\}\end{array}}\right.}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5846" name="AutoShape 6" descr="{\displaystyle D(i,j)=\left\{{\begin{array}{llcl}0,&amp;&amp;&amp;i=0,\ j=0\\i,&amp;&amp;&amp;j=0,\ i&gt;0\\j,&amp;&amp;&amp;i=0,\ j&gt;0\\\min\{\\&amp;D(i,j-1)+1,\\&amp;D(i-1,j)+1,&amp;&amp;j&gt;0,\ i&gt;0\\&amp;D(i-1,j-1)+{\rm {m}}(S_{1}[i],S_{2}[j])\\\}\end{array}}\right.}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395536" y="332656"/>
            <a:ext cx="7560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smtClean="0">
                <a:latin typeface="Qanelas Medium" pitchFamily="50" charset="-52"/>
              </a:rPr>
              <a:t>Оценка памяти</a:t>
            </a:r>
            <a:endParaRPr lang="ru-RU" sz="3600" dirty="0">
              <a:latin typeface="Qanelas Medium" pitchFamily="50" charset="-5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450006" y="1340768"/>
                <a:ext cx="8226449" cy="45831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14000"/>
                  </a:lnSpc>
                </a:pPr>
                <a:r>
                  <a:rPr lang="ru-RU" sz="2400" dirty="0" smtClean="0">
                    <a:latin typeface="Arial" pitchFamily="34" charset="0"/>
                    <a:cs typeface="Arial" pitchFamily="34" charset="0"/>
                  </a:rPr>
                  <a:t>Для расчёта расстояния </a:t>
                </a:r>
                <a:r>
                  <a:rPr lang="ru-RU" sz="2400" dirty="0" err="1" smtClean="0">
                    <a:latin typeface="Arial" pitchFamily="34" charset="0"/>
                    <a:cs typeface="Arial" pitchFamily="34" charset="0"/>
                  </a:rPr>
                  <a:t>Дамерау</a:t>
                </a:r>
                <a:r>
                  <a:rPr lang="ru-RU" sz="2400" dirty="0" smtClean="0">
                    <a:latin typeface="Arial" pitchFamily="34" charset="0"/>
                    <a:cs typeface="Arial" pitchFamily="34" charset="0"/>
                  </a:rPr>
                  <a:t>-Левенштейна для строк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  <a:cs typeface="Arial" pitchFamily="34" charset="0"/>
                          </a:rPr>
                          <m:t>𝑆</m:t>
                        </m:r>
                      </m:e>
                      <m:sub>
                        <m:r>
                          <a:rPr lang="en-US" sz="2400" i="1">
                            <a:latin typeface="Cambria Math"/>
                            <a:cs typeface="Arial" pitchFamily="34" charset="0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/>
                            <a:cs typeface="Arial" pitchFamily="34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  <a:cs typeface="Arial" pitchFamily="34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sz="2400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ru-RU" sz="2400" dirty="0">
                    <a:latin typeface="Arial" pitchFamily="34" charset="0"/>
                    <a:cs typeface="Arial" pitchFamily="34" charset="0"/>
                  </a:rPr>
                  <a:t>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  <a:cs typeface="Arial" pitchFamily="34" charset="0"/>
                          </a:rPr>
                          <m:t>𝑆</m:t>
                        </m:r>
                      </m:e>
                      <m:sub>
                        <m:r>
                          <a:rPr lang="en-US" sz="2400" i="1">
                            <a:latin typeface="Cambria Math"/>
                            <a:cs typeface="Arial" pitchFamily="34" charset="0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/>
                            <a:cs typeface="Arial" pitchFamily="34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  <a:cs typeface="Arial" pitchFamily="34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ru-RU" sz="2400" dirty="0" smtClean="0">
                    <a:latin typeface="Arial" pitchFamily="34" charset="0"/>
                    <a:cs typeface="Arial" pitchFamily="34" charset="0"/>
                  </a:rPr>
                  <a:t> потребуется хранить матрицу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  <a:cs typeface="Arial" pitchFamily="34" charset="0"/>
                      </a:rPr>
                      <m:t>𝑚</m:t>
                    </m:r>
                    <m:r>
                      <a:rPr lang="en-US" sz="2400" b="0" i="1" smtClean="0">
                        <a:latin typeface="Cambria Math"/>
                        <a:cs typeface="Arial" pitchFamily="34" charset="0"/>
                      </a:rPr>
                      <m:t> </m:t>
                    </m:r>
                    <m:r>
                      <a:rPr lang="en-US" sz="2400" b="0" i="1" smtClean="0">
                        <a:latin typeface="Cambria Math"/>
                        <a:ea typeface="Cambria Math"/>
                        <a:cs typeface="Arial" pitchFamily="34" charset="0"/>
                      </a:rPr>
                      <m:t>×</m:t>
                    </m:r>
                    <m:r>
                      <a:rPr lang="en-US" sz="2400" b="0" i="1" smtClean="0">
                        <a:latin typeface="Cambria Math"/>
                        <a:ea typeface="Cambria Math"/>
                        <a:cs typeface="Arial" pitchFamily="34" charset="0"/>
                      </a:rPr>
                      <m:t>𝑛</m:t>
                    </m:r>
                  </m:oMath>
                </a14:m>
                <a:r>
                  <a:rPr lang="en-US" sz="2400" dirty="0" smtClean="0">
                    <a:latin typeface="Arial" pitchFamily="34" charset="0"/>
                    <a:cs typeface="Arial" pitchFamily="34" charset="0"/>
                  </a:rPr>
                  <a:t>.</a:t>
                </a:r>
                <a:endParaRPr lang="ru-RU" sz="2400" dirty="0" smtClean="0">
                  <a:latin typeface="Arial" pitchFamily="34" charset="0"/>
                  <a:cs typeface="Arial" pitchFamily="34" charset="0"/>
                </a:endParaRPr>
              </a:p>
              <a:p>
                <a:pPr>
                  <a:lnSpc>
                    <a:spcPct val="114000"/>
                  </a:lnSpc>
                </a:pPr>
                <a:endParaRPr lang="ru-RU" sz="2400" dirty="0">
                  <a:latin typeface="Arial" pitchFamily="34" charset="0"/>
                  <a:cs typeface="Arial" pitchFamily="34" charset="0"/>
                </a:endParaRPr>
              </a:p>
              <a:p>
                <a:pPr algn="ctr">
                  <a:lnSpc>
                    <a:spcPct val="114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/>
                          <a:cs typeface="Arial" pitchFamily="34" charset="0"/>
                        </a:rPr>
                        <m:t>𝑂</m:t>
                      </m:r>
                      <m:r>
                        <a:rPr lang="en-US" sz="3200" b="0" i="1" smtClean="0">
                          <a:latin typeface="Cambria Math"/>
                          <a:cs typeface="Arial" pitchFamily="34" charset="0"/>
                        </a:rPr>
                        <m:t>(</m:t>
                      </m:r>
                      <m:r>
                        <a:rPr lang="en-US" sz="3200" b="0" i="1" smtClean="0">
                          <a:latin typeface="Cambria Math"/>
                          <a:cs typeface="Arial" pitchFamily="34" charset="0"/>
                        </a:rPr>
                        <m:t>𝑚</m:t>
                      </m:r>
                      <m:r>
                        <a:rPr lang="en-US" sz="3200" b="0" i="1" smtClean="0">
                          <a:latin typeface="Cambria Math"/>
                          <a:ea typeface="Cambria Math"/>
                          <a:cs typeface="Arial" pitchFamily="34" charset="0"/>
                        </a:rPr>
                        <m:t>⋅</m:t>
                      </m:r>
                      <m:r>
                        <a:rPr lang="en-US" sz="3200" b="0" i="1" smtClean="0">
                          <a:latin typeface="Cambria Math"/>
                          <a:cs typeface="Arial" pitchFamily="34" charset="0"/>
                        </a:rPr>
                        <m:t>𝑛</m:t>
                      </m:r>
                      <m:r>
                        <a:rPr lang="en-US" sz="3200" b="0" i="1" smtClean="0">
                          <a:latin typeface="Cambria Math"/>
                          <a:cs typeface="Arial" pitchFamily="34" charset="0"/>
                        </a:rPr>
                        <m:t>)</m:t>
                      </m:r>
                    </m:oMath>
                  </m:oMathPara>
                </a14:m>
                <a:endParaRPr lang="ru-RU" sz="3200" dirty="0" smtClean="0">
                  <a:latin typeface="Arial" pitchFamily="34" charset="0"/>
                  <a:cs typeface="Arial" pitchFamily="34" charset="0"/>
                </a:endParaRPr>
              </a:p>
              <a:p>
                <a:pPr>
                  <a:lnSpc>
                    <a:spcPct val="114000"/>
                  </a:lnSpc>
                </a:pPr>
                <a:endParaRPr lang="ru-RU" sz="2400" dirty="0">
                  <a:latin typeface="Arial" pitchFamily="34" charset="0"/>
                  <a:cs typeface="Arial" pitchFamily="34" charset="0"/>
                </a:endParaRPr>
              </a:p>
              <a:p>
                <a:pPr>
                  <a:lnSpc>
                    <a:spcPct val="114000"/>
                  </a:lnSpc>
                </a:pPr>
                <a:r>
                  <a:rPr lang="ru-RU" sz="2400" dirty="0" smtClean="0">
                    <a:latin typeface="Arial" pitchFamily="34" charset="0"/>
                    <a:cs typeface="Arial" pitchFamily="34" charset="0"/>
                  </a:rPr>
                  <a:t>Если не предполагается восстанавливать ответ (выводить только расстояние), то можно хранить только две последние строки матрицы</a:t>
                </a:r>
                <a:endParaRPr lang="en-US" sz="2400" dirty="0" smtClean="0">
                  <a:latin typeface="Arial" pitchFamily="34" charset="0"/>
                  <a:cs typeface="Arial" pitchFamily="34" charset="0"/>
                </a:endParaRPr>
              </a:p>
              <a:p>
                <a:pPr>
                  <a:lnSpc>
                    <a:spcPct val="114000"/>
                  </a:lnSpc>
                </a:pPr>
                <a:endParaRPr lang="en-US" sz="2400" dirty="0">
                  <a:latin typeface="Arial" pitchFamily="34" charset="0"/>
                  <a:cs typeface="Arial" pitchFamily="34" charset="0"/>
                </a:endParaRPr>
              </a:p>
              <a:p>
                <a:pPr>
                  <a:lnSpc>
                    <a:spcPct val="114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/>
                          <a:cs typeface="Arial" pitchFamily="34" charset="0"/>
                        </a:rPr>
                        <m:t>𝑂</m:t>
                      </m:r>
                      <m:r>
                        <a:rPr lang="en-US" sz="3200" i="1">
                          <a:latin typeface="Cambria Math"/>
                          <a:cs typeface="Arial" pitchFamily="34" charset="0"/>
                        </a:rPr>
                        <m:t>(</m:t>
                      </m:r>
                      <m:func>
                        <m:funcPr>
                          <m:ctrlPr>
                            <a:rPr lang="en-US" sz="3200" b="0" i="1" smtClean="0">
                              <a:latin typeface="Cambria Math"/>
                              <a:cs typeface="Arial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200" b="0" i="0" smtClean="0">
                              <a:latin typeface="Cambria Math"/>
                              <a:cs typeface="Arial" pitchFamily="34" charset="0"/>
                            </a:rPr>
                            <m:t>min</m:t>
                          </m:r>
                        </m:fName>
                        <m:e>
                          <m:r>
                            <a:rPr lang="en-US" sz="3200" b="0" i="1" smtClean="0">
                              <a:latin typeface="Cambria Math"/>
                              <a:cs typeface="Arial" pitchFamily="34" charset="0"/>
                            </a:rPr>
                            <m:t>(</m:t>
                          </m:r>
                          <m:r>
                            <a:rPr lang="en-US" sz="3200" b="0" i="1" smtClean="0">
                              <a:latin typeface="Cambria Math"/>
                              <a:cs typeface="Arial" pitchFamily="34" charset="0"/>
                            </a:rPr>
                            <m:t>𝑚</m:t>
                          </m:r>
                          <m:r>
                            <a:rPr lang="en-US" sz="3200" b="0" i="1" smtClean="0">
                              <a:latin typeface="Cambria Math"/>
                              <a:cs typeface="Arial" pitchFamily="34" charset="0"/>
                            </a:rPr>
                            <m:t>,</m:t>
                          </m:r>
                          <m:r>
                            <a:rPr lang="en-US" sz="3200" b="0" i="1" smtClean="0">
                              <a:latin typeface="Cambria Math"/>
                              <a:cs typeface="Arial" pitchFamily="34" charset="0"/>
                            </a:rPr>
                            <m:t>𝑛</m:t>
                          </m:r>
                          <m:r>
                            <a:rPr lang="en-US" sz="3200" b="0" i="1" smtClean="0">
                              <a:latin typeface="Cambria Math"/>
                              <a:cs typeface="Arial" pitchFamily="34" charset="0"/>
                            </a:rPr>
                            <m:t>)</m:t>
                          </m:r>
                        </m:e>
                      </m:func>
                      <m:r>
                        <a:rPr lang="en-US" sz="3200" i="1">
                          <a:latin typeface="Cambria Math"/>
                          <a:cs typeface="Arial" pitchFamily="34" charset="0"/>
                        </a:rPr>
                        <m:t>)</m:t>
                      </m:r>
                    </m:oMath>
                  </m:oMathPara>
                </a14:m>
                <a:endParaRPr lang="ru-RU" sz="3200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006" y="1340768"/>
                <a:ext cx="8226449" cy="4583178"/>
              </a:xfrm>
              <a:prstGeom prst="rect">
                <a:avLst/>
              </a:prstGeom>
              <a:blipFill rotWithShape="1">
                <a:blip r:embed="rId2"/>
                <a:stretch>
                  <a:fillRect l="-1186" t="-665" r="-170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897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14</a:t>
            </a:fld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2304256" y="6424873"/>
            <a:ext cx="22677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 smtClean="0">
                <a:latin typeface="Qanelas Medium" pitchFamily="50" charset="-52"/>
              </a:rPr>
              <a:t>Теория</a:t>
            </a:r>
            <a:endParaRPr lang="ru-RU" sz="2000" dirty="0">
              <a:latin typeface="Qanelas Medium" pitchFamily="50" charset="-52"/>
            </a:endParaRPr>
          </a:p>
        </p:txBody>
      </p:sp>
      <p:sp>
        <p:nvSpPr>
          <p:cNvPr id="35842" name="AutoShape 2" descr="{\displaystyle D(i,j)=\left\{{\begin{array}{llcl}0,&amp;&amp;&amp;i=0,\ j=0\\i,&amp;&amp;&amp;j=0,\ i&gt;0\\j,&amp;&amp;&amp;i=0,\ j&gt;0\\\min\{\\&amp;D(i,j-1)+1,\\&amp;D(i-1,j)+1,&amp;&amp;j&gt;0,\ i&gt;0\\&amp;D(i-1,j-1)+{\rm {m}}(S_{1}[i],S_{2}[j])\\\}\end{array}}\right.}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5844" name="AutoShape 4" descr="{\displaystyle D(i,j)=\left\{{\begin{array}{llcl}0,&amp;&amp;&amp;i=0,\ j=0\\i,&amp;&amp;&amp;j=0,\ i&gt;0\\j,&amp;&amp;&amp;i=0,\ j&gt;0\\\min\{\\&amp;D(i,j-1)+1,\\&amp;D(i-1,j)+1,&amp;&amp;j&gt;0,\ i&gt;0\\&amp;D(i-1,j-1)+{\rm {m}}(S_{1}[i],S_{2}[j])\\\}\end{array}}\right.}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5846" name="AutoShape 6" descr="{\displaystyle D(i,j)=\left\{{\begin{array}{llcl}0,&amp;&amp;&amp;i=0,\ j=0\\i,&amp;&amp;&amp;j=0,\ i&gt;0\\j,&amp;&amp;&amp;i=0,\ j&gt;0\\\min\{\\&amp;D(i,j-1)+1,\\&amp;D(i-1,j)+1,&amp;&amp;j&gt;0,\ i&gt;0\\&amp;D(i-1,j-1)+{\rm {m}}(S_{1}[i],S_{2}[j])\\\}\end{array}}\right.}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395536" y="332656"/>
            <a:ext cx="7560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smtClean="0">
                <a:latin typeface="Qanelas Medium" pitchFamily="50" charset="-52"/>
              </a:rPr>
              <a:t>Оценка сложности</a:t>
            </a:r>
            <a:endParaRPr lang="ru-RU" sz="3600" dirty="0">
              <a:latin typeface="Qanelas Medium" pitchFamily="50" charset="-5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450006" y="1700808"/>
                <a:ext cx="8226449" cy="2758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14000"/>
                  </a:lnSpc>
                </a:pPr>
                <a:r>
                  <a:rPr lang="ru-RU" sz="2400" dirty="0" smtClean="0">
                    <a:latin typeface="Arial" pitchFamily="34" charset="0"/>
                    <a:cs typeface="Arial" pitchFamily="34" charset="0"/>
                  </a:rPr>
                  <a:t>Для расчета</a:t>
                </a:r>
                <a:r>
                  <a:rPr lang="en-US" sz="2400" dirty="0" smtClean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ru-RU" sz="2400" dirty="0" smtClean="0">
                    <a:latin typeface="Arial" pitchFamily="34" charset="0"/>
                    <a:cs typeface="Arial" pitchFamily="34" charset="0"/>
                  </a:rPr>
                  <a:t>матрицы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  <a:cs typeface="Arial" pitchFamily="34" charset="0"/>
                      </a:rPr>
                      <m:t>𝑚</m:t>
                    </m:r>
                    <m:r>
                      <a:rPr lang="en-US" sz="2400" i="1">
                        <a:latin typeface="Cambria Math"/>
                        <a:cs typeface="Arial" pitchFamily="34" charset="0"/>
                      </a:rPr>
                      <m:t> ×</m:t>
                    </m:r>
                    <m:r>
                      <a:rPr lang="en-US" sz="2400" i="1">
                        <a:latin typeface="Cambria Math"/>
                        <a:ea typeface="Cambria Math"/>
                        <a:cs typeface="Arial" pitchFamily="34" charset="0"/>
                      </a:rPr>
                      <m:t>𝑛</m:t>
                    </m:r>
                  </m:oMath>
                </a14:m>
                <a:r>
                  <a:rPr lang="ru-RU" sz="2400" dirty="0" smtClean="0">
                    <a:latin typeface="Arial" pitchFamily="34" charset="0"/>
                    <a:cs typeface="Arial" pitchFamily="34" charset="0"/>
                  </a:rPr>
                  <a:t> потребуется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  <a:cs typeface="Arial" pitchFamily="34" charset="0"/>
                      </a:rPr>
                      <m:t>𝑚𝑛</m:t>
                    </m:r>
                  </m:oMath>
                </a14:m>
                <a:r>
                  <a:rPr lang="en-US" sz="2400" dirty="0" smtClean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ru-RU" sz="2400" dirty="0" smtClean="0">
                    <a:latin typeface="Arial" pitchFamily="34" charset="0"/>
                    <a:cs typeface="Arial" pitchFamily="34" charset="0"/>
                  </a:rPr>
                  <a:t>операций, каждая из который работает за константу (сравнение 4 чисел). Итого суммарная сложность  </a:t>
                </a:r>
              </a:p>
              <a:p>
                <a:pPr>
                  <a:lnSpc>
                    <a:spcPct val="114000"/>
                  </a:lnSpc>
                </a:pPr>
                <a:endParaRPr lang="ru-RU" sz="2400" dirty="0">
                  <a:latin typeface="Arial" pitchFamily="34" charset="0"/>
                  <a:cs typeface="Arial" pitchFamily="34" charset="0"/>
                </a:endParaRPr>
              </a:p>
              <a:p>
                <a:pPr>
                  <a:lnSpc>
                    <a:spcPct val="114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/>
                          <a:cs typeface="Arial" pitchFamily="34" charset="0"/>
                        </a:rPr>
                        <m:t>𝑂</m:t>
                      </m:r>
                      <m:r>
                        <a:rPr lang="en-US" sz="3200" i="1">
                          <a:latin typeface="Cambria Math"/>
                          <a:cs typeface="Arial" pitchFamily="34" charset="0"/>
                        </a:rPr>
                        <m:t>(</m:t>
                      </m:r>
                      <m:r>
                        <a:rPr lang="en-US" sz="3200" i="1">
                          <a:latin typeface="Cambria Math"/>
                          <a:cs typeface="Arial" pitchFamily="34" charset="0"/>
                        </a:rPr>
                        <m:t>𝑚</m:t>
                      </m:r>
                      <m:r>
                        <a:rPr lang="en-US" sz="3200" i="1" smtClean="0">
                          <a:latin typeface="Cambria Math"/>
                          <a:ea typeface="Cambria Math"/>
                          <a:cs typeface="Arial" pitchFamily="34" charset="0"/>
                        </a:rPr>
                        <m:t>⋅</m:t>
                      </m:r>
                      <m:r>
                        <a:rPr lang="en-US" sz="3200" i="1">
                          <a:latin typeface="Cambria Math"/>
                          <a:cs typeface="Arial" pitchFamily="34" charset="0"/>
                        </a:rPr>
                        <m:t>𝑛</m:t>
                      </m:r>
                      <m:r>
                        <a:rPr lang="en-US" sz="3200" i="1">
                          <a:latin typeface="Cambria Math"/>
                          <a:cs typeface="Arial" pitchFamily="34" charset="0"/>
                        </a:rPr>
                        <m:t>)</m:t>
                      </m:r>
                    </m:oMath>
                  </m:oMathPara>
                </a14:m>
                <a:endParaRPr lang="ru-RU" sz="3200" dirty="0">
                  <a:latin typeface="Arial" pitchFamily="34" charset="0"/>
                  <a:cs typeface="Arial" pitchFamily="34" charset="0"/>
                </a:endParaRPr>
              </a:p>
              <a:p>
                <a:pPr>
                  <a:lnSpc>
                    <a:spcPct val="114000"/>
                  </a:lnSpc>
                </a:pPr>
                <a:r>
                  <a:rPr lang="ru-RU" sz="2400" dirty="0" smtClean="0">
                    <a:latin typeface="Arial" pitchFamily="34" charset="0"/>
                    <a:cs typeface="Arial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006" y="1700808"/>
                <a:ext cx="8226449" cy="2758769"/>
              </a:xfrm>
              <a:prstGeom prst="rect">
                <a:avLst/>
              </a:prstGeom>
              <a:blipFill rotWithShape="1">
                <a:blip r:embed="rId2"/>
                <a:stretch>
                  <a:fillRect l="-1186" t="-1104" r="-22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2205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15</a:t>
            </a:fld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2304256" y="6424873"/>
            <a:ext cx="22677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 smtClean="0">
                <a:latin typeface="Qanelas Medium" pitchFamily="50" charset="-52"/>
              </a:rPr>
              <a:t>Теория</a:t>
            </a:r>
            <a:endParaRPr lang="ru-RU" sz="2000" dirty="0">
              <a:latin typeface="Qanelas Medium" pitchFamily="50" charset="-52"/>
            </a:endParaRPr>
          </a:p>
        </p:txBody>
      </p:sp>
      <p:sp>
        <p:nvSpPr>
          <p:cNvPr id="35842" name="AutoShape 2" descr="{\displaystyle D(i,j)=\left\{{\begin{array}{llcl}0,&amp;&amp;&amp;i=0,\ j=0\\i,&amp;&amp;&amp;j=0,\ i&gt;0\\j,&amp;&amp;&amp;i=0,\ j&gt;0\\\min\{\\&amp;D(i,j-1)+1,\\&amp;D(i-1,j)+1,&amp;&amp;j&gt;0,\ i&gt;0\\&amp;D(i-1,j-1)+{\rm {m}}(S_{1}[i],S_{2}[j])\\\}\end{array}}\right.}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5844" name="AutoShape 4" descr="{\displaystyle D(i,j)=\left\{{\begin{array}{llcl}0,&amp;&amp;&amp;i=0,\ j=0\\i,&amp;&amp;&amp;j=0,\ i&gt;0\\j,&amp;&amp;&amp;i=0,\ j&gt;0\\\min\{\\&amp;D(i,j-1)+1,\\&amp;D(i-1,j)+1,&amp;&amp;j&gt;0,\ i&gt;0\\&amp;D(i-1,j-1)+{\rm {m}}(S_{1}[i],S_{2}[j])\\\}\end{array}}\right.}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5846" name="AutoShape 6" descr="{\displaystyle D(i,j)=\left\{{\begin{array}{llcl}0,&amp;&amp;&amp;i=0,\ j=0\\i,&amp;&amp;&amp;j=0,\ i&gt;0\\j,&amp;&amp;&amp;i=0,\ j&gt;0\\\min\{\\&amp;D(i,j-1)+1,\\&amp;D(i-1,j)+1,&amp;&amp;j&gt;0,\ i&gt;0\\&amp;D(i-1,j-1)+{\rm {m}}(S_{1}[i],S_{2}[j])\\\}\end{array}}\right.}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395536" y="332656"/>
            <a:ext cx="7560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smtClean="0">
                <a:latin typeface="Qanelas Medium" pitchFamily="50" charset="-52"/>
              </a:rPr>
              <a:t>Оптимизация</a:t>
            </a:r>
            <a:endParaRPr lang="ru-RU" sz="3600" dirty="0">
              <a:latin typeface="Qanelas Medium" pitchFamily="50" charset="-5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179512" y="1700808"/>
                <a:ext cx="8808913" cy="19167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14000"/>
                  </a:lnSpc>
                </a:pPr>
                <a:r>
                  <a:rPr lang="ru-RU" sz="2400" dirty="0" smtClean="0">
                    <a:latin typeface="Arial" pitchFamily="34" charset="0"/>
                    <a:cs typeface="Arial" pitchFamily="34" charset="0"/>
                  </a:rPr>
                  <a:t>Если необходимо найти редакционное расстояние с</a:t>
                </a:r>
                <a:r>
                  <a:rPr lang="en-US" sz="2400" dirty="0" smtClean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ru-RU" sz="2400" dirty="0" smtClean="0">
                    <a:latin typeface="Arial" pitchFamily="34" charset="0"/>
                    <a:cs typeface="Arial" pitchFamily="34" charset="0"/>
                  </a:rPr>
                  <a:t>точностью до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  <a:cs typeface="Arial" pitchFamily="34" charset="0"/>
                      </a:rPr>
                      <m:t>𝑘</m:t>
                    </m:r>
                  </m:oMath>
                </a14:m>
                <a:r>
                  <a:rPr lang="en-US" sz="2400" dirty="0" smtClean="0">
                    <a:latin typeface="Arial" pitchFamily="34" charset="0"/>
                    <a:cs typeface="Arial" pitchFamily="34" charset="0"/>
                  </a:rPr>
                  <a:t>, </a:t>
                </a:r>
                <a:r>
                  <a:rPr lang="ru-RU" sz="2400" dirty="0" smtClean="0">
                    <a:latin typeface="-apple-system"/>
                  </a:rPr>
                  <a:t>нужно </a:t>
                </a:r>
                <a:r>
                  <a:rPr lang="ru-RU" sz="2400" dirty="0">
                    <a:latin typeface="-apple-system"/>
                  </a:rPr>
                  <a:t>вычислять в матрице лишь диагональную полосу шириной </a:t>
                </a:r>
                <a14:m>
                  <m:oMath xmlns:m="http://schemas.openxmlformats.org/officeDocument/2006/math">
                    <m:r>
                      <a:rPr lang="ru-RU" sz="2400" b="0" i="1" dirty="0" smtClean="0">
                        <a:latin typeface="Cambria Math"/>
                      </a:rPr>
                      <m:t>2</m:t>
                    </m:r>
                    <m:r>
                      <a:rPr lang="ru-RU" sz="2400" b="0" i="1" dirty="0" smtClean="0">
                        <a:latin typeface="Cambria Math"/>
                      </a:rPr>
                      <m:t>𝑘</m:t>
                    </m:r>
                    <m:r>
                      <a:rPr lang="ru-RU" sz="2400" b="0" i="1" dirty="0" smtClean="0">
                        <a:latin typeface="Cambria Math"/>
                      </a:rPr>
                      <m:t>+1 </m:t>
                    </m:r>
                  </m:oMath>
                </a14:m>
                <a:r>
                  <a:rPr lang="ru-RU" sz="2400" dirty="0">
                    <a:latin typeface="Qanelas Light" pitchFamily="50" charset="-52"/>
                  </a:rPr>
                  <a:t>(отсечение </a:t>
                </a:r>
                <a:r>
                  <a:rPr lang="ru-RU" sz="2400" dirty="0" err="1">
                    <a:latin typeface="Qanelas Light" pitchFamily="50" charset="-52"/>
                  </a:rPr>
                  <a:t>Укконена</a:t>
                </a:r>
                <a:r>
                  <a:rPr lang="ru-RU" sz="2400" dirty="0">
                    <a:latin typeface="Qanelas Light" pitchFamily="50" charset="-52"/>
                  </a:rPr>
                  <a:t>)</a:t>
                </a:r>
                <a:r>
                  <a:rPr lang="ru-RU" sz="2400" dirty="0">
                    <a:latin typeface="-apple-system"/>
                  </a:rPr>
                  <a:t>, что сводит временную сложность к </a:t>
                </a:r>
                <a:r>
                  <a:rPr lang="ru-RU" sz="2400" i="1" dirty="0">
                    <a:latin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ru-RU" sz="3200" b="0" i="1" dirty="0" smtClean="0">
                        <a:latin typeface="Cambria Math"/>
                      </a:rPr>
                      <m:t>𝑂</m:t>
                    </m:r>
                    <m:r>
                      <a:rPr lang="ru-RU" sz="3200" b="0" i="1" dirty="0" smtClean="0">
                        <a:latin typeface="Cambria Math"/>
                      </a:rPr>
                      <m:t>(</m:t>
                    </m:r>
                    <m:r>
                      <a:rPr lang="ru-RU" sz="3200" b="0" i="1" dirty="0" smtClean="0">
                        <a:latin typeface="Cambria Math"/>
                      </a:rPr>
                      <m:t>𝑘</m:t>
                    </m:r>
                    <m:func>
                      <m:funcPr>
                        <m:ctrlPr>
                          <a:rPr lang="en-US" sz="3200" b="0" i="1" dirty="0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b="0" i="0" dirty="0" smtClean="0">
                            <a:latin typeface="Cambria Math"/>
                          </a:rPr>
                          <m:t>min</m:t>
                        </m:r>
                      </m:fName>
                      <m:e>
                        <m:r>
                          <a:rPr lang="en-US" sz="3200" b="0" i="1" dirty="0" smtClean="0">
                            <a:latin typeface="Cambria Math"/>
                          </a:rPr>
                          <m:t>(</m:t>
                        </m:r>
                        <m:r>
                          <a:rPr lang="en-US" sz="3200" b="0" i="1" dirty="0" smtClean="0">
                            <a:latin typeface="Cambria Math"/>
                          </a:rPr>
                          <m:t>𝑚</m:t>
                        </m:r>
                        <m:r>
                          <a:rPr lang="en-US" sz="3200" b="0" i="1" dirty="0" smtClean="0">
                            <a:latin typeface="Cambria Math"/>
                          </a:rPr>
                          <m:t>,</m:t>
                        </m:r>
                        <m:r>
                          <a:rPr lang="en-US" sz="3200" b="0" i="1" dirty="0" smtClean="0">
                            <a:latin typeface="Cambria Math"/>
                          </a:rPr>
                          <m:t>𝑛</m:t>
                        </m:r>
                        <m:r>
                          <a:rPr lang="en-US" sz="3200" b="0" i="1" dirty="0" smtClean="0">
                            <a:latin typeface="Cambria Math"/>
                          </a:rPr>
                          <m:t>)</m:t>
                        </m:r>
                      </m:e>
                    </m:func>
                    <m:r>
                      <a:rPr lang="ru-RU" sz="3200" b="0" i="1" dirty="0">
                        <a:latin typeface="Cambria Math"/>
                      </a:rPr>
                      <m:t>)</m:t>
                    </m:r>
                  </m:oMath>
                </a14:m>
                <a:endParaRPr lang="ru-RU" sz="3200" dirty="0" smtClean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1700808"/>
                <a:ext cx="8808913" cy="1916743"/>
              </a:xfrm>
              <a:prstGeom prst="rect">
                <a:avLst/>
              </a:prstGeom>
              <a:blipFill rotWithShape="1">
                <a:blip r:embed="rId2"/>
                <a:stretch>
                  <a:fillRect l="-1038" t="-1592" r="-1522" b="-318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408236" y="828204"/>
            <a:ext cx="7692156" cy="4781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4000"/>
              </a:lnSpc>
            </a:pPr>
            <a:r>
              <a:rPr lang="ru-RU" sz="2400" i="1" dirty="0" smtClean="0">
                <a:latin typeface="Arial" pitchFamily="34" charset="0"/>
                <a:cs typeface="Arial" pitchFamily="34" charset="0"/>
              </a:rPr>
              <a:t>Нахождение с точностью до </a:t>
            </a:r>
            <a:r>
              <a:rPr lang="en-US" sz="2400" i="1" dirty="0" smtClean="0">
                <a:latin typeface="Arial" pitchFamily="34" charset="0"/>
                <a:cs typeface="Arial" pitchFamily="34" charset="0"/>
              </a:rPr>
              <a:t>k </a:t>
            </a:r>
            <a:r>
              <a:rPr lang="ru-RU" sz="2400" i="1" dirty="0" smtClean="0">
                <a:latin typeface="Arial" pitchFamily="34" charset="0"/>
                <a:cs typeface="Arial" pitchFamily="34" charset="0"/>
              </a:rPr>
              <a:t>различий</a:t>
            </a:r>
            <a:endParaRPr lang="ru-RU" sz="2000" dirty="0" smtClean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0" name="Таблица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8486679"/>
              </p:ext>
            </p:extLst>
          </p:nvPr>
        </p:nvGraphicFramePr>
        <p:xfrm>
          <a:off x="1187624" y="3861048"/>
          <a:ext cx="4193008" cy="23169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4126"/>
                <a:gridCol w="524126"/>
                <a:gridCol w="524126"/>
                <a:gridCol w="524126"/>
                <a:gridCol w="524126"/>
                <a:gridCol w="524126"/>
                <a:gridCol w="524126"/>
                <a:gridCol w="524126"/>
              </a:tblGrid>
              <a:tr h="330996"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0866" marR="80866" marT="40433" marB="40433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ru-RU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0866" marR="80866" marT="40433" marB="40433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г</a:t>
                      </a:r>
                      <a:endParaRPr lang="ru-RU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0866" marR="80866" marT="40433" marB="40433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о</a:t>
                      </a:r>
                      <a:endParaRPr lang="ru-RU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0866" marR="80866" marT="40433" marB="40433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л</a:t>
                      </a:r>
                      <a:endParaRPr lang="ru-RU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0866" marR="80866" marT="40433" marB="40433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о</a:t>
                      </a:r>
                      <a:endParaRPr lang="ru-RU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0866" marR="80866" marT="40433" marB="40433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в</a:t>
                      </a:r>
                      <a:endParaRPr lang="ru-RU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0866" marR="80866" marT="40433" marB="40433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а</a:t>
                      </a:r>
                      <a:endParaRPr lang="ru-RU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0866" marR="80866" marT="40433" marB="40433" anchor="ctr">
                    <a:solidFill>
                      <a:srgbClr val="FFFF00"/>
                    </a:solidFill>
                  </a:tcPr>
                </a:tc>
              </a:tr>
              <a:tr h="330996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ru-RU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0866" marR="80866" marT="40433" marB="40433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1" i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ru-RU" sz="1600" b="1" i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0866" marR="80866" marT="40433" marB="40433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1" i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ru-RU" sz="1600" b="1" i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0866" marR="80866" marT="40433" marB="40433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1" i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ru-RU" sz="1600" b="1" i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0866" marR="80866" marT="40433" marB="40433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1" i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ru-RU" sz="1600" b="1" i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0866" marR="80866" marT="40433" marB="40433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1" i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ru-RU" sz="1600" b="1" i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0866" marR="80866" marT="40433" marB="40433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1" i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ru-RU" sz="1600" b="1" i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0866" marR="80866" marT="40433" marB="40433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1" i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ru-RU" sz="1600" b="1" i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0866" marR="80866" marT="40433" marB="40433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30996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у</a:t>
                      </a:r>
                      <a:endParaRPr lang="ru-RU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0866" marR="80866" marT="40433" marB="40433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1" i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ru-RU" sz="1600" b="1" i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0866" marR="80866" marT="40433" marB="40433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i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ru-RU" sz="1600" i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0866" marR="80866" marT="40433" marB="40433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i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ru-RU" sz="1600" i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0866" marR="80866" marT="40433" marB="40433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i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ru-RU" sz="1600" i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0866" marR="80866" marT="40433" marB="40433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i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ru-RU" sz="1600" i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0866" marR="80866" marT="40433" marB="40433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i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ru-RU" sz="1600" i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0866" marR="80866" marT="40433" marB="40433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i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ru-RU" sz="1600" i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0866" marR="80866" marT="40433" marB="40433" anchor="ctr">
                    <a:noFill/>
                  </a:tcPr>
                </a:tc>
              </a:tr>
              <a:tr h="330996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к</a:t>
                      </a:r>
                      <a:endParaRPr lang="ru-RU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0866" marR="80866" marT="40433" marB="40433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1" i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ru-RU" sz="1600" b="1" i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0866" marR="80866" marT="40433" marB="40433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i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ru-RU" sz="1600" i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0866" marR="80866" marT="40433" marB="40433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ru-RU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0866" marR="80866" marT="40433" marB="40433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ru-RU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0866" marR="80866" marT="40433" marB="40433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ru-RU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0866" marR="80866" marT="40433" marB="4043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ru-RU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0866" marR="80866" marT="40433" marB="4043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ru-RU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0866" marR="80866" marT="40433" marB="40433" anchor="ctr"/>
                </a:tc>
              </a:tr>
              <a:tr h="330996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р</a:t>
                      </a:r>
                      <a:endParaRPr lang="ru-RU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0866" marR="80866" marT="40433" marB="40433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1" i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ru-RU" sz="1600" b="1" i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0866" marR="80866" marT="40433" marB="40433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i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ru-RU" sz="1600" i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0866" marR="80866" marT="40433" marB="40433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ru-RU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0866" marR="80866" marT="40433" marB="40433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ru-RU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0866" marR="80866" marT="40433" marB="40433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ru-RU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0866" marR="80866" marT="40433" marB="40433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ru-RU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0866" marR="80866" marT="40433" marB="4043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ru-RU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0866" marR="80866" marT="40433" marB="40433" anchor="ctr"/>
                </a:tc>
              </a:tr>
              <a:tr h="330996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а</a:t>
                      </a:r>
                      <a:endParaRPr lang="ru-RU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0866" marR="80866" marT="40433" marB="40433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1" i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ru-RU" sz="1600" b="1" i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0866" marR="80866" marT="40433" marB="40433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i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ru-RU" sz="1600" i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0866" marR="80866" marT="40433" marB="40433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ru-RU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0866" marR="80866" marT="40433" marB="4043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ru-RU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0866" marR="80866" marT="40433" marB="40433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ru-RU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0866" marR="80866" marT="40433" marB="40433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ru-RU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0866" marR="80866" marT="40433" marB="40433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ru-RU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0866" marR="80866" marT="40433" marB="40433" anchor="ctr"/>
                </a:tc>
              </a:tr>
              <a:tr h="330996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л</a:t>
                      </a:r>
                      <a:endParaRPr lang="ru-RU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0866" marR="80866" marT="40433" marB="40433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1" i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ru-RU" sz="1600" b="1" i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0866" marR="80866" marT="40433" marB="40433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i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ru-RU" sz="1600" i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0866" marR="80866" marT="40433" marB="40433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ru-RU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0866" marR="80866" marT="40433" marB="4043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ru-RU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0866" marR="80866" marT="40433" marB="4043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ru-RU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0866" marR="80866" marT="40433" marB="40433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ru-RU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0866" marR="80866" marT="40433" marB="40433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ru-RU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0866" marR="80866" marT="40433" marB="40433" anchor="ctr"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868144" y="5601382"/>
                <a:ext cx="2808311" cy="4431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14000"/>
                  </a:lnSpc>
                </a:pPr>
                <a:r>
                  <a:rPr lang="ru-RU" sz="2000" dirty="0" smtClean="0">
                    <a:latin typeface="Arial" pitchFamily="34" charset="0"/>
                    <a:cs typeface="Arial" pitchFamily="34" charset="0"/>
                  </a:rPr>
                  <a:t>(Пример для </a:t>
                </a:r>
                <a14:m>
                  <m:oMath xmlns:m="http://schemas.openxmlformats.org/officeDocument/2006/math">
                    <m:r>
                      <a:rPr lang="ru-RU" sz="2000" b="0" i="1" dirty="0">
                        <a:latin typeface="Cambria Math"/>
                      </a:rPr>
                      <m:t>𝑘</m:t>
                    </m:r>
                    <m:r>
                      <a:rPr lang="ru-RU" sz="2000" b="0" i="1" dirty="0" smtClean="0">
                        <a:latin typeface="Cambria Math"/>
                      </a:rPr>
                      <m:t>=</m:t>
                    </m:r>
                    <m:r>
                      <a:rPr lang="ru-RU" sz="2000" b="0" i="1" dirty="0">
                        <a:latin typeface="Cambria Math"/>
                      </a:rPr>
                      <m:t>1</m:t>
                    </m:r>
                  </m:oMath>
                </a14:m>
                <a:r>
                  <a:rPr lang="ru-RU" sz="2000" dirty="0" smtClean="0">
                    <a:latin typeface="Arial" pitchFamily="34" charset="0"/>
                    <a:cs typeface="Arial" pitchFamily="34" charset="0"/>
                  </a:rPr>
                  <a:t>) </a:t>
                </a: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8144" y="5601382"/>
                <a:ext cx="2808311" cy="443198"/>
              </a:xfrm>
              <a:prstGeom prst="rect">
                <a:avLst/>
              </a:prstGeom>
              <a:blipFill rotWithShape="1">
                <a:blip r:embed="rId3"/>
                <a:stretch>
                  <a:fillRect l="-2391" t="-2740" b="-1780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3288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16</a:t>
            </a:fld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4579937" y="6424873"/>
            <a:ext cx="22677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 smtClean="0">
                <a:latin typeface="Qanelas Medium" pitchFamily="50" charset="-52"/>
              </a:rPr>
              <a:t>Реализация</a:t>
            </a:r>
            <a:endParaRPr lang="ru-RU" sz="2000" dirty="0">
              <a:latin typeface="Qanelas Medium" pitchFamily="50" charset="-5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5536" y="332657"/>
            <a:ext cx="7560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smtClean="0">
                <a:latin typeface="Qanelas Medium" pitchFamily="50" charset="-52"/>
              </a:rPr>
              <a:t>Реализация </a:t>
            </a:r>
            <a:r>
              <a:rPr lang="ru-RU" sz="3200" dirty="0" smtClean="0">
                <a:latin typeface="Qanelas Light" pitchFamily="50" charset="-52"/>
              </a:rPr>
              <a:t>(примитивный алгоритм)</a:t>
            </a:r>
            <a:endParaRPr lang="ru-RU" sz="3200" dirty="0">
              <a:latin typeface="Qanelas Light" pitchFamily="50" charset="-5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268760"/>
            <a:ext cx="4106824" cy="4680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9897" y="1268760"/>
            <a:ext cx="4084052" cy="4680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56153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17</a:t>
            </a:fld>
            <a:endParaRPr lang="ru-RU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8153" y="0"/>
            <a:ext cx="5976664" cy="6849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5292081" y="1142674"/>
            <a:ext cx="864096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 23"/>
          <p:cNvSpPr/>
          <p:nvPr/>
        </p:nvSpPr>
        <p:spPr>
          <a:xfrm>
            <a:off x="8354017" y="-92334"/>
            <a:ext cx="792088" cy="7382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6192325" y="1142962"/>
            <a:ext cx="827948" cy="648072"/>
          </a:xfrm>
          <a:prstGeom prst="rect">
            <a:avLst/>
          </a:prstGeom>
          <a:noFill/>
          <a:ln>
            <a:solidFill>
              <a:srgbClr val="CD28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" name="Прямая со стрелкой 5"/>
          <p:cNvCxnSpPr>
            <a:stCxn id="11" idx="1"/>
            <a:endCxn id="4" idx="0"/>
          </p:cNvCxnSpPr>
          <p:nvPr/>
        </p:nvCxnSpPr>
        <p:spPr>
          <a:xfrm flipH="1">
            <a:off x="5724129" y="645964"/>
            <a:ext cx="1766916" cy="496710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491045" y="230465"/>
            <a:ext cx="1113403" cy="830997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ru-RU" sz="16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Загрузка строки из файла</a:t>
            </a:r>
            <a:endParaRPr lang="ru-RU" sz="16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Прямая со стрелкой 11"/>
          <p:cNvCxnSpPr>
            <a:stCxn id="14" idx="1"/>
            <a:endCxn id="5" idx="3"/>
          </p:cNvCxnSpPr>
          <p:nvPr/>
        </p:nvCxnSpPr>
        <p:spPr>
          <a:xfrm flipH="1" flipV="1">
            <a:off x="7020273" y="1466998"/>
            <a:ext cx="687636" cy="125180"/>
          </a:xfrm>
          <a:prstGeom prst="straightConnector1">
            <a:avLst/>
          </a:prstGeom>
          <a:ln>
            <a:solidFill>
              <a:srgbClr val="CD280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707909" y="1176679"/>
            <a:ext cx="1296143" cy="830997"/>
          </a:xfrm>
          <a:prstGeom prst="rect">
            <a:avLst/>
          </a:prstGeom>
          <a:noFill/>
          <a:ln>
            <a:solidFill>
              <a:srgbClr val="CD280D"/>
            </a:solidFill>
          </a:ln>
        </p:spPr>
        <p:txBody>
          <a:bodyPr wrap="square" rtlCol="0">
            <a:spAutoFit/>
          </a:bodyPr>
          <a:lstStyle/>
          <a:p>
            <a:r>
              <a:rPr lang="ru-RU" sz="1600" dirty="0" smtClean="0">
                <a:solidFill>
                  <a:srgbClr val="CD280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Случайные слова из словаря</a:t>
            </a:r>
            <a:endParaRPr lang="ru-RU" sz="1600" dirty="0">
              <a:solidFill>
                <a:srgbClr val="CD280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8" name="Прямая со стрелкой 27"/>
          <p:cNvCxnSpPr>
            <a:stCxn id="29" idx="1"/>
          </p:cNvCxnSpPr>
          <p:nvPr/>
        </p:nvCxnSpPr>
        <p:spPr>
          <a:xfrm flipH="1" flipV="1">
            <a:off x="6804249" y="4805139"/>
            <a:ext cx="901696" cy="2069"/>
          </a:xfrm>
          <a:prstGeom prst="straightConnector1">
            <a:avLst/>
          </a:prstGeom>
          <a:ln>
            <a:solidFill>
              <a:schemeClr val="tx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705945" y="4514820"/>
            <a:ext cx="1296143" cy="584775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ru-RU" sz="1600" dirty="0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Матрица расчетов</a:t>
            </a:r>
            <a:endParaRPr lang="ru-RU" sz="1600" dirty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Прямоугольник 31"/>
          <p:cNvSpPr/>
          <p:nvPr/>
        </p:nvSpPr>
        <p:spPr>
          <a:xfrm>
            <a:off x="1763687" y="5301208"/>
            <a:ext cx="5040561" cy="1368152"/>
          </a:xfrm>
          <a:prstGeom prst="rect">
            <a:avLst/>
          </a:prstGeom>
          <a:noFill/>
          <a:ln>
            <a:solidFill>
              <a:srgbClr val="CD28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3" name="Прямая со стрелкой 32"/>
          <p:cNvCxnSpPr>
            <a:stCxn id="34" idx="3"/>
          </p:cNvCxnSpPr>
          <p:nvPr/>
        </p:nvCxnSpPr>
        <p:spPr>
          <a:xfrm>
            <a:off x="1210755" y="1621469"/>
            <a:ext cx="605345" cy="397831"/>
          </a:xfrm>
          <a:prstGeom prst="straightConnector1">
            <a:avLst/>
          </a:prstGeom>
          <a:ln>
            <a:solidFill>
              <a:schemeClr val="tx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5466" y="1452192"/>
            <a:ext cx="1185289" cy="338554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ru-RU" sz="1600" dirty="0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Настройки</a:t>
            </a:r>
            <a:endParaRPr lang="ru-RU" sz="1600" dirty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3" name="Прямая со стрелкой 42"/>
          <p:cNvCxnSpPr>
            <a:stCxn id="44" idx="1"/>
            <a:endCxn id="32" idx="3"/>
          </p:cNvCxnSpPr>
          <p:nvPr/>
        </p:nvCxnSpPr>
        <p:spPr>
          <a:xfrm flipH="1">
            <a:off x="6804248" y="5838584"/>
            <a:ext cx="893272" cy="14670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7697520" y="5546196"/>
            <a:ext cx="1296143" cy="58477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ru-RU" sz="16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Подробный расчет</a:t>
            </a:r>
            <a:endParaRPr lang="ru-RU" sz="16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8" name="Прямая со стрелкой 47"/>
          <p:cNvCxnSpPr>
            <a:stCxn id="49" idx="3"/>
          </p:cNvCxnSpPr>
          <p:nvPr/>
        </p:nvCxnSpPr>
        <p:spPr>
          <a:xfrm flipV="1">
            <a:off x="1630853" y="4149080"/>
            <a:ext cx="185247" cy="963772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38100" y="4697353"/>
            <a:ext cx="1592753" cy="830997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ru-RU" sz="1600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Визуализация результата алгоритма</a:t>
            </a:r>
            <a:endParaRPr lang="ru-RU" sz="1600" dirty="0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7441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1" grpId="0" animBg="1"/>
      <p:bldP spid="14" grpId="0" animBg="1"/>
      <p:bldP spid="29" grpId="0" animBg="1"/>
      <p:bldP spid="32" grpId="0" animBg="1"/>
      <p:bldP spid="34" grpId="0" animBg="1"/>
      <p:bldP spid="44" grpId="0" animBg="1"/>
      <p:bldP spid="4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18</a:t>
            </a:fld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4579937" y="6424873"/>
            <a:ext cx="22677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 smtClean="0">
                <a:latin typeface="Qanelas Medium" pitchFamily="50" charset="-52"/>
              </a:rPr>
              <a:t>Реализация</a:t>
            </a:r>
            <a:endParaRPr lang="ru-RU" sz="2000" dirty="0">
              <a:latin typeface="Qanelas Medium" pitchFamily="50" charset="-5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5536" y="332657"/>
            <a:ext cx="7560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smtClean="0">
                <a:latin typeface="Qanelas Medium" pitchFamily="50" charset="-52"/>
              </a:rPr>
              <a:t>Демонстрация работы</a:t>
            </a:r>
            <a:endParaRPr lang="ru-RU" sz="3600" dirty="0">
              <a:latin typeface="Qanelas Medium" pitchFamily="50" charset="-5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773" y="1248268"/>
            <a:ext cx="4032211" cy="1547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668" y="2912810"/>
            <a:ext cx="4032211" cy="1542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668" y="4547349"/>
            <a:ext cx="4032211" cy="15459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1248268"/>
            <a:ext cx="3978935" cy="1547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2912810"/>
            <a:ext cx="4043184" cy="1542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4547349"/>
            <a:ext cx="4030505" cy="15459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90606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19</a:t>
            </a:fld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4579937" y="6424873"/>
            <a:ext cx="22677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 smtClean="0">
                <a:latin typeface="Qanelas Medium" pitchFamily="50" charset="-52"/>
              </a:rPr>
              <a:t>Реализация</a:t>
            </a:r>
            <a:endParaRPr lang="ru-RU" sz="2000" dirty="0">
              <a:latin typeface="Qanelas Medium" pitchFamily="50" charset="-5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5536" y="332657"/>
            <a:ext cx="7560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smtClean="0">
                <a:latin typeface="Qanelas Medium" pitchFamily="50" charset="-52"/>
              </a:rPr>
              <a:t>Проблематика</a:t>
            </a:r>
            <a:endParaRPr lang="ru-RU" sz="3600" dirty="0">
              <a:latin typeface="Qanelas Medium" pitchFamily="50" charset="-5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Таблица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59857845"/>
                  </p:ext>
                </p:extLst>
              </p:nvPr>
            </p:nvGraphicFramePr>
            <p:xfrm>
              <a:off x="539552" y="1884205"/>
              <a:ext cx="6984776" cy="195061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664296"/>
                    <a:gridCol w="2952328"/>
                    <a:gridCol w="1368152"/>
                  </a:tblGrid>
                  <a:tr h="3898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 smtClean="0">
                              <a:latin typeface="Qanelas" pitchFamily="50" charset="-52"/>
                            </a:rPr>
                            <a:t>Строка 1</a:t>
                          </a:r>
                          <a:r>
                            <a:rPr lang="en-US" sz="2000" dirty="0" smtClean="0"/>
                            <a:t>  </a:t>
                          </a:r>
                          <a:r>
                            <a:rPr lang="ru-RU" sz="2000" dirty="0" smtClean="0"/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ru-RU" sz="2000" dirty="0" smtClean="0"/>
                            <a:t>)</a:t>
                          </a:r>
                          <a:endParaRPr lang="ru-RU" sz="2000" dirty="0"/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 smtClean="0">
                              <a:latin typeface="Qanelas" pitchFamily="50" charset="-52"/>
                            </a:rPr>
                            <a:t>Строка 2</a:t>
                          </a:r>
                          <a:r>
                            <a:rPr lang="en-US" sz="2000" dirty="0" smtClean="0"/>
                            <a:t> </a:t>
                          </a:r>
                          <a:r>
                            <a:rPr lang="ru-RU" sz="2000" dirty="0" smtClean="0"/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ru-RU" sz="2000" dirty="0" smtClean="0"/>
                            <a:t>)</a:t>
                          </a:r>
                          <a:endParaRPr lang="ru-RU" sz="2000" dirty="0"/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𝑑</m:t>
                                </m:r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ru-RU" sz="2000" dirty="0"/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</a:tr>
                  <a:tr h="389842">
                    <a:tc>
                      <a:txBody>
                        <a:bodyPr/>
                        <a:lstStyle/>
                        <a:p>
                          <a:r>
                            <a:rPr lang="ru-RU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кот</a:t>
                          </a:r>
                          <a:endParaRPr lang="ru-RU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пес</a:t>
                          </a:r>
                          <a:endParaRPr lang="ru-RU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3</a:t>
                          </a:r>
                          <a:endParaRPr lang="ru-RU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</a:tr>
                  <a:tr h="389842">
                    <a:tc>
                      <a:txBody>
                        <a:bodyPr/>
                        <a:lstStyle/>
                        <a:p>
                          <a:r>
                            <a:rPr lang="ru-RU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пажить</a:t>
                          </a:r>
                          <a:endParaRPr lang="ru-RU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мозжить</a:t>
                          </a:r>
                          <a:endParaRPr lang="ru-RU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3</a:t>
                          </a:r>
                          <a:endParaRPr lang="ru-RU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</a:tr>
                  <a:tr h="389842">
                    <a:tc>
                      <a:txBody>
                        <a:bodyPr/>
                        <a:lstStyle/>
                        <a:p>
                          <a:r>
                            <a:rPr lang="ru-RU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обловить</a:t>
                          </a:r>
                          <a:endParaRPr lang="ru-RU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боронить</a:t>
                          </a:r>
                          <a:endParaRPr lang="ru-RU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3</a:t>
                          </a:r>
                          <a:endParaRPr lang="ru-RU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</a:tr>
                  <a:tr h="384848">
                    <a:tc>
                      <a:txBody>
                        <a:bodyPr/>
                        <a:lstStyle/>
                        <a:p>
                          <a:r>
                            <a:rPr lang="ru-RU" dirty="0" err="1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бенедикт</a:t>
                          </a:r>
                          <a:r>
                            <a:rPr lang="ru-RU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</a:t>
                          </a:r>
                          <a:r>
                            <a:rPr lang="ru-RU" dirty="0" err="1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камбербэтч</a:t>
                          </a:r>
                          <a:endParaRPr lang="ru-RU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err="1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бенидикт</a:t>
                          </a:r>
                          <a:r>
                            <a:rPr lang="ru-RU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</a:t>
                          </a:r>
                          <a:r>
                            <a:rPr lang="ru-RU" dirty="0" err="1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камбербеч</a:t>
                          </a:r>
                          <a:endParaRPr lang="ru-RU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3</a:t>
                          </a:r>
                          <a:endParaRPr lang="ru-RU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Таблица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59857845"/>
                  </p:ext>
                </p:extLst>
              </p:nvPr>
            </p:nvGraphicFramePr>
            <p:xfrm>
              <a:off x="539552" y="1884205"/>
              <a:ext cx="6984776" cy="195061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664296"/>
                    <a:gridCol w="2952328"/>
                    <a:gridCol w="1368152"/>
                  </a:tblGrid>
                  <a:tr h="39624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229" t="-9231" r="-162243" b="-4123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90496" t="-9231" r="-46488" b="-4123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411607" t="-9231" r="-446" b="-412308"/>
                          </a:stretch>
                        </a:blipFill>
                      </a:tcPr>
                    </a:tc>
                  </a:tr>
                  <a:tr h="389842">
                    <a:tc>
                      <a:txBody>
                        <a:bodyPr/>
                        <a:lstStyle/>
                        <a:p>
                          <a:r>
                            <a:rPr lang="ru-RU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кот</a:t>
                          </a:r>
                          <a:endParaRPr lang="ru-RU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пес</a:t>
                          </a:r>
                          <a:endParaRPr lang="ru-RU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3</a:t>
                          </a:r>
                          <a:endParaRPr lang="ru-RU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</a:tr>
                  <a:tr h="389842">
                    <a:tc>
                      <a:txBody>
                        <a:bodyPr/>
                        <a:lstStyle/>
                        <a:p>
                          <a:r>
                            <a:rPr lang="ru-RU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пажить</a:t>
                          </a:r>
                          <a:endParaRPr lang="ru-RU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мозжить</a:t>
                          </a:r>
                          <a:endParaRPr lang="ru-RU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3</a:t>
                          </a:r>
                          <a:endParaRPr lang="ru-RU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</a:tr>
                  <a:tr h="389842">
                    <a:tc>
                      <a:txBody>
                        <a:bodyPr/>
                        <a:lstStyle/>
                        <a:p>
                          <a:r>
                            <a:rPr lang="ru-RU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обловить</a:t>
                          </a:r>
                          <a:endParaRPr lang="ru-RU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боронить</a:t>
                          </a:r>
                          <a:endParaRPr lang="ru-RU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3</a:t>
                          </a:r>
                          <a:endParaRPr lang="ru-RU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</a:tr>
                  <a:tr h="384848">
                    <a:tc>
                      <a:txBody>
                        <a:bodyPr/>
                        <a:lstStyle/>
                        <a:p>
                          <a:r>
                            <a:rPr lang="ru-RU" dirty="0" err="1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бенедикт</a:t>
                          </a:r>
                          <a:r>
                            <a:rPr lang="ru-RU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</a:t>
                          </a:r>
                          <a:r>
                            <a:rPr lang="ru-RU" dirty="0" err="1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камбербэтч</a:t>
                          </a:r>
                          <a:endParaRPr lang="ru-RU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err="1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бенидикт</a:t>
                          </a:r>
                          <a:r>
                            <a:rPr lang="ru-RU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</a:t>
                          </a:r>
                          <a:r>
                            <a:rPr lang="ru-RU" dirty="0" err="1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камбербеч</a:t>
                          </a:r>
                          <a:endParaRPr lang="ru-RU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3</a:t>
                          </a:r>
                          <a:endParaRPr lang="ru-RU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grpSp>
        <p:nvGrpSpPr>
          <p:cNvPr id="9" name="Группа 8"/>
          <p:cNvGrpSpPr/>
          <p:nvPr/>
        </p:nvGrpSpPr>
        <p:grpSpPr>
          <a:xfrm>
            <a:off x="2147158" y="4293096"/>
            <a:ext cx="4700523" cy="1086645"/>
            <a:chOff x="539551" y="4855328"/>
            <a:chExt cx="4700523" cy="1086645"/>
          </a:xfrm>
        </p:grpSpPr>
        <p:sp>
          <p:nvSpPr>
            <p:cNvPr id="6" name="TextBox 5"/>
            <p:cNvSpPr txBox="1"/>
            <p:nvPr/>
          </p:nvSpPr>
          <p:spPr>
            <a:xfrm>
              <a:off x="539551" y="4855328"/>
              <a:ext cx="342433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2000" dirty="0" smtClean="0">
                  <a:latin typeface="Qanelas" pitchFamily="50" charset="-52"/>
                </a:rPr>
                <a:t>Коэффициент «похожести»: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572104" y="5255438"/>
                  <a:ext cx="4667970" cy="68653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𝑘</m:t>
                      </m:r>
                      <m:d>
                        <m:d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=(1−</m:t>
                      </m:r>
                      <m:f>
                        <m:f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/>
                            </a:rPr>
                            <m:t>𝑑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m:rPr>
                              <m:nor/>
                            </m:rPr>
                            <a:rPr lang="ru-RU" sz="2400" dirty="0"/>
                            <m:t> </m:t>
                          </m:r>
                        </m:num>
                        <m:den>
                          <m:func>
                            <m:funcPr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/>
                                </a:rPr>
                                <m:t>max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4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den>
                      </m:f>
                      <m:r>
                        <a:rPr lang="en-US" sz="2400" b="0" i="1" smtClean="0">
                          <a:latin typeface="Cambria Math"/>
                        </a:rPr>
                        <m:t>)</m:t>
                      </m:r>
                      <m:r>
                        <a:rPr lang="en-US" sz="2400" i="1" smtClean="0">
                          <a:latin typeface="Cambria Math"/>
                          <a:ea typeface="Cambria Math"/>
                        </a:rPr>
                        <m:t>⋅</m:t>
                      </m:r>
                      <m:r>
                        <a:rPr lang="en-US" sz="2400" b="0" i="1" smtClean="0">
                          <a:latin typeface="Cambria Math"/>
                        </a:rPr>
                        <m:t>100%</m:t>
                      </m:r>
                    </m:oMath>
                  </a14:m>
                  <a:r>
                    <a:rPr lang="en-US" sz="2400" dirty="0" smtClean="0"/>
                    <a:t> </a:t>
                  </a:r>
                  <a:endParaRPr lang="ru-RU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2104" y="5255438"/>
                  <a:ext cx="4667970" cy="686535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Таблица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63753684"/>
                  </p:ext>
                </p:extLst>
              </p:nvPr>
            </p:nvGraphicFramePr>
            <p:xfrm>
              <a:off x="7580609" y="1890554"/>
              <a:ext cx="951831" cy="1944215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951831"/>
                  </a:tblGrid>
                  <a:tr h="388843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latin typeface="Cambria Math"/>
                                  </a:rPr>
                                  <m:t>𝑘</m:t>
                                </m:r>
                                <m:r>
                                  <a:rPr lang="en-US" sz="1800" b="0" i="1" smtClean="0">
                                    <a:latin typeface="Cambria Math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800" b="0" i="1" smtClean="0">
                                    <a:latin typeface="Cambria Math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800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ru-RU" sz="1800" dirty="0"/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</a:tr>
                  <a:tr h="38884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kern="1200" dirty="0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0</a:t>
                          </a:r>
                          <a:endParaRPr lang="ru-RU" sz="1800" kern="12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+mn-ea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</a:tr>
                  <a:tr h="38884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kern="1200" dirty="0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57</a:t>
                          </a:r>
                          <a:endParaRPr lang="ru-RU" sz="1800" kern="12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+mn-ea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</a:tr>
                  <a:tr h="38884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kern="1200" dirty="0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62</a:t>
                          </a:r>
                          <a:endParaRPr lang="ru-RU" sz="1800" kern="12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+mn-ea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</a:tr>
                  <a:tr h="38884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kern="1200" dirty="0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88</a:t>
                          </a:r>
                          <a:endParaRPr lang="ru-RU" sz="1800" kern="12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+mn-ea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Таблица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63753684"/>
                  </p:ext>
                </p:extLst>
              </p:nvPr>
            </p:nvGraphicFramePr>
            <p:xfrm>
              <a:off x="7580609" y="1890554"/>
              <a:ext cx="951831" cy="1944215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951831"/>
                  </a:tblGrid>
                  <a:tr h="388843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641" b="-417188"/>
                          </a:stretch>
                        </a:blipFill>
                      </a:tcPr>
                    </a:tc>
                  </a:tr>
                  <a:tr h="38884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kern="1200" dirty="0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0</a:t>
                          </a:r>
                          <a:endParaRPr lang="ru-RU" sz="1800" kern="12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+mn-ea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</a:tr>
                  <a:tr h="38884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kern="1200" dirty="0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57</a:t>
                          </a:r>
                          <a:endParaRPr lang="ru-RU" sz="1800" kern="12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+mn-ea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</a:tr>
                  <a:tr h="38884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kern="1200" dirty="0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62</a:t>
                          </a:r>
                          <a:endParaRPr lang="ru-RU" sz="1800" kern="12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+mn-ea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</a:tr>
                  <a:tr h="38884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kern="1200" dirty="0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88</a:t>
                          </a:r>
                          <a:endParaRPr lang="ru-RU" sz="1800" kern="12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+mn-ea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71587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2</a:t>
            </a:fld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0" y="6424873"/>
            <a:ext cx="22677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 smtClean="0">
                <a:solidFill>
                  <a:schemeClr val="bg1"/>
                </a:solidFill>
                <a:latin typeface="Qanelas Medium" pitchFamily="50" charset="-52"/>
              </a:rPr>
              <a:t>Введение</a:t>
            </a:r>
            <a:endParaRPr lang="ru-RU" sz="2000" dirty="0">
              <a:solidFill>
                <a:schemeClr val="bg1"/>
              </a:solidFill>
              <a:latin typeface="Qanelas Medium" pitchFamily="50" charset="-5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332656"/>
            <a:ext cx="7560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smtClean="0">
                <a:latin typeface="Qanelas Medium" pitchFamily="50" charset="-52"/>
              </a:rPr>
              <a:t>Назначение алгоритма</a:t>
            </a:r>
            <a:endParaRPr lang="ru-RU" sz="3600" dirty="0">
              <a:latin typeface="Qanelas Medium" pitchFamily="50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5536" y="1281541"/>
            <a:ext cx="7848872" cy="13553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4000"/>
              </a:lnSpc>
            </a:pPr>
            <a:r>
              <a:rPr lang="ru-RU" sz="2400" b="1" dirty="0" smtClean="0">
                <a:latin typeface="Arial" pitchFamily="34" charset="0"/>
                <a:cs typeface="Arial" pitchFamily="34" charset="0"/>
              </a:rPr>
              <a:t>Расстояние </a:t>
            </a:r>
            <a:r>
              <a:rPr lang="ru-RU" sz="2400" b="1" dirty="0" err="1" smtClean="0">
                <a:latin typeface="Arial" pitchFamily="34" charset="0"/>
                <a:cs typeface="Arial" pitchFamily="34" charset="0"/>
              </a:rPr>
              <a:t>Дамерау-Левенштейна</a:t>
            </a:r>
            <a:r>
              <a:rPr lang="ru-RU" sz="24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400" dirty="0" smtClean="0">
                <a:latin typeface="Qanelas Light" pitchFamily="50" charset="-52"/>
                <a:cs typeface="Arial" pitchFamily="34" charset="0"/>
              </a:rPr>
              <a:t>(редакционное расстояние)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 –  поиск минимального количество операций для превращения одной строки в другую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83568" y="3933056"/>
            <a:ext cx="766748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Qanelas" pitchFamily="50" charset="-52"/>
              </a:rPr>
              <a:t>c</a:t>
            </a:r>
            <a:r>
              <a:rPr lang="ru-RU" sz="4400" dirty="0" smtClean="0">
                <a:latin typeface="Qanelas" pitchFamily="50" charset="-52"/>
              </a:rPr>
              <a:t>лон </a:t>
            </a:r>
            <a:r>
              <a:rPr lang="ru-RU" sz="4400" dirty="0" smtClean="0">
                <a:latin typeface="Qanelas Black" pitchFamily="50" charset="-52"/>
              </a:rPr>
              <a:t>→</a:t>
            </a:r>
            <a:r>
              <a:rPr lang="en-US" sz="4400" dirty="0" smtClean="0">
                <a:latin typeface="Qanelas Black" pitchFamily="50" charset="-52"/>
              </a:rPr>
              <a:t> </a:t>
            </a:r>
            <a:r>
              <a:rPr lang="ru-RU" sz="4400" dirty="0" err="1" smtClean="0">
                <a:latin typeface="Qanelas" pitchFamily="50" charset="-52"/>
              </a:rPr>
              <a:t>сло</a:t>
            </a:r>
            <a:r>
              <a:rPr lang="ru-RU" sz="4400" dirty="0" err="1" smtClean="0">
                <a:solidFill>
                  <a:srgbClr val="C00000"/>
                </a:solidFill>
                <a:latin typeface="Qanelas SemiBold" pitchFamily="50" charset="-52"/>
              </a:rPr>
              <a:t>с</a:t>
            </a:r>
            <a:r>
              <a:rPr lang="ru-RU" sz="4400" dirty="0" smtClean="0">
                <a:latin typeface="Qanelas Black" pitchFamily="50" charset="-52"/>
              </a:rPr>
              <a:t> → </a:t>
            </a:r>
            <a:r>
              <a:rPr lang="ru-RU" sz="4400" dirty="0" err="1" smtClean="0">
                <a:solidFill>
                  <a:srgbClr val="C00000"/>
                </a:solidFill>
                <a:latin typeface="Qanelas SemiBold" pitchFamily="50" charset="-52"/>
              </a:rPr>
              <a:t>о</a:t>
            </a:r>
            <a:r>
              <a:rPr lang="ru-RU" sz="4400" dirty="0" err="1" smtClean="0">
                <a:latin typeface="Qanelas" pitchFamily="50" charset="-52"/>
              </a:rPr>
              <a:t>лос</a:t>
            </a:r>
            <a:r>
              <a:rPr lang="ru-RU" sz="4400" dirty="0" smtClean="0">
                <a:latin typeface="Qanelas Black" pitchFamily="50" charset="-52"/>
              </a:rPr>
              <a:t> → </a:t>
            </a:r>
            <a:r>
              <a:rPr lang="ru-RU" sz="4400" dirty="0" smtClean="0">
                <a:solidFill>
                  <a:srgbClr val="C00000"/>
                </a:solidFill>
                <a:latin typeface="Qanelas SemiBold" pitchFamily="50" charset="-52"/>
              </a:rPr>
              <a:t>г</a:t>
            </a:r>
            <a:r>
              <a:rPr lang="ru-RU" sz="4400" dirty="0" smtClean="0">
                <a:latin typeface="Qanelas" pitchFamily="50" charset="-52"/>
              </a:rPr>
              <a:t>олос</a:t>
            </a:r>
            <a:endParaRPr lang="ru-RU" sz="4400" dirty="0">
              <a:latin typeface="Qanelas" pitchFamily="50" charset="-5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20</a:t>
            </a:fld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6876256" y="6424873"/>
            <a:ext cx="22677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 smtClean="0">
                <a:solidFill>
                  <a:schemeClr val="bg1"/>
                </a:solidFill>
                <a:latin typeface="Qanelas Medium" pitchFamily="50" charset="-52"/>
              </a:rPr>
              <a:t>Тестирование</a:t>
            </a:r>
            <a:endParaRPr lang="ru-RU" sz="2000" dirty="0">
              <a:solidFill>
                <a:schemeClr val="bg1"/>
              </a:solidFill>
              <a:latin typeface="Qanelas Medium" pitchFamily="50" charset="-5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5536" y="332657"/>
            <a:ext cx="7560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smtClean="0">
                <a:latin typeface="Qanelas Medium" pitchFamily="50" charset="-52"/>
              </a:rPr>
              <a:t>Временная сложность</a:t>
            </a:r>
            <a:endParaRPr lang="ru-RU" sz="3600" dirty="0">
              <a:latin typeface="Qanelas Medium" pitchFamily="50" charset="-52"/>
            </a:endParaRPr>
          </a:p>
        </p:txBody>
      </p:sp>
      <p:graphicFrame>
        <p:nvGraphicFramePr>
          <p:cNvPr id="6" name="Диаграмма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62802957"/>
              </p:ext>
            </p:extLst>
          </p:nvPr>
        </p:nvGraphicFramePr>
        <p:xfrm>
          <a:off x="683568" y="1196752"/>
          <a:ext cx="7632848" cy="44644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07505" y="5807005"/>
            <a:ext cx="90364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Qanelas Light" pitchFamily="50" charset="-52"/>
              </a:rPr>
              <a:t>Временная сложность для построения матрицы. Не учитывается поиск маршрута превращения</a:t>
            </a:r>
            <a:endParaRPr lang="ru-RU" dirty="0">
              <a:latin typeface="Qanelas Light" pitchFamily="50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215055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21</a:t>
            </a:fld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6876256" y="6424873"/>
            <a:ext cx="22677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 smtClean="0">
                <a:solidFill>
                  <a:schemeClr val="bg1"/>
                </a:solidFill>
                <a:latin typeface="Qanelas Medium" pitchFamily="50" charset="-52"/>
              </a:rPr>
              <a:t>Тестирование</a:t>
            </a:r>
            <a:endParaRPr lang="ru-RU" sz="2000" dirty="0">
              <a:solidFill>
                <a:schemeClr val="bg1"/>
              </a:solidFill>
              <a:latin typeface="Qanelas Medium" pitchFamily="50" charset="-5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70508" y="332657"/>
            <a:ext cx="7560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smtClean="0">
                <a:latin typeface="Qanelas Medium" pitchFamily="50" charset="-52"/>
              </a:rPr>
              <a:t>Неправильный тест</a:t>
            </a:r>
            <a:endParaRPr lang="ru-RU" sz="3600" dirty="0">
              <a:latin typeface="Qanelas Medium" pitchFamily="50" charset="-52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412776"/>
            <a:ext cx="5376404" cy="2448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88555" y="4149080"/>
            <a:ext cx="457849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dirty="0" err="1" smtClean="0">
                <a:latin typeface="Qanelas" pitchFamily="50" charset="-52"/>
              </a:rPr>
              <a:t>са</a:t>
            </a:r>
            <a:r>
              <a:rPr lang="ru-RU" sz="4400" dirty="0" smtClean="0">
                <a:latin typeface="Qanelas" pitchFamily="50" charset="-52"/>
              </a:rPr>
              <a:t> </a:t>
            </a:r>
            <a:r>
              <a:rPr lang="ru-RU" sz="4400" dirty="0" smtClean="0">
                <a:latin typeface="Qanelas Black" pitchFamily="50" charset="-52"/>
              </a:rPr>
              <a:t>→</a:t>
            </a:r>
            <a:r>
              <a:rPr lang="en-US" sz="4400" dirty="0" smtClean="0">
                <a:latin typeface="Qanelas Black" pitchFamily="50" charset="-52"/>
              </a:rPr>
              <a:t> </a:t>
            </a:r>
            <a:r>
              <a:rPr lang="ru-RU" sz="4400" dirty="0" smtClean="0">
                <a:solidFill>
                  <a:srgbClr val="C00000"/>
                </a:solidFill>
                <a:latin typeface="Qanelas" pitchFamily="50" charset="-52"/>
              </a:rPr>
              <a:t>ас</a:t>
            </a:r>
            <a:r>
              <a:rPr lang="ru-RU" sz="4400" dirty="0" smtClean="0">
                <a:latin typeface="Qanelas Black" pitchFamily="50" charset="-52"/>
              </a:rPr>
              <a:t> → </a:t>
            </a:r>
            <a:r>
              <a:rPr lang="ru-RU" sz="44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Qanelas" pitchFamily="50" charset="-52"/>
              </a:rPr>
              <a:t>а</a:t>
            </a:r>
            <a:r>
              <a:rPr lang="ru-RU" sz="4400" dirty="0" err="1" smtClean="0">
                <a:solidFill>
                  <a:srgbClr val="C00000"/>
                </a:solidFill>
                <a:latin typeface="Qanelas" pitchFamily="50" charset="-52"/>
              </a:rPr>
              <a:t>б</a:t>
            </a:r>
            <a:r>
              <a:rPr lang="ru-RU" sz="44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Qanelas" pitchFamily="50" charset="-52"/>
              </a:rPr>
              <a:t>с</a:t>
            </a:r>
            <a:r>
              <a:rPr lang="ru-RU" sz="4400" dirty="0" smtClean="0">
                <a:latin typeface="Qanelas Black" pitchFamily="50" charset="-52"/>
              </a:rPr>
              <a:t> = 2</a:t>
            </a:r>
            <a:endParaRPr lang="ru-RU" sz="4400" dirty="0">
              <a:latin typeface="Qanelas" pitchFamily="50" charset="-52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5940152" y="1268760"/>
            <a:ext cx="2877256" cy="2197396"/>
          </a:xfrm>
          <a:prstGeom prst="rect">
            <a:avLst/>
          </a:prstGeom>
          <a:ln w="28575">
            <a:solidFill>
              <a:srgbClr val="CD280D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</a:pPr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ограничение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: любая подстрока может быть редактирована не более одного раза</a:t>
            </a:r>
          </a:p>
        </p:txBody>
      </p:sp>
    </p:spTree>
    <p:extLst>
      <p:ext uri="{BB962C8B-B14F-4D97-AF65-F5344CB8AC3E}">
        <p14:creationId xmlns:p14="http://schemas.microsoft.com/office/powerpoint/2010/main" val="2361196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22</a:t>
            </a:fld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6876256" y="6424873"/>
            <a:ext cx="22677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 smtClean="0">
                <a:solidFill>
                  <a:schemeClr val="bg1"/>
                </a:solidFill>
                <a:latin typeface="Qanelas Medium" pitchFamily="50" charset="-52"/>
              </a:rPr>
              <a:t>Тестирование</a:t>
            </a:r>
            <a:endParaRPr lang="ru-RU" sz="2000" dirty="0">
              <a:solidFill>
                <a:schemeClr val="bg1"/>
              </a:solidFill>
              <a:latin typeface="Qanelas Medium" pitchFamily="50" charset="-5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70508" y="332657"/>
            <a:ext cx="7560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smtClean="0">
                <a:latin typeface="Qanelas Medium" pitchFamily="50" charset="-52"/>
              </a:rPr>
              <a:t>Неправильный тест</a:t>
            </a:r>
            <a:endParaRPr lang="ru-RU" sz="3600" dirty="0">
              <a:latin typeface="Qanelas Medium" pitchFamily="50" charset="-52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412776"/>
            <a:ext cx="5376404" cy="2448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88555" y="4149080"/>
            <a:ext cx="457849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dirty="0" err="1" smtClean="0">
                <a:latin typeface="Qanelas" pitchFamily="50" charset="-52"/>
              </a:rPr>
              <a:t>са</a:t>
            </a:r>
            <a:r>
              <a:rPr lang="ru-RU" sz="4400" dirty="0" smtClean="0">
                <a:latin typeface="Qanelas" pitchFamily="50" charset="-52"/>
              </a:rPr>
              <a:t> </a:t>
            </a:r>
            <a:r>
              <a:rPr lang="ru-RU" sz="4400" dirty="0" smtClean="0">
                <a:latin typeface="Qanelas Black" pitchFamily="50" charset="-52"/>
              </a:rPr>
              <a:t>→</a:t>
            </a:r>
            <a:r>
              <a:rPr lang="en-US" sz="4400" dirty="0" smtClean="0">
                <a:latin typeface="Qanelas Black" pitchFamily="50" charset="-52"/>
              </a:rPr>
              <a:t> </a:t>
            </a:r>
            <a:r>
              <a:rPr lang="ru-RU" sz="4400" dirty="0" smtClean="0">
                <a:solidFill>
                  <a:srgbClr val="C00000"/>
                </a:solidFill>
                <a:latin typeface="Qanelas" pitchFamily="50" charset="-52"/>
              </a:rPr>
              <a:t>ас</a:t>
            </a:r>
            <a:r>
              <a:rPr lang="ru-RU" sz="4400" dirty="0" smtClean="0">
                <a:latin typeface="Qanelas Black" pitchFamily="50" charset="-52"/>
              </a:rPr>
              <a:t> → </a:t>
            </a:r>
            <a:r>
              <a:rPr lang="ru-RU" sz="44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Qanelas" pitchFamily="50" charset="-52"/>
              </a:rPr>
              <a:t>а</a:t>
            </a:r>
            <a:r>
              <a:rPr lang="ru-RU" sz="4400" dirty="0" err="1" smtClean="0">
                <a:solidFill>
                  <a:srgbClr val="C00000"/>
                </a:solidFill>
                <a:latin typeface="Qanelas" pitchFamily="50" charset="-52"/>
              </a:rPr>
              <a:t>б</a:t>
            </a:r>
            <a:r>
              <a:rPr lang="ru-RU" sz="44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Qanelas" pitchFamily="50" charset="-52"/>
              </a:rPr>
              <a:t>с</a:t>
            </a:r>
            <a:r>
              <a:rPr lang="ru-RU" sz="4400" dirty="0" smtClean="0">
                <a:latin typeface="Qanelas Black" pitchFamily="50" charset="-52"/>
              </a:rPr>
              <a:t> = 2</a:t>
            </a:r>
            <a:endParaRPr lang="ru-RU" sz="4400" dirty="0">
              <a:latin typeface="Qanelas" pitchFamily="50" charset="-52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5940152" y="1268760"/>
            <a:ext cx="2877256" cy="2197396"/>
          </a:xfrm>
          <a:prstGeom prst="rect">
            <a:avLst/>
          </a:prstGeom>
          <a:ln w="28575">
            <a:solidFill>
              <a:srgbClr val="CD280D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</a:pPr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ограничение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: любая подстрока может быть редактирована не более одного раза</a:t>
            </a:r>
          </a:p>
        </p:txBody>
      </p:sp>
    </p:spTree>
    <p:extLst>
      <p:ext uri="{BB962C8B-B14F-4D97-AF65-F5344CB8AC3E}">
        <p14:creationId xmlns:p14="http://schemas.microsoft.com/office/powerpoint/2010/main" val="3929988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23</a:t>
            </a:fld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6876256" y="6424873"/>
            <a:ext cx="22677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 smtClean="0">
                <a:solidFill>
                  <a:schemeClr val="bg1"/>
                </a:solidFill>
                <a:latin typeface="Qanelas Medium" pitchFamily="50" charset="-52"/>
              </a:rPr>
              <a:t>Тестирование</a:t>
            </a:r>
            <a:endParaRPr lang="ru-RU" sz="2000" dirty="0">
              <a:solidFill>
                <a:schemeClr val="bg1"/>
              </a:solidFill>
              <a:latin typeface="Qanelas Medium" pitchFamily="50" charset="-5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70508" y="332657"/>
            <a:ext cx="7560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smtClean="0">
                <a:latin typeface="Qanelas Medium" pitchFamily="50" charset="-52"/>
              </a:rPr>
              <a:t>Коррекция алгоритма</a:t>
            </a:r>
            <a:endParaRPr lang="ru-RU" sz="3600" dirty="0">
              <a:latin typeface="Qanelas Medium" pitchFamily="50" charset="-5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Прямоугольник 4"/>
              <p:cNvSpPr/>
              <p:nvPr/>
            </p:nvSpPr>
            <p:spPr>
              <a:xfrm>
                <a:off x="395536" y="1268760"/>
                <a:ext cx="8496944" cy="3004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14000"/>
                  </a:lnSpc>
                </a:pPr>
                <a:r>
                  <a:rPr lang="ru-RU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Для коррекции алгоритма необходимо хранить дополнительную информацию:</a:t>
                </a:r>
              </a:p>
              <a:p>
                <a:pPr>
                  <a:lnSpc>
                    <a:spcPct val="114000"/>
                  </a:lnSpc>
                </a:pPr>
                <a:endParaRPr lang="ru-RU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342900" indent="-342900">
                  <a:lnSpc>
                    <a:spcPct val="114000"/>
                  </a:lnSpc>
                  <a:buFont typeface="Arial" panose="020B0604020202020204" pitchFamily="34" charset="0"/>
                  <a:buChar char="•"/>
                </a:pPr>
                <a:r>
                  <a:rPr lang="ru-RU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Словарь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  <a:cs typeface="Arial" panose="020B0604020202020204" pitchFamily="34" charset="0"/>
                      </a:rPr>
                      <m:t>𝐿𝑎𝑠𝑡𝑃𝑜𝑠𝑖𝑡𝑖𝑜𝑛</m:t>
                    </m:r>
                    <m:r>
                      <a:rPr lang="en-US" sz="2400" i="1" dirty="0" smtClean="0">
                        <a:latin typeface="Cambria Math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ru-RU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индексов </a:t>
                </a:r>
                <a:r>
                  <a:rPr lang="ru-RU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последнего вхождения </a:t>
                </a:r>
                <a:r>
                  <a:rPr lang="ru-RU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символа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  <a:cs typeface="Arial" panose="020B0604020202020204" pitchFamily="34" charset="0"/>
                      </a:rPr>
                      <m:t>𝑥</m:t>
                    </m:r>
                  </m:oMath>
                </a14:m>
                <a:r>
                  <a:rPr lang="ru-RU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ru-RU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в </a:t>
                </a:r>
                <a14:m>
                  <m:oMath xmlns:m="http://schemas.openxmlformats.org/officeDocument/2006/math">
                    <m:r>
                      <a:rPr lang="ru-RU" sz="2400" i="1" dirty="0" smtClean="0">
                        <a:latin typeface="Cambria Math"/>
                        <a:cs typeface="Arial" panose="020B0604020202020204" pitchFamily="34" charset="0"/>
                      </a:rPr>
                      <m:t>𝑆</m:t>
                    </m:r>
                    <m:r>
                      <a:rPr lang="en-US" sz="2400" b="0" i="1" dirty="0" smtClean="0">
                        <a:latin typeface="Cambria Math"/>
                        <a:cs typeface="Arial" panose="020B0604020202020204" pitchFamily="34" charset="0"/>
                      </a:rPr>
                      <m:t> </m:t>
                    </m:r>
                  </m:oMath>
                </a14:m>
                <a:endParaRPr lang="en-US" sz="24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342900" indent="-342900">
                  <a:lnSpc>
                    <a:spcPct val="114000"/>
                  </a:lnSpc>
                  <a:buFont typeface="Arial" panose="020B0604020202020204" pitchFamily="34" charset="0"/>
                  <a:buChar char="•"/>
                </a:pPr>
                <a:r>
                  <a:rPr lang="ru-RU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Индекс</a:t>
                </a:r>
                <a:r>
                  <a:rPr lang="en-US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  <a:cs typeface="Arial" panose="020B0604020202020204" pitchFamily="34" charset="0"/>
                      </a:rPr>
                      <m:t>𝑙𝑎𝑠𝑡</m:t>
                    </m:r>
                    <m:r>
                      <a:rPr lang="ru-RU" sz="2400" i="1" dirty="0" smtClean="0">
                        <a:latin typeface="Cambria Math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ru-RU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последнего </a:t>
                </a:r>
                <a:r>
                  <a:rPr lang="ru-RU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символа</a:t>
                </a:r>
                <a:r>
                  <a:rPr lang="en-US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ru-RU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в строке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  <a:cs typeface="Arial" panose="020B0604020202020204" pitchFamily="34" charset="0"/>
                      </a:rPr>
                      <m:t>𝑇</m:t>
                    </m:r>
                  </m:oMath>
                </a14:m>
                <a:r>
                  <a:rPr lang="ru-RU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, такого, что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  <a:cs typeface="Arial" panose="020B0604020202020204" pitchFamily="34" charset="0"/>
                      </a:rPr>
                      <m:t>𝑇</m:t>
                    </m:r>
                    <m:r>
                      <a:rPr lang="en-US" sz="2400" i="1" dirty="0" smtClean="0">
                        <a:latin typeface="Cambria Math"/>
                        <a:cs typeface="Arial" panose="020B0604020202020204" pitchFamily="34" charset="0"/>
                      </a:rPr>
                      <m:t>[</m:t>
                    </m:r>
                    <m:r>
                      <a:rPr lang="en-US" sz="2400" i="1" dirty="0" smtClean="0">
                        <a:latin typeface="Cambria Math"/>
                        <a:cs typeface="Arial" panose="020B0604020202020204" pitchFamily="34" charset="0"/>
                      </a:rPr>
                      <m:t>𝑙𝑎𝑠𝑡</m:t>
                    </m:r>
                    <m:r>
                      <a:rPr lang="en-US" sz="2400" i="1" dirty="0" smtClean="0">
                        <a:latin typeface="Cambria Math"/>
                        <a:cs typeface="Arial" panose="020B0604020202020204" pitchFamily="34" charset="0"/>
                      </a:rPr>
                      <m:t>] = </m:t>
                    </m:r>
                    <m:r>
                      <a:rPr lang="en-US" sz="2400" i="1" dirty="0" smtClean="0">
                        <a:latin typeface="Cambria Math"/>
                        <a:cs typeface="Arial" panose="020B0604020202020204" pitchFamily="34" charset="0"/>
                      </a:rPr>
                      <m:t>𝑆</m:t>
                    </m:r>
                    <m:r>
                      <a:rPr lang="en-US" sz="2400" i="1" dirty="0" smtClean="0">
                        <a:latin typeface="Cambria Math"/>
                        <a:cs typeface="Arial" panose="020B0604020202020204" pitchFamily="34" charset="0"/>
                      </a:rPr>
                      <m:t>[</m:t>
                    </m:r>
                    <m:r>
                      <a:rPr lang="en-US" sz="2400" i="1" dirty="0" err="1" smtClean="0">
                        <a:latin typeface="Cambria Math"/>
                        <a:cs typeface="Arial" panose="020B0604020202020204" pitchFamily="34" charset="0"/>
                      </a:rPr>
                      <m:t>𝑖</m:t>
                    </m:r>
                    <m:r>
                      <a:rPr lang="en-US" sz="2400" i="1" dirty="0" smtClean="0">
                        <a:latin typeface="Cambria Math"/>
                        <a:cs typeface="Arial" panose="020B0604020202020204" pitchFamily="34" charset="0"/>
                      </a:rPr>
                      <m:t>]</m:t>
                    </m:r>
                  </m:oMath>
                </a14:m>
                <a:endParaRPr lang="ru-RU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5" name="Прямоуголь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1268760"/>
                <a:ext cx="8496944" cy="3004220"/>
              </a:xfrm>
              <a:prstGeom prst="rect">
                <a:avLst/>
              </a:prstGeom>
              <a:blipFill rotWithShape="1">
                <a:blip r:embed="rId2"/>
                <a:stretch>
                  <a:fillRect l="-1148" t="-1014" r="-574" b="-223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5137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24</a:t>
            </a:fld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6876256" y="6424873"/>
            <a:ext cx="22677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 smtClean="0">
                <a:solidFill>
                  <a:schemeClr val="bg1"/>
                </a:solidFill>
                <a:latin typeface="Qanelas Medium" pitchFamily="50" charset="-52"/>
              </a:rPr>
              <a:t>Тестирование</a:t>
            </a:r>
            <a:endParaRPr lang="ru-RU" sz="2000" dirty="0">
              <a:solidFill>
                <a:schemeClr val="bg1"/>
              </a:solidFill>
              <a:latin typeface="Qanelas Medium" pitchFamily="50" charset="-52"/>
            </a:endParaRPr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4645015"/>
              </p:ext>
            </p:extLst>
          </p:nvPr>
        </p:nvGraphicFramePr>
        <p:xfrm>
          <a:off x="802332" y="1750139"/>
          <a:ext cx="6096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FF2525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9502172"/>
              </p:ext>
            </p:extLst>
          </p:nvPr>
        </p:nvGraphicFramePr>
        <p:xfrm>
          <a:off x="809724" y="3190299"/>
          <a:ext cx="815476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9673"/>
                <a:gridCol w="509673"/>
                <a:gridCol w="509673"/>
                <a:gridCol w="509673"/>
                <a:gridCol w="509673"/>
                <a:gridCol w="509673"/>
                <a:gridCol w="509673"/>
                <a:gridCol w="509673"/>
                <a:gridCol w="509673"/>
                <a:gridCol w="509673"/>
                <a:gridCol w="509673"/>
                <a:gridCol w="509673"/>
                <a:gridCol w="509673"/>
                <a:gridCol w="509673"/>
                <a:gridCol w="509673"/>
                <a:gridCol w="509673"/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FF2525"/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179512" y="1616923"/>
                <a:ext cx="50366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dirty="0" smtClean="0">
                          <a:latin typeface="Cambria Math"/>
                        </a:rPr>
                        <m:t>𝑆</m:t>
                      </m:r>
                    </m:oMath>
                  </m:oMathPara>
                </a14:m>
                <a:endParaRPr lang="ru-RU" sz="3200" dirty="0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1616923"/>
                <a:ext cx="503664" cy="58477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179512" y="3057083"/>
                <a:ext cx="53033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dirty="0" smtClean="0">
                          <a:latin typeface="Cambria Math"/>
                        </a:rPr>
                        <m:t>𝑇</m:t>
                      </m:r>
                    </m:oMath>
                  </m:oMathPara>
                </a14:m>
                <a:endParaRPr lang="ru-RU" sz="3200" dirty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3057083"/>
                <a:ext cx="530337" cy="58477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6455756" y="1133455"/>
                <a:ext cx="42050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dirty="0" smtClean="0">
                          <a:latin typeface="Cambria Math"/>
                        </a:rPr>
                        <m:t>𝑖</m:t>
                      </m:r>
                    </m:oMath>
                  </m:oMathPara>
                </a14:m>
                <a:endParaRPr lang="ru-RU" sz="3200" dirty="0"/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5756" y="1133455"/>
                <a:ext cx="420500" cy="58477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8532440" y="2472308"/>
                <a:ext cx="43210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dirty="0" smtClean="0">
                          <a:latin typeface="Cambria Math"/>
                        </a:rPr>
                        <m:t>𝑗</m:t>
                      </m:r>
                    </m:oMath>
                  </m:oMathPara>
                </a14:m>
                <a:endParaRPr lang="ru-RU" sz="3200" dirty="0"/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2440" y="2472308"/>
                <a:ext cx="432106" cy="58477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4355976" y="1124744"/>
                <a:ext cx="51328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dirty="0" smtClean="0">
                          <a:latin typeface="Cambria Math"/>
                        </a:rPr>
                        <m:t>𝑖</m:t>
                      </m:r>
                      <m:r>
                        <a:rPr lang="en-US" sz="3200" b="0" i="1" dirty="0" smtClean="0"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ru-RU" sz="3200" dirty="0"/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5976" y="1124744"/>
                <a:ext cx="513281" cy="58477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/>
              <p:cNvSpPr txBox="1"/>
              <p:nvPr/>
            </p:nvSpPr>
            <p:spPr>
              <a:xfrm>
                <a:off x="3347864" y="2513608"/>
                <a:ext cx="53091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dirty="0" smtClean="0">
                          <a:latin typeface="Cambria Math"/>
                        </a:rPr>
                        <m:t>𝑗</m:t>
                      </m:r>
                      <m:r>
                        <a:rPr lang="en-US" sz="3200" b="0" i="1" dirty="0" smtClean="0"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ru-RU" sz="3200" dirty="0"/>
              </a:p>
            </p:txBody>
          </p:sp>
        </mc:Choice>
        <mc:Fallback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7864" y="2513608"/>
                <a:ext cx="530915" cy="584775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/>
              <p:cNvSpPr txBox="1"/>
              <p:nvPr/>
            </p:nvSpPr>
            <p:spPr>
              <a:xfrm>
                <a:off x="251520" y="4149080"/>
                <a:ext cx="335412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dirty="0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0" i="1" dirty="0" smtClean="0">
                              <a:latin typeface="Cambria Math"/>
                            </a:rPr>
                            <m:t>𝑖</m:t>
                          </m:r>
                        </m:e>
                        <m:sup>
                          <m:r>
                            <a:rPr lang="en-US" sz="2400" b="0" i="1" dirty="0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US" sz="2400" b="0" i="1" dirty="0" smtClean="0">
                          <a:latin typeface="Cambria Math"/>
                        </a:rPr>
                        <m:t>=</m:t>
                      </m:r>
                      <m:r>
                        <a:rPr lang="en-US" sz="2400" b="0" i="1" dirty="0" smtClean="0">
                          <a:latin typeface="Cambria Math"/>
                        </a:rPr>
                        <m:t>𝐿𝑎𝑠𝑡𝑃𝑜𝑠𝑖𝑡𝑖𝑜𝑛</m:t>
                      </m:r>
                      <m:r>
                        <a:rPr lang="en-US" sz="2400" b="0" i="1" dirty="0" smtClean="0">
                          <a:latin typeface="Cambria Math"/>
                        </a:rPr>
                        <m:t>[</m:t>
                      </m:r>
                      <m:r>
                        <a:rPr lang="en-US" sz="2400" b="0" i="1" dirty="0" smtClean="0">
                          <a:latin typeface="Cambria Math"/>
                        </a:rPr>
                        <m:t>𝑇</m:t>
                      </m:r>
                      <m:r>
                        <a:rPr lang="en-US" sz="2400" b="0" i="1" dirty="0" smtClean="0">
                          <a:latin typeface="Cambria Math"/>
                        </a:rPr>
                        <m:t>[</m:t>
                      </m:r>
                      <m:r>
                        <a:rPr lang="en-US" sz="2400" b="0" i="1" dirty="0" smtClean="0">
                          <a:latin typeface="Cambria Math"/>
                        </a:rPr>
                        <m:t>𝑗</m:t>
                      </m:r>
                      <m:r>
                        <a:rPr lang="en-US" sz="2400" b="0" i="1" dirty="0" smtClean="0">
                          <a:latin typeface="Cambria Math"/>
                        </a:rPr>
                        <m:t>]]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4149080"/>
                <a:ext cx="3354123" cy="461665"/>
              </a:xfrm>
              <a:prstGeom prst="rect">
                <a:avLst/>
              </a:prstGeom>
              <a:blipFill rotWithShape="1">
                <a:blip r:embed="rId8"/>
                <a:stretch>
                  <a:fillRect r="-364" b="-18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/>
              <p:cNvSpPr txBox="1"/>
              <p:nvPr/>
            </p:nvSpPr>
            <p:spPr>
              <a:xfrm>
                <a:off x="251520" y="4509120"/>
                <a:ext cx="141288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dirty="0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0" i="1" dirty="0" smtClean="0">
                              <a:latin typeface="Cambria Math"/>
                            </a:rPr>
                            <m:t>𝑗</m:t>
                          </m:r>
                        </m:e>
                        <m:sup>
                          <m:r>
                            <a:rPr lang="en-US" sz="2400" b="0" i="1" dirty="0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US" sz="2400" b="0" i="1" dirty="0" smtClean="0">
                          <a:latin typeface="Cambria Math"/>
                        </a:rPr>
                        <m:t>=</m:t>
                      </m:r>
                      <m:r>
                        <a:rPr lang="en-US" sz="2400" b="0" i="1" dirty="0" smtClean="0">
                          <a:latin typeface="Cambria Math"/>
                        </a:rPr>
                        <m:t>𝑙𝑎𝑠𝑡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4509120"/>
                <a:ext cx="1412886" cy="461665"/>
              </a:xfrm>
              <a:prstGeom prst="rect">
                <a:avLst/>
              </a:prstGeom>
              <a:blipFill rotWithShape="1">
                <a:blip r:embed="rId9"/>
                <a:stretch>
                  <a:fillRect b="-173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Левая фигурная скобка 17"/>
          <p:cNvSpPr/>
          <p:nvPr/>
        </p:nvSpPr>
        <p:spPr>
          <a:xfrm rot="5400000">
            <a:off x="6039055" y="696353"/>
            <a:ext cx="256707" cy="4577261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19" name="Левая фигурная скобка 18"/>
          <p:cNvSpPr/>
          <p:nvPr/>
        </p:nvSpPr>
        <p:spPr>
          <a:xfrm rot="5400000">
            <a:off x="5525826" y="821740"/>
            <a:ext cx="256707" cy="1501428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/>
              <p:cNvSpPr txBox="1"/>
              <p:nvPr/>
            </p:nvSpPr>
            <p:spPr>
              <a:xfrm>
                <a:off x="5023910" y="933400"/>
                <a:ext cx="126053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dirty="0" smtClean="0">
                          <a:latin typeface="Cambria Math"/>
                        </a:rPr>
                        <m:t>𝑖</m:t>
                      </m:r>
                      <m:r>
                        <a:rPr lang="en-US" sz="2000" b="0" i="1" dirty="0" smtClean="0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sz="2000" b="0" i="1" dirty="0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000" b="0" i="1" dirty="0" smtClean="0">
                              <a:latin typeface="Cambria Math"/>
                            </a:rPr>
                            <m:t>𝑖</m:t>
                          </m:r>
                        </m:e>
                        <m:sup>
                          <m:r>
                            <a:rPr lang="en-US" sz="2000" b="0" i="1" dirty="0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US" sz="2000" b="0" i="1" dirty="0" smtClean="0">
                          <a:latin typeface="Cambria Math"/>
                        </a:rPr>
                        <m:t>−1</m:t>
                      </m:r>
                    </m:oMath>
                  </m:oMathPara>
                </a14:m>
                <a:endParaRPr lang="ru-RU" sz="2000" dirty="0"/>
              </a:p>
            </p:txBody>
          </p:sp>
        </mc:Choice>
        <mc:Fallback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3910" y="933400"/>
                <a:ext cx="1260537" cy="400110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/>
              <p:cNvSpPr txBox="1"/>
              <p:nvPr/>
            </p:nvSpPr>
            <p:spPr>
              <a:xfrm>
                <a:off x="5526334" y="2364585"/>
                <a:ext cx="127791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dirty="0" smtClean="0">
                          <a:latin typeface="Cambria Math"/>
                        </a:rPr>
                        <m:t>𝑗</m:t>
                      </m:r>
                      <m:r>
                        <a:rPr lang="en-US" sz="2000" b="0" i="1" dirty="0" smtClean="0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sz="2000" b="0" i="1" dirty="0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000" b="0" i="1" dirty="0" smtClean="0">
                              <a:latin typeface="Cambria Math"/>
                            </a:rPr>
                            <m:t>𝑗</m:t>
                          </m:r>
                        </m:e>
                        <m:sup>
                          <m:r>
                            <a:rPr lang="en-US" sz="2000" b="0" i="1" dirty="0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US" sz="2000" b="0" i="1" dirty="0" smtClean="0">
                          <a:latin typeface="Cambria Math"/>
                        </a:rPr>
                        <m:t>−1</m:t>
                      </m:r>
                    </m:oMath>
                  </m:oMathPara>
                </a14:m>
                <a:endParaRPr lang="ru-RU" sz="2000" dirty="0"/>
              </a:p>
            </p:txBody>
          </p:sp>
        </mc:Choice>
        <mc:Fallback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6334" y="2364585"/>
                <a:ext cx="1277914" cy="400110"/>
              </a:xfrm>
              <a:prstGeom prst="rect">
                <a:avLst/>
              </a:prstGeom>
              <a:blipFill rotWithShape="1">
                <a:blip r:embed="rId11"/>
                <a:stretch>
                  <a:fillRect b="-1212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/>
              <p:cNvSpPr txBox="1"/>
              <p:nvPr/>
            </p:nvSpPr>
            <p:spPr>
              <a:xfrm>
                <a:off x="107504" y="5301208"/>
                <a:ext cx="898278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/>
                        </a:rPr>
                        <m:t>𝐷</m:t>
                      </m:r>
                      <m:d>
                        <m:d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𝑖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2000" b="0" i="1" smtClean="0">
                              <a:latin typeface="Cambria Math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𝑗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sz="2000" b="0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𝑖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2000" b="0" i="1" smtClean="0">
                              <a:latin typeface="Cambria Math"/>
                            </a:rPr>
                            <m:t>−1</m:t>
                          </m:r>
                        </m:e>
                      </m:d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⋅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𝐷𝑒𝑙𝑒𝑡𝑒𝐶𝑜𝑖𝑛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𝑇𝑟𝑎𝑛𝑠𝑓𝑒𝑟𝐶𝑜𝑖𝑛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+(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𝑗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−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/>
                              <a:ea typeface="Cambria Math"/>
                            </a:rPr>
                            <m:t>𝑗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/>
                              <a:ea typeface="Cambria Math"/>
                            </a:rPr>
                            <m:t>′</m:t>
                          </m:r>
                        </m:sup>
                      </m:sSup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−1)⋅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𝐼𝑛𝑠𝑒𝑟𝑡𝐶𝑜𝑖𝑛</m:t>
                      </m:r>
                    </m:oMath>
                  </m:oMathPara>
                </a14:m>
                <a:endParaRPr lang="ru-RU" sz="2000" dirty="0"/>
              </a:p>
            </p:txBody>
          </p:sp>
        </mc:Choice>
        <mc:Fallback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5301208"/>
                <a:ext cx="8982780" cy="400110"/>
              </a:xfrm>
              <a:prstGeom prst="rect">
                <a:avLst/>
              </a:prstGeom>
              <a:blipFill rotWithShape="1">
                <a:blip r:embed="rId12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852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25</a:t>
            </a:fld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6876256" y="6424873"/>
            <a:ext cx="22677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 smtClean="0">
                <a:solidFill>
                  <a:schemeClr val="bg1"/>
                </a:solidFill>
                <a:latin typeface="Qanelas Medium" pitchFamily="50" charset="-52"/>
              </a:rPr>
              <a:t>Тестирование</a:t>
            </a:r>
            <a:endParaRPr lang="ru-RU" sz="2000" dirty="0">
              <a:solidFill>
                <a:schemeClr val="bg1"/>
              </a:solidFill>
              <a:latin typeface="Qanelas Medium" pitchFamily="50" charset="-5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70508" y="332657"/>
            <a:ext cx="7560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smtClean="0">
                <a:latin typeface="Qanelas Medium" pitchFamily="50" charset="-52"/>
              </a:rPr>
              <a:t>Ссылки</a:t>
            </a:r>
            <a:endParaRPr lang="ru-RU" sz="3600" dirty="0">
              <a:latin typeface="Qanelas Medium" pitchFamily="50" charset="-52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07504" y="1340768"/>
            <a:ext cx="9001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u="sng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https://neerc.ifmo.ru/wiki/index.php?title=</a:t>
            </a:r>
            <a:r>
              <a:rPr lang="ru-RU" sz="2000" u="sng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Задача_о_расстоянии_Дамерау</a:t>
            </a:r>
            <a:r>
              <a:rPr lang="ru-RU" sz="2000" u="sng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-Левенштейна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Задача о расстоянии 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Дамерау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-Левенштейна, 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Викиконспекты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Университет ИТМО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u="sng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https://habrahabr.ru/post/114997/</a:t>
            </a:r>
            <a:r>
              <a:rPr lang="ru-RU" sz="20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– Нечёткий поиск в тексте и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словаре / 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Хабрахабр</a:t>
            </a:r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u="sng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http://slides.in.ua/algo/14/#/5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Задача о редакционном расстоянии, алгоритм Вагнера-Фишера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3795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3</a:t>
            </a:fld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0" y="6424873"/>
            <a:ext cx="22677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 smtClean="0">
                <a:solidFill>
                  <a:schemeClr val="bg1"/>
                </a:solidFill>
                <a:latin typeface="Qanelas Medium" pitchFamily="50" charset="-52"/>
              </a:rPr>
              <a:t>Введение</a:t>
            </a:r>
            <a:endParaRPr lang="ru-RU" sz="2000" dirty="0">
              <a:solidFill>
                <a:schemeClr val="bg1"/>
              </a:solidFill>
              <a:latin typeface="Qanelas Medium" pitchFamily="50" charset="-52"/>
            </a:endParaRPr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3372197"/>
            <a:ext cx="8477250" cy="250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395536" y="332656"/>
            <a:ext cx="7560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smtClean="0">
                <a:latin typeface="Qanelas Medium" pitchFamily="50" charset="-52"/>
              </a:rPr>
              <a:t>Назначение алгоритма</a:t>
            </a:r>
            <a:endParaRPr lang="ru-RU" sz="3600" dirty="0">
              <a:latin typeface="Qanelas Medium" pitchFamily="50" charset="-5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7544" y="1223201"/>
            <a:ext cx="8208912" cy="1741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4000"/>
              </a:lnSpc>
              <a:buFont typeface="Arial" pitchFamily="34" charset="0"/>
              <a:buChar char="•"/>
            </a:pPr>
            <a:r>
              <a:rPr lang="ru-RU" sz="2400" dirty="0" smtClean="0">
                <a:latin typeface="Arial" pitchFamily="34" charset="0"/>
                <a:cs typeface="Arial" pitchFamily="34" charset="0"/>
              </a:rPr>
              <a:t> для исправления ошибок в слове (в поисковых системах, при вводе текста, при автоматическом распознавании отсканированного текста или речи)</a:t>
            </a:r>
          </a:p>
          <a:p>
            <a:pPr>
              <a:lnSpc>
                <a:spcPct val="114000"/>
              </a:lnSpc>
              <a:buFont typeface="Arial" pitchFamily="34" charset="0"/>
              <a:buChar char="•"/>
            </a:pPr>
            <a:r>
              <a:rPr lang="ru-RU" sz="2400" dirty="0" smtClean="0">
                <a:latin typeface="Arial" pitchFamily="34" charset="0"/>
                <a:cs typeface="Arial" pitchFamily="34" charset="0"/>
              </a:rPr>
              <a:t> в </a:t>
            </a:r>
            <a:r>
              <a:rPr lang="ru-RU" sz="2400" dirty="0" err="1" smtClean="0">
                <a:latin typeface="Arial" pitchFamily="34" charset="0"/>
                <a:cs typeface="Arial" pitchFamily="34" charset="0"/>
              </a:rPr>
              <a:t>биоинформатике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 для сравнения генов, хромосом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4</a:t>
            </a:fld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0" y="6424873"/>
            <a:ext cx="22677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 smtClean="0">
                <a:solidFill>
                  <a:schemeClr val="bg1"/>
                </a:solidFill>
                <a:latin typeface="Qanelas Medium" pitchFamily="50" charset="-52"/>
              </a:rPr>
              <a:t>Введение</a:t>
            </a:r>
            <a:endParaRPr lang="ru-RU" sz="2000" dirty="0">
              <a:solidFill>
                <a:schemeClr val="bg1"/>
              </a:solidFill>
              <a:latin typeface="Qanelas Medium" pitchFamily="50" charset="-52"/>
            </a:endParaRPr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3372197"/>
            <a:ext cx="8477250" cy="250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395536" y="332656"/>
            <a:ext cx="7560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smtClean="0">
                <a:latin typeface="Qanelas Medium" pitchFamily="50" charset="-52"/>
              </a:rPr>
              <a:t>Назначение алгоритма</a:t>
            </a:r>
            <a:endParaRPr lang="ru-RU" sz="3600" dirty="0">
              <a:latin typeface="Qanelas Medium" pitchFamily="50" charset="-5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9552" y="1340768"/>
            <a:ext cx="8208912" cy="1741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4000"/>
              </a:lnSpc>
            </a:pPr>
            <a:r>
              <a:rPr lang="ru-RU" sz="2400" dirty="0" smtClean="0">
                <a:latin typeface="Arial" pitchFamily="34" charset="0"/>
                <a:cs typeface="Arial" pitchFamily="34" charset="0"/>
              </a:rPr>
              <a:t>По заданному слову найти в тексте или словаре размера </a:t>
            </a:r>
            <a:r>
              <a:rPr lang="ru-RU" sz="2400" b="1" dirty="0" err="1" smtClean="0">
                <a:latin typeface="Arial" pitchFamily="34" charset="0"/>
                <a:cs typeface="Arial" pitchFamily="34" charset="0"/>
              </a:rPr>
              <a:t>n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 все слова, совпадающие с этим словом (или начинающиеся с этого слова) с учетом </a:t>
            </a:r>
            <a:r>
              <a:rPr lang="ru-RU" sz="2400" b="1" dirty="0" err="1" smtClean="0">
                <a:latin typeface="Arial" pitchFamily="34" charset="0"/>
                <a:cs typeface="Arial" pitchFamily="34" charset="0"/>
              </a:rPr>
              <a:t>k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 возможных различий</a:t>
            </a:r>
            <a:endParaRPr lang="ru-RU" sz="2200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5</a:t>
            </a:fld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0" y="6424873"/>
            <a:ext cx="22677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 smtClean="0">
                <a:solidFill>
                  <a:schemeClr val="bg1"/>
                </a:solidFill>
                <a:latin typeface="Qanelas Medium" pitchFamily="50" charset="-52"/>
              </a:rPr>
              <a:t>Введение</a:t>
            </a:r>
            <a:endParaRPr lang="ru-RU" sz="2000" dirty="0">
              <a:solidFill>
                <a:schemeClr val="bg1"/>
              </a:solidFill>
              <a:latin typeface="Qanelas Medium" pitchFamily="50" charset="-5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332656"/>
            <a:ext cx="7560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smtClean="0">
                <a:latin typeface="Qanelas Medium" pitchFamily="50" charset="-52"/>
              </a:rPr>
              <a:t>История создания</a:t>
            </a:r>
            <a:endParaRPr lang="ru-RU" sz="3600" dirty="0">
              <a:latin typeface="Qanelas Medium" pitchFamily="50" charset="-52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395536" y="1436583"/>
            <a:ext cx="8208912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>
                <a:latin typeface="Arial" pitchFamily="34" charset="0"/>
                <a:cs typeface="Arial" pitchFamily="34" charset="0"/>
              </a:rPr>
              <a:t>Впервые задачу упомянул в 1965 году советский математик В. И. Левенштейн при изучении последовательностей </a:t>
            </a:r>
            <a:r>
              <a:rPr lang="ru-RU" sz="2400" dirty="0" smtClean="0">
                <a:latin typeface="Qanelas Light" pitchFamily="50" charset="-52"/>
                <a:cs typeface="Arial" pitchFamily="34" charset="0"/>
              </a:rPr>
              <a:t>(Расстояние Левенштейна)</a:t>
            </a:r>
          </a:p>
          <a:p>
            <a:endParaRPr lang="ru-RU" sz="2400" dirty="0" smtClean="0">
              <a:latin typeface="Qanelas Light" pitchFamily="50" charset="-52"/>
              <a:cs typeface="Arial" pitchFamily="34" charset="0"/>
            </a:endParaRPr>
          </a:p>
          <a:p>
            <a:r>
              <a:rPr lang="ru-RU" sz="2400" dirty="0" smtClean="0">
                <a:latin typeface="Arial" pitchFamily="34" charset="0"/>
                <a:cs typeface="Arial" pitchFamily="34" charset="0"/>
              </a:rPr>
              <a:t>Расстояние </a:t>
            </a:r>
            <a:r>
              <a:rPr lang="ru-RU" sz="2400" dirty="0" err="1" smtClean="0">
                <a:latin typeface="Arial" pitchFamily="34" charset="0"/>
                <a:cs typeface="Arial" pitchFamily="34" charset="0"/>
              </a:rPr>
              <a:t>Дамерау-Левенштейна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 является модификацией расстояния Левенштейна. Модифицировал американский лингвист Фредерик </a:t>
            </a:r>
            <a:r>
              <a:rPr lang="ru-RU" sz="2400" dirty="0" err="1" smtClean="0">
                <a:latin typeface="Arial" pitchFamily="34" charset="0"/>
                <a:cs typeface="Arial" pitchFamily="34" charset="0"/>
              </a:rPr>
              <a:t>Дамерау</a:t>
            </a:r>
            <a:r>
              <a:rPr lang="ru-RU" sz="2400" dirty="0" smtClean="0">
                <a:latin typeface="Qanelas Light" pitchFamily="50" charset="-52"/>
                <a:cs typeface="Arial" pitchFamily="34" charset="0"/>
              </a:rPr>
              <a:t> (</a:t>
            </a:r>
            <a:r>
              <a:rPr lang="en-US" sz="2400" dirty="0" smtClean="0">
                <a:latin typeface="Qanelas Light" pitchFamily="50" charset="-52"/>
                <a:cs typeface="Arial" pitchFamily="34" charset="0"/>
              </a:rPr>
              <a:t>Frederick J. </a:t>
            </a:r>
            <a:r>
              <a:rPr lang="en-US" sz="2400" dirty="0" err="1" smtClean="0">
                <a:latin typeface="Qanelas Light" pitchFamily="50" charset="-52"/>
                <a:cs typeface="Arial" pitchFamily="34" charset="0"/>
              </a:rPr>
              <a:t>Damerau</a:t>
            </a:r>
            <a:r>
              <a:rPr lang="ru-RU" sz="2400" dirty="0" smtClean="0">
                <a:latin typeface="Qanelas Light" pitchFamily="50" charset="-52"/>
                <a:cs typeface="Arial" pitchFamily="34" charset="0"/>
              </a:rPr>
              <a:t>)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.</a:t>
            </a:r>
            <a:r>
              <a:rPr lang="ru-RU" sz="2400" dirty="0" smtClean="0">
                <a:latin typeface="Qanelas Light" pitchFamily="50" charset="-52"/>
                <a:cs typeface="Arial" pitchFamily="34" charset="0"/>
              </a:rPr>
              <a:t>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6</a:t>
            </a:fld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395536" y="332657"/>
            <a:ext cx="7560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smtClean="0">
                <a:latin typeface="Qanelas Medium" pitchFamily="50" charset="-52"/>
              </a:rPr>
              <a:t>Изложение алгоритма</a:t>
            </a:r>
            <a:endParaRPr lang="ru-RU" sz="3600" dirty="0">
              <a:latin typeface="Qanelas Medium" pitchFamily="50" charset="-5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04256" y="6424873"/>
            <a:ext cx="22677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 smtClean="0">
                <a:latin typeface="Qanelas Medium" pitchFamily="50" charset="-52"/>
              </a:rPr>
              <a:t>Теория</a:t>
            </a:r>
            <a:endParaRPr lang="ru-RU" sz="2000" dirty="0">
              <a:latin typeface="Qanelas Medium" pitchFamily="50" charset="-5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8236" y="790104"/>
            <a:ext cx="5760640" cy="4781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4000"/>
              </a:lnSpc>
            </a:pPr>
            <a:r>
              <a:rPr lang="ru-RU" sz="2400" i="1" dirty="0" smtClean="0">
                <a:latin typeface="Arial" pitchFamily="34" charset="0"/>
                <a:cs typeface="Arial" pitchFamily="34" charset="0"/>
              </a:rPr>
              <a:t>Расстояние Левенштейна</a:t>
            </a:r>
            <a:endParaRPr lang="ru-RU" sz="20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5842" name="AutoShape 2" descr="{\displaystyle D(i,j)=\left\{{\begin{array}{llcl}0,&amp;&amp;&amp;i=0,\ j=0\\i,&amp;&amp;&amp;j=0,\ i&gt;0\\j,&amp;&amp;&amp;i=0,\ j&gt;0\\\min\{\\&amp;D(i,j-1)+1,\\&amp;D(i-1,j)+1,&amp;&amp;j&gt;0,\ i&gt;0\\&amp;D(i-1,j-1)+{\rm {m}}(S_{1}[i],S_{2}[j])\\\}\end{array}}\right.}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5844" name="AutoShape 4" descr="{\displaystyle D(i,j)=\left\{{\begin{array}{llcl}0,&amp;&amp;&amp;i=0,\ j=0\\i,&amp;&amp;&amp;j=0,\ i&gt;0\\j,&amp;&amp;&amp;i=0,\ j&gt;0\\\min\{\\&amp;D(i,j-1)+1,\\&amp;D(i-1,j)+1,&amp;&amp;j&gt;0,\ i&gt;0\\&amp;D(i-1,j-1)+{\rm {m}}(S_{1}[i],S_{2}[j])\\\}\end{array}}\right.}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5846" name="AutoShape 6" descr="{\displaystyle D(i,j)=\left\{{\begin{array}{llcl}0,&amp;&amp;&amp;i=0,\ j=0\\i,&amp;&amp;&amp;j=0,\ i&gt;0\\j,&amp;&amp;&amp;i=0,\ j&gt;0\\\min\{\\&amp;D(i,j-1)+1,\\&amp;D(i-1,j)+1,&amp;&amp;j&gt;0,\ i&gt;0\\&amp;D(i-1,j-1)+{\rm {m}}(S_{1}[i],S_{2}[j])\\\}\end{array}}\right.}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50006" y="1700808"/>
                <a:ext cx="8226449" cy="34252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14000"/>
                  </a:lnSpc>
                </a:pPr>
                <a:r>
                  <a:rPr lang="ru-RU" sz="2400" b="1" dirty="0" smtClean="0">
                    <a:latin typeface="Arial" pitchFamily="34" charset="0"/>
                    <a:cs typeface="Arial" pitchFamily="34" charset="0"/>
                  </a:rPr>
                  <a:t>Задача:</a:t>
                </a:r>
                <a:r>
                  <a:rPr lang="ru-RU" sz="2400" dirty="0" smtClean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ru-RU" sz="2400" dirty="0">
                    <a:latin typeface="Arial" pitchFamily="34" charset="0"/>
                    <a:cs typeface="Arial" pitchFamily="34" charset="0"/>
                  </a:rPr>
                  <a:t>найти минимальное количество мутаций, необходимых для превращения одной строки в </a:t>
                </a:r>
                <a:r>
                  <a:rPr lang="ru-RU" sz="2400" dirty="0" smtClean="0">
                    <a:latin typeface="Arial" pitchFamily="34" charset="0"/>
                    <a:cs typeface="Arial" pitchFamily="34" charset="0"/>
                  </a:rPr>
                  <a:t>другую.</a:t>
                </a:r>
                <a:endParaRPr lang="ru-RU" sz="2400" dirty="0">
                  <a:latin typeface="Arial" pitchFamily="34" charset="0"/>
                  <a:cs typeface="Arial" pitchFamily="34" charset="0"/>
                </a:endParaRPr>
              </a:p>
              <a:p>
                <a:pPr>
                  <a:lnSpc>
                    <a:spcPct val="114000"/>
                  </a:lnSpc>
                </a:pPr>
                <a:endParaRPr lang="ru-RU" sz="2400" dirty="0" smtClean="0">
                  <a:latin typeface="Arial" pitchFamily="34" charset="0"/>
                  <a:cs typeface="Arial" pitchFamily="34" charset="0"/>
                </a:endParaRPr>
              </a:p>
              <a:p>
                <a:pPr>
                  <a:lnSpc>
                    <a:spcPct val="114000"/>
                  </a:lnSpc>
                </a:pPr>
                <a:r>
                  <a:rPr lang="ru-RU" sz="2400" dirty="0" smtClean="0">
                    <a:latin typeface="Arial" pitchFamily="34" charset="0"/>
                    <a:cs typeface="Arial" pitchFamily="34" charset="0"/>
                  </a:rPr>
                  <a:t>Виды допускаемых мутаций:</a:t>
                </a:r>
              </a:p>
              <a:p>
                <a:pPr>
                  <a:lnSpc>
                    <a:spcPct val="114000"/>
                  </a:lnSpc>
                </a:pPr>
                <a:endParaRPr lang="ru-RU" sz="2400" dirty="0" smtClean="0">
                  <a:latin typeface="Arial" pitchFamily="34" charset="0"/>
                  <a:cs typeface="Arial" pitchFamily="34" charset="0"/>
                </a:endParaRPr>
              </a:p>
              <a:p>
                <a:pPr marL="800100" lvl="1" indent="-342900">
                  <a:lnSpc>
                    <a:spcPct val="114000"/>
                  </a:lnSpc>
                  <a:buFont typeface="Arial" panose="020B0604020202020204" pitchFamily="34" charset="0"/>
                  <a:buChar char="•"/>
                </a:pPr>
                <a:r>
                  <a:rPr lang="ru-RU" sz="2400" dirty="0" smtClean="0">
                    <a:latin typeface="Arial" pitchFamily="34" charset="0"/>
                    <a:cs typeface="Arial" pitchFamily="34" charset="0"/>
                  </a:rPr>
                  <a:t>Удаление символа </a:t>
                </a:r>
                <a14:m>
                  <m:oMath xmlns:m="http://schemas.openxmlformats.org/officeDocument/2006/math">
                    <m:r>
                      <a:rPr lang="ru-RU" sz="2400" b="0" i="1" smtClean="0">
                        <a:latin typeface="Cambria Math"/>
                        <a:cs typeface="Arial" pitchFamily="34" charset="0"/>
                      </a:rPr>
                      <m:t>(1)</m:t>
                    </m:r>
                  </m:oMath>
                </a14:m>
                <a:endParaRPr lang="ru-RU" sz="2400" dirty="0" smtClean="0">
                  <a:latin typeface="Arial" pitchFamily="34" charset="0"/>
                  <a:cs typeface="Arial" pitchFamily="34" charset="0"/>
                </a:endParaRPr>
              </a:p>
              <a:p>
                <a:pPr marL="800100" lvl="1" indent="-342900">
                  <a:lnSpc>
                    <a:spcPct val="114000"/>
                  </a:lnSpc>
                  <a:buFont typeface="Arial" panose="020B0604020202020204" pitchFamily="34" charset="0"/>
                  <a:buChar char="•"/>
                </a:pPr>
                <a:r>
                  <a:rPr lang="ru-RU" sz="2400" dirty="0" smtClean="0">
                    <a:latin typeface="Arial" pitchFamily="34" charset="0"/>
                    <a:cs typeface="Arial" pitchFamily="34" charset="0"/>
                  </a:rPr>
                  <a:t>Вставка символа</a:t>
                </a:r>
                <a14:m>
                  <m:oMath xmlns:m="http://schemas.openxmlformats.org/officeDocument/2006/math">
                    <m:r>
                      <a:rPr lang="ru-RU" sz="2400" b="0" i="0" smtClean="0">
                        <a:latin typeface="Cambria Math"/>
                        <a:cs typeface="Arial" pitchFamily="34" charset="0"/>
                      </a:rPr>
                      <m:t> </m:t>
                    </m:r>
                    <m:r>
                      <a:rPr lang="ru-RU" sz="2400" i="1">
                        <a:latin typeface="Cambria Math"/>
                        <a:cs typeface="Arial" pitchFamily="34" charset="0"/>
                      </a:rPr>
                      <m:t>(1)</m:t>
                    </m:r>
                  </m:oMath>
                </a14:m>
                <a:endParaRPr lang="ru-RU" sz="2400" dirty="0" smtClean="0">
                  <a:latin typeface="Arial" pitchFamily="34" charset="0"/>
                  <a:cs typeface="Arial" pitchFamily="34" charset="0"/>
                </a:endParaRPr>
              </a:p>
              <a:p>
                <a:pPr marL="800100" lvl="1" indent="-342900">
                  <a:lnSpc>
                    <a:spcPct val="114000"/>
                  </a:lnSpc>
                  <a:buFont typeface="Arial" panose="020B0604020202020204" pitchFamily="34" charset="0"/>
                  <a:buChar char="•"/>
                </a:pPr>
                <a:r>
                  <a:rPr lang="ru-RU" sz="2400" dirty="0" smtClean="0">
                    <a:latin typeface="Arial" pitchFamily="34" charset="0"/>
                    <a:cs typeface="Arial" pitchFamily="34" charset="0"/>
                  </a:rPr>
                  <a:t>Замена символа на другой символ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  <a:cs typeface="Arial" pitchFamily="34" charset="0"/>
                      </a:rPr>
                      <m:t>𝑚</m:t>
                    </m:r>
                    <m:r>
                      <a:rPr lang="en-US" sz="2400" b="0" i="1" smtClean="0">
                        <a:latin typeface="Cambria Math"/>
                        <a:cs typeface="Arial" pitchFamily="34" charset="0"/>
                      </a:rPr>
                      <m:t>(</m:t>
                    </m:r>
                    <m:r>
                      <a:rPr lang="en-US" sz="2400" b="0" i="1" smtClean="0">
                        <a:latin typeface="Cambria Math"/>
                        <a:cs typeface="Arial" pitchFamily="34" charset="0"/>
                      </a:rPr>
                      <m:t>𝑐h𝑎𝑟</m:t>
                    </m:r>
                    <m:r>
                      <a:rPr lang="en-US" sz="2400" b="0" i="1" smtClean="0">
                        <a:latin typeface="Cambria Math"/>
                        <a:cs typeface="Arial" pitchFamily="34" charset="0"/>
                      </a:rPr>
                      <m:t>1,</m:t>
                    </m:r>
                    <m:r>
                      <a:rPr lang="en-US" sz="2400" b="0" i="1" smtClean="0">
                        <a:latin typeface="Cambria Math"/>
                        <a:cs typeface="Arial" pitchFamily="34" charset="0"/>
                      </a:rPr>
                      <m:t>𝑐h𝑎𝑟</m:t>
                    </m:r>
                    <m:r>
                      <a:rPr lang="en-US" sz="2400" b="0" i="1" smtClean="0">
                        <a:latin typeface="Cambria Math"/>
                        <a:cs typeface="Arial" pitchFamily="34" charset="0"/>
                      </a:rPr>
                      <m:t>2)</m:t>
                    </m:r>
                  </m:oMath>
                </a14:m>
                <a:endParaRPr lang="ru-RU" sz="2400" dirty="0" smtClean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006" y="1700808"/>
                <a:ext cx="8226449" cy="3425233"/>
              </a:xfrm>
              <a:prstGeom prst="rect">
                <a:avLst/>
              </a:prstGeom>
              <a:blipFill rotWithShape="1">
                <a:blip r:embed="rId2"/>
                <a:stretch>
                  <a:fillRect l="-1186" t="-890" r="-371" b="-320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7</a:t>
            </a:fld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2304256" y="6424873"/>
            <a:ext cx="22677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 smtClean="0">
                <a:latin typeface="Qanelas Medium" pitchFamily="50" charset="-52"/>
              </a:rPr>
              <a:t>Теория</a:t>
            </a:r>
            <a:endParaRPr lang="ru-RU" sz="2000" dirty="0">
              <a:latin typeface="Qanelas Medium" pitchFamily="50" charset="-52"/>
            </a:endParaRPr>
          </a:p>
        </p:txBody>
      </p:sp>
      <p:sp>
        <p:nvSpPr>
          <p:cNvPr id="35842" name="AutoShape 2" descr="{\displaystyle D(i,j)=\left\{{\begin{array}{llcl}0,&amp;&amp;&amp;i=0,\ j=0\\i,&amp;&amp;&amp;j=0,\ i&gt;0\\j,&amp;&amp;&amp;i=0,\ j&gt;0\\\min\{\\&amp;D(i,j-1)+1,\\&amp;D(i-1,j)+1,&amp;&amp;j&gt;0,\ i&gt;0\\&amp;D(i-1,j-1)+{\rm {m}}(S_{1}[i],S_{2}[j])\\\}\end{array}}\right.}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5844" name="AutoShape 4" descr="{\displaystyle D(i,j)=\left\{{\begin{array}{llcl}0,&amp;&amp;&amp;i=0,\ j=0\\i,&amp;&amp;&amp;j=0,\ i&gt;0\\j,&amp;&amp;&amp;i=0,\ j&gt;0\\\min\{\\&amp;D(i,j-1)+1,\\&amp;D(i-1,j)+1,&amp;&amp;j&gt;0,\ i&gt;0\\&amp;D(i-1,j-1)+{\rm {m}}(S_{1}[i],S_{2}[j])\\\}\end{array}}\right.}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5846" name="AutoShape 6" descr="{\displaystyle D(i,j)=\left\{{\begin{array}{llcl}0,&amp;&amp;&amp;i=0,\ j=0\\i,&amp;&amp;&amp;j=0,\ i&gt;0\\j,&amp;&amp;&amp;i=0,\ j&gt;0\\\min\{\\&amp;D(i,j-1)+1,\\&amp;D(i-1,j)+1,&amp;&amp;j&gt;0,\ i&gt;0\\&amp;D(i-1,j-1)+{\rm {m}}(S_{1}[i],S_{2}[j])\\\}\end{array}}\right.}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7725" y="2199109"/>
            <a:ext cx="7448550" cy="288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39552" y="633469"/>
                <a:ext cx="8280920" cy="13553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14000"/>
                  </a:lnSpc>
                </a:pPr>
                <a:r>
                  <a:rPr lang="ru-RU" sz="2400" dirty="0" smtClean="0">
                    <a:latin typeface="Arial" pitchFamily="34" charset="0"/>
                    <a:cs typeface="Arial" pitchFamily="34" charset="0"/>
                  </a:rPr>
                  <a:t>Пусть даны строки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  <a:cs typeface="Arial" pitchFamily="34" charset="0"/>
                          </a:rPr>
                          <m:t>𝑆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  <a:cs typeface="Arial" pitchFamily="34" charset="0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/>
                            <a:cs typeface="Arial" pitchFamily="34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  <a:cs typeface="Arial" pitchFamily="34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sz="2400" dirty="0" smtClean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ru-RU" sz="2400" dirty="0" smtClean="0">
                    <a:latin typeface="Arial" pitchFamily="34" charset="0"/>
                    <a:cs typeface="Arial" pitchFamily="34" charset="0"/>
                  </a:rPr>
                  <a:t>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  <a:cs typeface="Arial" pitchFamily="34" charset="0"/>
                          </a:rPr>
                          <m:t>𝑆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  <a:cs typeface="Arial" pitchFamily="34" charset="0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/>
                            <a:cs typeface="Arial" pitchFamily="34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  <a:cs typeface="Arial" pitchFamily="34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400" dirty="0" smtClean="0">
                    <a:latin typeface="Arial" pitchFamily="34" charset="0"/>
                    <a:cs typeface="Arial" pitchFamily="34" charset="0"/>
                  </a:rPr>
                  <a:t>.</a:t>
                </a:r>
              </a:p>
              <a:p>
                <a:pPr>
                  <a:lnSpc>
                    <a:spcPct val="114000"/>
                  </a:lnSpc>
                </a:pPr>
                <a:r>
                  <a:rPr lang="ru-RU" sz="2400" dirty="0" smtClean="0">
                    <a:latin typeface="Arial" pitchFamily="34" charset="0"/>
                    <a:cs typeface="Arial" pitchFamily="34" charset="0"/>
                  </a:rPr>
                  <a:t>Тогда расстоянием Левенштейна для этих строк будет значение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  <a:cs typeface="Arial" pitchFamily="34" charset="0"/>
                      </a:rPr>
                      <m:t>𝐷</m:t>
                    </m:r>
                    <m:d>
                      <m:dPr>
                        <m:ctrlPr>
                          <a:rPr lang="en-US" sz="2400" b="0" i="1" smtClean="0">
                            <a:latin typeface="Cambria Math"/>
                            <a:cs typeface="Arial" pitchFamily="34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  <a:cs typeface="Arial" pitchFamily="34" charset="0"/>
                          </a:rPr>
                          <m:t>𝑚</m:t>
                        </m:r>
                        <m:r>
                          <a:rPr lang="en-US" sz="2400" b="0" i="1" smtClean="0">
                            <a:latin typeface="Cambria Math"/>
                            <a:cs typeface="Arial" pitchFamily="34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/>
                            <a:cs typeface="Arial" pitchFamily="34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400" dirty="0" smtClean="0">
                    <a:latin typeface="Arial" pitchFamily="34" charset="0"/>
                    <a:cs typeface="Arial" pitchFamily="34" charset="0"/>
                  </a:rPr>
                  <a:t>, </a:t>
                </a:r>
                <a:r>
                  <a:rPr lang="ru-RU" sz="2400" dirty="0" smtClean="0">
                    <a:latin typeface="Arial" pitchFamily="34" charset="0"/>
                    <a:cs typeface="Arial" pitchFamily="34" charset="0"/>
                  </a:rPr>
                  <a:t>где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  <a:cs typeface="Arial" pitchFamily="34" charset="0"/>
                      </a:rPr>
                      <m:t>𝐷</m:t>
                    </m:r>
                  </m:oMath>
                </a14:m>
                <a:r>
                  <a:rPr lang="ru-RU" sz="2400" dirty="0" smtClean="0">
                    <a:latin typeface="Arial" pitchFamily="34" charset="0"/>
                    <a:cs typeface="Arial" pitchFamily="34" charset="0"/>
                  </a:rPr>
                  <a:t> – рекуррентная формула.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633469"/>
                <a:ext cx="8280920" cy="1355371"/>
              </a:xfrm>
              <a:prstGeom prst="rect">
                <a:avLst/>
              </a:prstGeom>
              <a:blipFill rotWithShape="1">
                <a:blip r:embed="rId3"/>
                <a:stretch>
                  <a:fillRect l="-1178" t="-2252" b="-720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683568" y="5589240"/>
            <a:ext cx="61831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>
                <a:latin typeface="Qanelas Light" pitchFamily="50" charset="-52"/>
              </a:rPr>
              <a:t>Нумерация символов строк начинается с единицы</a:t>
            </a:r>
            <a:endParaRPr lang="ru-RU" sz="2000" dirty="0">
              <a:latin typeface="Qanelas Light" pitchFamily="50" charset="-5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8</a:t>
            </a:fld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2304256" y="6424873"/>
            <a:ext cx="22677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 smtClean="0">
                <a:latin typeface="Qanelas Medium" pitchFamily="50" charset="-52"/>
              </a:rPr>
              <a:t>Теория</a:t>
            </a:r>
            <a:endParaRPr lang="ru-RU" sz="2000" dirty="0">
              <a:latin typeface="Qanelas Medium" pitchFamily="50" charset="-52"/>
            </a:endParaRPr>
          </a:p>
        </p:txBody>
      </p:sp>
      <p:sp>
        <p:nvSpPr>
          <p:cNvPr id="35842" name="AutoShape 2" descr="{\displaystyle D(i,j)=\left\{{\begin{array}{llcl}0,&amp;&amp;&amp;i=0,\ j=0\\i,&amp;&amp;&amp;j=0,\ i&gt;0\\j,&amp;&amp;&amp;i=0,\ j&gt;0\\\min\{\\&amp;D(i,j-1)+1,\\&amp;D(i-1,j)+1,&amp;&amp;j&gt;0,\ i&gt;0\\&amp;D(i-1,j-1)+{\rm {m}}(S_{1}[i],S_{2}[j])\\\}\end{array}}\right.}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5844" name="AutoShape 4" descr="{\displaystyle D(i,j)=\left\{{\begin{array}{llcl}0,&amp;&amp;&amp;i=0,\ j=0\\i,&amp;&amp;&amp;j=0,\ i&gt;0\\j,&amp;&amp;&amp;i=0,\ j&gt;0\\\min\{\\&amp;D(i,j-1)+1,\\&amp;D(i-1,j)+1,&amp;&amp;j&gt;0,\ i&gt;0\\&amp;D(i-1,j-1)+{\rm {m}}(S_{1}[i],S_{2}[j])\\\}\end{array}}\right.}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5846" name="AutoShape 6" descr="{\displaystyle D(i,j)=\left\{{\begin{array}{llcl}0,&amp;&amp;&amp;i=0,\ j=0\\i,&amp;&amp;&amp;j=0,\ i&gt;0\\j,&amp;&amp;&amp;i=0,\ j&gt;0\\\min\{\\&amp;D(i,j-1)+1,\\&amp;D(i-1,j)+1,&amp;&amp;j&gt;0,\ i&gt;0\\&amp;D(i-1,j-1)+{\rm {m}}(S_{1}[i],S_{2}[j])\\\}\end{array}}\right.}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39552" y="633469"/>
                <a:ext cx="7776864" cy="33596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14000"/>
                  </a:lnSpc>
                </a:pPr>
                <a:r>
                  <a:rPr lang="ru-RU" sz="2400" dirty="0" smtClean="0">
                    <a:latin typeface="Arial" pitchFamily="34" charset="0"/>
                    <a:cs typeface="Arial" pitchFamily="34" charset="0"/>
                  </a:rPr>
                  <a:t>Расстояние Левенштейна – метрика</a:t>
                </a:r>
                <a:endParaRPr lang="en-US" sz="2400" dirty="0" smtClean="0">
                  <a:latin typeface="Arial" pitchFamily="34" charset="0"/>
                  <a:cs typeface="Arial" pitchFamily="34" charset="0"/>
                </a:endParaRPr>
              </a:p>
              <a:p>
                <a:pPr>
                  <a:lnSpc>
                    <a:spcPct val="114000"/>
                  </a:lnSpc>
                </a:pPr>
                <a:endParaRPr lang="en-US" sz="2400" dirty="0">
                  <a:latin typeface="Arial" pitchFamily="34" charset="0"/>
                  <a:cs typeface="Arial" pitchFamily="34" charset="0"/>
                </a:endParaRPr>
              </a:p>
              <a:p>
                <a:pPr marL="342900" indent="-342900">
                  <a:lnSpc>
                    <a:spcPct val="114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  <a:ea typeface="Cambria Math"/>
                        <a:cs typeface="Arial" pitchFamily="34" charset="0"/>
                      </a:rPr>
                      <m:t>𝑑</m:t>
                    </m:r>
                    <m:d>
                      <m:dPr>
                        <m:ctrlPr>
                          <a:rPr lang="en-US" sz="2800" i="1">
                            <a:latin typeface="Cambria Math"/>
                            <a:ea typeface="Cambria Math"/>
                            <a:cs typeface="Arial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latin typeface="Cambria Math"/>
                                <a:ea typeface="Cambria Math"/>
                                <a:cs typeface="Arial" pitchFamily="34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/>
                                <a:ea typeface="Cambria Math"/>
                                <a:cs typeface="Arial" pitchFamily="34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800" i="1">
                                <a:latin typeface="Cambria Math"/>
                                <a:ea typeface="Cambria Math"/>
                                <a:cs typeface="Arial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i="1">
                            <a:latin typeface="Cambria Math"/>
                            <a:ea typeface="Cambria Math"/>
                            <a:cs typeface="Arial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i="1">
                                <a:latin typeface="Cambria Math"/>
                                <a:ea typeface="Cambria Math"/>
                                <a:cs typeface="Arial" pitchFamily="34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/>
                                <a:ea typeface="Cambria Math"/>
                                <a:cs typeface="Arial" pitchFamily="34" charset="0"/>
                              </a:rPr>
                              <m:t> </m:t>
                            </m:r>
                            <m:r>
                              <a:rPr lang="en-US" sz="2800" i="1">
                                <a:latin typeface="Cambria Math"/>
                                <a:ea typeface="Cambria Math"/>
                                <a:cs typeface="Arial" pitchFamily="34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/>
                                <a:ea typeface="Cambria Math"/>
                                <a:cs typeface="Arial" pitchFamily="34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800" b="0" i="1" smtClean="0">
                        <a:latin typeface="Cambria Math"/>
                        <a:ea typeface="Cambria Math"/>
                        <a:cs typeface="Arial" pitchFamily="34" charset="0"/>
                      </a:rPr>
                      <m:t>=</m:t>
                    </m:r>
                    <m:r>
                      <a:rPr lang="en-US" sz="2800" i="1">
                        <a:latin typeface="Cambria Math"/>
                        <a:ea typeface="Cambria Math"/>
                        <a:cs typeface="Arial" pitchFamily="34" charset="0"/>
                      </a:rPr>
                      <m:t>𝑑</m:t>
                    </m:r>
                    <m:d>
                      <m:dPr>
                        <m:ctrlPr>
                          <a:rPr lang="en-US" sz="2800" i="1">
                            <a:latin typeface="Cambria Math"/>
                            <a:ea typeface="Cambria Math"/>
                            <a:cs typeface="Arial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latin typeface="Cambria Math"/>
                                <a:ea typeface="Cambria Math"/>
                                <a:cs typeface="Arial" pitchFamily="34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/>
                                <a:ea typeface="Cambria Math"/>
                                <a:cs typeface="Arial" pitchFamily="34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/>
                                <a:ea typeface="Cambria Math"/>
                                <a:cs typeface="Arial" pitchFamily="34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800" i="1">
                            <a:latin typeface="Cambria Math"/>
                            <a:ea typeface="Cambria Math"/>
                            <a:cs typeface="Arial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i="1">
                                <a:latin typeface="Cambria Math"/>
                                <a:ea typeface="Cambria Math"/>
                                <a:cs typeface="Arial" pitchFamily="34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/>
                                <a:ea typeface="Cambria Math"/>
                                <a:cs typeface="Arial" pitchFamily="34" charset="0"/>
                              </a:rPr>
                              <m:t> </m:t>
                            </m:r>
                            <m:r>
                              <a:rPr lang="en-US" sz="2800" i="1">
                                <a:latin typeface="Cambria Math"/>
                                <a:ea typeface="Cambria Math"/>
                                <a:cs typeface="Arial" pitchFamily="34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/>
                                <a:ea typeface="Cambria Math"/>
                                <a:cs typeface="Arial" pitchFamily="34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lang="en-US" sz="2800" b="0" i="1" dirty="0" smtClean="0">
                  <a:latin typeface="Cambria Math"/>
                  <a:cs typeface="Arial" pitchFamily="34" charset="0"/>
                </a:endParaRPr>
              </a:p>
              <a:p>
                <a:pPr>
                  <a:lnSpc>
                    <a:spcPct val="114000"/>
                  </a:lnSpc>
                </a:pPr>
                <a:endParaRPr lang="en-US" sz="2800" b="0" i="1" dirty="0" smtClean="0">
                  <a:latin typeface="Cambria Math"/>
                  <a:cs typeface="Arial" pitchFamily="34" charset="0"/>
                </a:endParaRPr>
              </a:p>
              <a:p>
                <a:pPr marL="342900" indent="-342900">
                  <a:lnSpc>
                    <a:spcPct val="114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800" b="0" i="1" smtClean="0">
                            <a:latin typeface="Cambria Math"/>
                            <a:cs typeface="Arial" pitchFamily="34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/>
                            <a:cs typeface="Arial" pitchFamily="34" charset="0"/>
                          </a:rPr>
                          <m:t>𝑚</m:t>
                        </m:r>
                        <m:r>
                          <a:rPr lang="en-US" sz="2800" i="1">
                            <a:latin typeface="Cambria Math"/>
                            <a:cs typeface="Arial" pitchFamily="34" charset="0"/>
                          </a:rPr>
                          <m:t>−</m:t>
                        </m:r>
                        <m:r>
                          <a:rPr lang="en-US" sz="2800" b="0" i="1" smtClean="0">
                            <a:latin typeface="Cambria Math"/>
                            <a:cs typeface="Arial" pitchFamily="34" charset="0"/>
                          </a:rPr>
                          <m:t>𝑛</m:t>
                        </m:r>
                        <m:r>
                          <m:rPr>
                            <m:nor/>
                          </m:rPr>
                          <a:rPr lang="ru-RU" sz="2800" dirty="0">
                            <a:latin typeface="Arial" pitchFamily="34" charset="0"/>
                            <a:cs typeface="Arial" pitchFamily="34" charset="0"/>
                          </a:rPr>
                          <m:t> </m:t>
                        </m:r>
                      </m:e>
                    </m:d>
                    <m:r>
                      <a:rPr lang="en-US" sz="2800" b="0" i="1" smtClean="0">
                        <a:latin typeface="Cambria Math"/>
                        <a:ea typeface="Cambria Math"/>
                        <a:cs typeface="Arial" pitchFamily="34" charset="0"/>
                      </a:rPr>
                      <m:t>≤</m:t>
                    </m:r>
                    <m:r>
                      <a:rPr lang="en-US" sz="2800" b="0" i="1" smtClean="0">
                        <a:latin typeface="Cambria Math"/>
                        <a:ea typeface="Cambria Math"/>
                        <a:cs typeface="Arial" pitchFamily="34" charset="0"/>
                      </a:rPr>
                      <m:t>𝑑</m:t>
                    </m:r>
                    <m:r>
                      <a:rPr lang="en-US" sz="2800" b="0" i="1" smtClean="0">
                        <a:latin typeface="Cambria Math"/>
                        <a:ea typeface="Cambria Math"/>
                        <a:cs typeface="Arial" pitchFamily="34" charset="0"/>
                      </a:rPr>
                      <m:t>(</m:t>
                    </m:r>
                    <m:sSub>
                      <m:sSubPr>
                        <m:ctrlPr>
                          <a:rPr lang="en-US" sz="2800" b="0" i="1" smtClean="0">
                            <a:latin typeface="Cambria Math"/>
                            <a:ea typeface="Cambria Math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  <a:ea typeface="Cambria Math"/>
                            <a:cs typeface="Arial" pitchFamily="34" charset="0"/>
                          </a:rPr>
                          <m:t>𝑆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  <a:ea typeface="Cambria Math"/>
                            <a:cs typeface="Arial" pitchFamily="34" charset="0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/>
                            <a:ea typeface="Cambria Math"/>
                            <a:cs typeface="Arial" pitchFamily="34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/>
                            <a:ea typeface="Cambria Math"/>
                            <a:cs typeface="Arial" pitchFamily="34" charset="0"/>
                          </a:rPr>
                          <m:t>𝑚</m:t>
                        </m:r>
                      </m:e>
                    </m:d>
                    <m:r>
                      <a:rPr lang="en-US" sz="2800" i="1">
                        <a:latin typeface="Cambria Math"/>
                        <a:ea typeface="Cambria Math"/>
                        <a:cs typeface="Arial" pitchFamily="34" charset="0"/>
                      </a:rPr>
                      <m:t>,</m:t>
                    </m:r>
                    <m:sSub>
                      <m:sSubPr>
                        <m:ctrlPr>
                          <a:rPr lang="en-US" sz="2800" i="1">
                            <a:latin typeface="Cambria Math"/>
                            <a:ea typeface="Cambria Math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  <a:ea typeface="Cambria Math"/>
                            <a:cs typeface="Arial" pitchFamily="34" charset="0"/>
                          </a:rPr>
                          <m:t> </m:t>
                        </m:r>
                        <m:r>
                          <a:rPr lang="en-US" sz="2800" i="1">
                            <a:latin typeface="Cambria Math"/>
                            <a:ea typeface="Cambria Math"/>
                            <a:cs typeface="Arial" pitchFamily="34" charset="0"/>
                          </a:rPr>
                          <m:t>𝑆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  <a:ea typeface="Cambria Math"/>
                            <a:cs typeface="Arial" pitchFamily="34" charset="0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800" i="1">
                            <a:latin typeface="Cambria Math"/>
                            <a:ea typeface="Cambria Math"/>
                            <a:cs typeface="Arial" pitchFamily="34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/>
                            <a:ea typeface="Cambria Math"/>
                            <a:cs typeface="Arial" pitchFamily="34" charset="0"/>
                          </a:rPr>
                          <m:t>𝑛</m:t>
                        </m:r>
                      </m:e>
                    </m:d>
                    <m:r>
                      <a:rPr lang="en-US" sz="2800" b="0" i="1" smtClean="0">
                        <a:latin typeface="Cambria Math"/>
                        <a:ea typeface="Cambria Math"/>
                        <a:cs typeface="Arial" pitchFamily="34" charset="0"/>
                      </a:rPr>
                      <m:t>)</m:t>
                    </m:r>
                  </m:oMath>
                </a14:m>
                <a:r>
                  <a:rPr lang="en-US" sz="2800" dirty="0">
                    <a:ea typeface="Cambria Math"/>
                    <a:cs typeface="Arial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/>
                        <a:ea typeface="Cambria Math"/>
                        <a:cs typeface="Arial" pitchFamily="34" charset="0"/>
                      </a:rPr>
                      <m:t>≤</m:t>
                    </m:r>
                    <m:func>
                      <m:funcPr>
                        <m:ctrlPr>
                          <a:rPr lang="en-US" sz="2800" b="0" i="1" smtClean="0">
                            <a:latin typeface="Cambria Math"/>
                            <a:ea typeface="Cambria Math"/>
                            <a:cs typeface="Arial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/>
                            <a:ea typeface="Cambria Math"/>
                            <a:cs typeface="Arial" pitchFamily="34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sz="2800" b="0" i="1" smtClean="0">
                                <a:latin typeface="Cambria Math"/>
                                <a:ea typeface="Cambria Math"/>
                                <a:cs typeface="Arial" pitchFamily="34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/>
                                <a:cs typeface="Arial" pitchFamily="34" charset="0"/>
                              </a:rPr>
                              <m:t>𝑚</m:t>
                            </m:r>
                            <m:r>
                              <a:rPr lang="en-US" sz="2800" b="0" i="1" smtClean="0">
                                <a:latin typeface="Cambria Math"/>
                                <a:cs typeface="Arial" pitchFamily="34" charset="0"/>
                              </a:rPr>
                              <m:t>,</m:t>
                            </m:r>
                            <m:r>
                              <a:rPr lang="en-US" sz="2800" b="0" i="1" smtClean="0">
                                <a:latin typeface="Cambria Math"/>
                                <a:cs typeface="Arial" pitchFamily="34" charset="0"/>
                              </a:rPr>
                              <m:t>𝑛</m:t>
                            </m:r>
                          </m:e>
                        </m:d>
                      </m:e>
                    </m:func>
                  </m:oMath>
                </a14:m>
                <a:endParaRPr lang="en-US" sz="2800" b="0" dirty="0" smtClean="0">
                  <a:ea typeface="Cambria Math"/>
                  <a:cs typeface="Arial" pitchFamily="34" charset="0"/>
                </a:endParaRPr>
              </a:p>
              <a:p>
                <a:pPr marL="342900" indent="-342900">
                  <a:lnSpc>
                    <a:spcPct val="114000"/>
                  </a:lnSpc>
                  <a:buFont typeface="Arial" panose="020B0604020202020204" pitchFamily="34" charset="0"/>
                  <a:buChar char="•"/>
                </a:pPr>
                <a:endParaRPr lang="en-US" sz="2800" dirty="0" smtClean="0">
                  <a:latin typeface="Arial" pitchFamily="34" charset="0"/>
                  <a:cs typeface="Arial" pitchFamily="34" charset="0"/>
                </a:endParaRPr>
              </a:p>
              <a:p>
                <a:pPr marL="342900" indent="-342900">
                  <a:lnSpc>
                    <a:spcPct val="114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  <a:ea typeface="Cambria Math"/>
                        <a:cs typeface="Arial" pitchFamily="34" charset="0"/>
                      </a:rPr>
                      <m:t>𝑑</m:t>
                    </m:r>
                    <m:d>
                      <m:dPr>
                        <m:ctrlPr>
                          <a:rPr lang="en-US" sz="2800" i="1">
                            <a:latin typeface="Cambria Math"/>
                            <a:ea typeface="Cambria Math"/>
                            <a:cs typeface="Arial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latin typeface="Cambria Math"/>
                                <a:ea typeface="Cambria Math"/>
                                <a:cs typeface="Arial" pitchFamily="34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/>
                                <a:ea typeface="Cambria Math"/>
                                <a:cs typeface="Arial" pitchFamily="34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800" i="1">
                                <a:latin typeface="Cambria Math"/>
                                <a:ea typeface="Cambria Math"/>
                                <a:cs typeface="Arial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i="1">
                            <a:latin typeface="Cambria Math"/>
                            <a:ea typeface="Cambria Math"/>
                            <a:cs typeface="Arial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i="1">
                                <a:latin typeface="Cambria Math"/>
                                <a:ea typeface="Cambria Math"/>
                                <a:cs typeface="Arial" pitchFamily="34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/>
                                <a:ea typeface="Cambria Math"/>
                                <a:cs typeface="Arial" pitchFamily="34" charset="0"/>
                              </a:rPr>
                              <m:t> </m:t>
                            </m:r>
                            <m:r>
                              <a:rPr lang="en-US" sz="2800" i="1">
                                <a:latin typeface="Cambria Math"/>
                                <a:ea typeface="Cambria Math"/>
                                <a:cs typeface="Arial" pitchFamily="34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/>
                                <a:ea typeface="Cambria Math"/>
                                <a:cs typeface="Arial" pitchFamily="34" charset="0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dirty="0">
                    <a:ea typeface="Cambria Math"/>
                    <a:cs typeface="Arial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  <a:ea typeface="Cambria Math"/>
                        <a:cs typeface="Arial" pitchFamily="34" charset="0"/>
                      </a:rPr>
                      <m:t>≤</m:t>
                    </m:r>
                  </m:oMath>
                </a14:m>
                <a:r>
                  <a:rPr lang="en-US" sz="2800" dirty="0" smtClean="0"/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  <a:ea typeface="Cambria Math"/>
                        <a:cs typeface="Arial" pitchFamily="34" charset="0"/>
                      </a:rPr>
                      <m:t>𝑑</m:t>
                    </m:r>
                    <m:d>
                      <m:dPr>
                        <m:ctrlPr>
                          <a:rPr lang="en-US" sz="2800" i="1">
                            <a:latin typeface="Cambria Math"/>
                            <a:ea typeface="Cambria Math"/>
                            <a:cs typeface="Arial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latin typeface="Cambria Math"/>
                                <a:ea typeface="Cambria Math"/>
                                <a:cs typeface="Arial" pitchFamily="34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/>
                                <a:ea typeface="Cambria Math"/>
                                <a:cs typeface="Arial" pitchFamily="34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800" i="1">
                                <a:latin typeface="Cambria Math"/>
                                <a:ea typeface="Cambria Math"/>
                                <a:cs typeface="Arial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i="1">
                            <a:latin typeface="Cambria Math"/>
                            <a:ea typeface="Cambria Math"/>
                            <a:cs typeface="Arial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i="1">
                                <a:latin typeface="Cambria Math"/>
                                <a:ea typeface="Cambria Math"/>
                                <a:cs typeface="Arial" pitchFamily="34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/>
                                <a:ea typeface="Cambria Math"/>
                                <a:cs typeface="Arial" pitchFamily="34" charset="0"/>
                              </a:rPr>
                              <m:t> </m:t>
                            </m:r>
                            <m:r>
                              <a:rPr lang="en-US" sz="2800" i="1">
                                <a:latin typeface="Cambria Math"/>
                                <a:ea typeface="Cambria Math"/>
                                <a:cs typeface="Arial" pitchFamily="34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800" i="1">
                                <a:latin typeface="Cambria Math"/>
                                <a:ea typeface="Cambria Math"/>
                                <a:cs typeface="Arial" pitchFamily="34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dirty="0">
                    <a:ea typeface="Cambria Math"/>
                    <a:cs typeface="Arial" pitchFamily="34" charset="0"/>
                  </a:rPr>
                  <a:t> </a:t>
                </a:r>
                <a:r>
                  <a:rPr lang="en-US" sz="2800" dirty="0" smtClean="0">
                    <a:ea typeface="Cambria Math"/>
                    <a:cs typeface="Arial" pitchFamily="34" charset="0"/>
                  </a:rPr>
                  <a:t>+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  <a:ea typeface="Cambria Math"/>
                        <a:cs typeface="Arial" pitchFamily="34" charset="0"/>
                      </a:rPr>
                      <m:t>𝑑</m:t>
                    </m:r>
                    <m:d>
                      <m:dPr>
                        <m:ctrlPr>
                          <a:rPr lang="en-US" sz="2800" i="1">
                            <a:latin typeface="Cambria Math"/>
                            <a:ea typeface="Cambria Math"/>
                            <a:cs typeface="Arial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latin typeface="Cambria Math"/>
                                <a:ea typeface="Cambria Math"/>
                                <a:cs typeface="Arial" pitchFamily="34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/>
                                <a:ea typeface="Cambria Math"/>
                                <a:cs typeface="Arial" pitchFamily="34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/>
                                <a:ea typeface="Cambria Math"/>
                                <a:cs typeface="Arial" pitchFamily="34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2800" i="1">
                            <a:latin typeface="Cambria Math"/>
                            <a:ea typeface="Cambria Math"/>
                            <a:cs typeface="Arial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i="1">
                                <a:latin typeface="Cambria Math"/>
                                <a:ea typeface="Cambria Math"/>
                                <a:cs typeface="Arial" pitchFamily="34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/>
                                <a:ea typeface="Cambria Math"/>
                                <a:cs typeface="Arial" pitchFamily="34" charset="0"/>
                              </a:rPr>
                              <m:t> </m:t>
                            </m:r>
                            <m:r>
                              <a:rPr lang="en-US" sz="2800" i="1">
                                <a:latin typeface="Cambria Math"/>
                                <a:ea typeface="Cambria Math"/>
                                <a:cs typeface="Arial" pitchFamily="34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800" i="1">
                                <a:latin typeface="Cambria Math"/>
                                <a:ea typeface="Cambria Math"/>
                                <a:cs typeface="Arial" pitchFamily="34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dirty="0">
                    <a:ea typeface="Cambria Math"/>
                    <a:cs typeface="Arial" pitchFamily="34" charset="0"/>
                  </a:rPr>
                  <a:t> </a:t>
                </a:r>
                <a:endParaRPr lang="en-US" sz="2800" dirty="0" smtClean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633469"/>
                <a:ext cx="7776864" cy="3359638"/>
              </a:xfrm>
              <a:prstGeom prst="rect">
                <a:avLst/>
              </a:prstGeom>
              <a:blipFill rotWithShape="1">
                <a:blip r:embed="rId2"/>
                <a:stretch>
                  <a:fillRect l="-1255" t="-907" b="-435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6328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9</a:t>
            </a:fld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2304256" y="6424873"/>
            <a:ext cx="22677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 smtClean="0">
                <a:latin typeface="Qanelas Medium" pitchFamily="50" charset="-52"/>
              </a:rPr>
              <a:t>Теория</a:t>
            </a:r>
            <a:endParaRPr lang="ru-RU" sz="2000" dirty="0">
              <a:latin typeface="Qanelas Medium" pitchFamily="50" charset="-52"/>
            </a:endParaRPr>
          </a:p>
        </p:txBody>
      </p:sp>
      <p:sp>
        <p:nvSpPr>
          <p:cNvPr id="35842" name="AutoShape 2" descr="{\displaystyle D(i,j)=\left\{{\begin{array}{llcl}0,&amp;&amp;&amp;i=0,\ j=0\\i,&amp;&amp;&amp;j=0,\ i&gt;0\\j,&amp;&amp;&amp;i=0,\ j&gt;0\\\min\{\\&amp;D(i,j-1)+1,\\&amp;D(i-1,j)+1,&amp;&amp;j&gt;0,\ i&gt;0\\&amp;D(i-1,j-1)+{\rm {m}}(S_{1}[i],S_{2}[j])\\\}\end{array}}\right.}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5844" name="AutoShape 4" descr="{\displaystyle D(i,j)=\left\{{\begin{array}{llcl}0,&amp;&amp;&amp;i=0,\ j=0\\i,&amp;&amp;&amp;j=0,\ i&gt;0\\j,&amp;&amp;&amp;i=0,\ j&gt;0\\\min\{\\&amp;D(i,j-1)+1,\\&amp;D(i-1,j)+1,&amp;&amp;j&gt;0,\ i&gt;0\\&amp;D(i-1,j-1)+{\rm {m}}(S_{1}[i],S_{2}[j])\\\}\end{array}}\right.}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5846" name="AutoShape 6" descr="{\displaystyle D(i,j)=\left\{{\begin{array}{llcl}0,&amp;&amp;&amp;i=0,\ j=0\\i,&amp;&amp;&amp;j=0,\ i&gt;0\\j,&amp;&amp;&amp;i=0,\ j&gt;0\\\min\{\\&amp;D(i,j-1)+1,\\&amp;D(i-1,j)+1,&amp;&amp;j&gt;0,\ i&gt;0\\&amp;D(i-1,j-1)+{\rm {m}}(S_{1}[i],S_{2}[j])\\\}\end{array}}\right.}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408236" y="286560"/>
            <a:ext cx="5760640" cy="4781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4000"/>
              </a:lnSpc>
            </a:pPr>
            <a:r>
              <a:rPr lang="ru-RU" sz="2400" i="1" dirty="0" smtClean="0">
                <a:latin typeface="Arial" pitchFamily="34" charset="0"/>
                <a:cs typeface="Arial" pitchFamily="34" charset="0"/>
              </a:rPr>
              <a:t>Расстояние </a:t>
            </a:r>
            <a:r>
              <a:rPr lang="ru-RU" sz="2400" i="1" dirty="0" err="1" smtClean="0">
                <a:latin typeface="Arial" pitchFamily="34" charset="0"/>
                <a:cs typeface="Arial" pitchFamily="34" charset="0"/>
              </a:rPr>
              <a:t>Дамерау</a:t>
            </a:r>
            <a:r>
              <a:rPr lang="ru-RU" sz="2400" i="1" dirty="0" smtClean="0">
                <a:latin typeface="Arial" pitchFamily="34" charset="0"/>
                <a:cs typeface="Arial" pitchFamily="34" charset="0"/>
              </a:rPr>
              <a:t>-Левенштейна</a:t>
            </a:r>
            <a:endParaRPr lang="ru-RU" sz="2000" dirty="0" smtClean="0">
              <a:latin typeface="Arial" pitchFamily="34" charset="0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08236" y="1412776"/>
                <a:ext cx="8226449" cy="38814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14000"/>
                  </a:lnSpc>
                </a:pPr>
                <a:r>
                  <a:rPr lang="ru-RU" sz="2400" b="1" dirty="0" smtClean="0">
                    <a:latin typeface="Arial" pitchFamily="34" charset="0"/>
                    <a:cs typeface="Arial" pitchFamily="34" charset="0"/>
                  </a:rPr>
                  <a:t>Задача:</a:t>
                </a:r>
                <a:r>
                  <a:rPr lang="ru-RU" sz="2400" dirty="0" smtClean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ru-RU" sz="2400" dirty="0">
                    <a:latin typeface="Arial" pitchFamily="34" charset="0"/>
                    <a:cs typeface="Arial" pitchFamily="34" charset="0"/>
                  </a:rPr>
                  <a:t>найти минимальное количество мутаций, необходимых для превращения одной строки в </a:t>
                </a:r>
                <a:r>
                  <a:rPr lang="ru-RU" sz="2400" dirty="0" smtClean="0">
                    <a:latin typeface="Arial" pitchFamily="34" charset="0"/>
                    <a:cs typeface="Arial" pitchFamily="34" charset="0"/>
                  </a:rPr>
                  <a:t>другую.</a:t>
                </a:r>
                <a:endParaRPr lang="ru-RU" sz="2400" dirty="0">
                  <a:latin typeface="Arial" pitchFamily="34" charset="0"/>
                  <a:cs typeface="Arial" pitchFamily="34" charset="0"/>
                </a:endParaRPr>
              </a:p>
              <a:p>
                <a:pPr>
                  <a:lnSpc>
                    <a:spcPct val="114000"/>
                  </a:lnSpc>
                </a:pPr>
                <a:endParaRPr lang="ru-RU" sz="2400" dirty="0" smtClean="0">
                  <a:latin typeface="Arial" pitchFamily="34" charset="0"/>
                  <a:cs typeface="Arial" pitchFamily="34" charset="0"/>
                </a:endParaRPr>
              </a:p>
              <a:p>
                <a:pPr>
                  <a:lnSpc>
                    <a:spcPct val="114000"/>
                  </a:lnSpc>
                </a:pPr>
                <a:r>
                  <a:rPr lang="ru-RU" sz="2400" dirty="0" smtClean="0">
                    <a:latin typeface="Arial" pitchFamily="34" charset="0"/>
                    <a:cs typeface="Arial" pitchFamily="34" charset="0"/>
                  </a:rPr>
                  <a:t>Виды допускаемых мутаций:</a:t>
                </a:r>
              </a:p>
              <a:p>
                <a:pPr>
                  <a:lnSpc>
                    <a:spcPct val="114000"/>
                  </a:lnSpc>
                </a:pPr>
                <a:endParaRPr lang="ru-RU" sz="2400" dirty="0" smtClean="0">
                  <a:latin typeface="Arial" pitchFamily="34" charset="0"/>
                  <a:cs typeface="Arial" pitchFamily="34" charset="0"/>
                </a:endParaRPr>
              </a:p>
              <a:p>
                <a:pPr marL="800100" lvl="1" indent="-342900">
                  <a:lnSpc>
                    <a:spcPct val="114000"/>
                  </a:lnSpc>
                  <a:buFont typeface="Arial" panose="020B0604020202020204" pitchFamily="34" charset="0"/>
                  <a:buChar char="•"/>
                </a:pPr>
                <a:r>
                  <a:rPr lang="ru-RU" sz="2400" dirty="0" smtClean="0">
                    <a:latin typeface="Arial" pitchFamily="34" charset="0"/>
                    <a:cs typeface="Arial" pitchFamily="34" charset="0"/>
                  </a:rPr>
                  <a:t>Удаление символа </a:t>
                </a:r>
                <a14:m>
                  <m:oMath xmlns:m="http://schemas.openxmlformats.org/officeDocument/2006/math">
                    <m:r>
                      <a:rPr lang="ru-RU" sz="2400" b="0" i="1" smtClean="0">
                        <a:latin typeface="Cambria Math"/>
                        <a:cs typeface="Arial" pitchFamily="34" charset="0"/>
                      </a:rPr>
                      <m:t>(1)</m:t>
                    </m:r>
                  </m:oMath>
                </a14:m>
                <a:endParaRPr lang="ru-RU" sz="2400" dirty="0" smtClean="0">
                  <a:latin typeface="Arial" pitchFamily="34" charset="0"/>
                  <a:cs typeface="Arial" pitchFamily="34" charset="0"/>
                </a:endParaRPr>
              </a:p>
              <a:p>
                <a:pPr marL="800100" lvl="1" indent="-342900">
                  <a:lnSpc>
                    <a:spcPct val="114000"/>
                  </a:lnSpc>
                  <a:buFont typeface="Arial" panose="020B0604020202020204" pitchFamily="34" charset="0"/>
                  <a:buChar char="•"/>
                </a:pPr>
                <a:r>
                  <a:rPr lang="ru-RU" sz="2400" dirty="0" smtClean="0">
                    <a:latin typeface="Arial" pitchFamily="34" charset="0"/>
                    <a:cs typeface="Arial" pitchFamily="34" charset="0"/>
                  </a:rPr>
                  <a:t>Вставка символа</a:t>
                </a:r>
                <a14:m>
                  <m:oMath xmlns:m="http://schemas.openxmlformats.org/officeDocument/2006/math">
                    <m:r>
                      <a:rPr lang="ru-RU" sz="2400" b="0" i="0" smtClean="0">
                        <a:latin typeface="Cambria Math"/>
                        <a:cs typeface="Arial" pitchFamily="34" charset="0"/>
                      </a:rPr>
                      <m:t> </m:t>
                    </m:r>
                    <m:r>
                      <a:rPr lang="ru-RU" sz="2400" i="1">
                        <a:latin typeface="Cambria Math"/>
                        <a:cs typeface="Arial" pitchFamily="34" charset="0"/>
                      </a:rPr>
                      <m:t>(1)</m:t>
                    </m:r>
                  </m:oMath>
                </a14:m>
                <a:endParaRPr lang="ru-RU" sz="2400" dirty="0" smtClean="0">
                  <a:latin typeface="Arial" pitchFamily="34" charset="0"/>
                  <a:cs typeface="Arial" pitchFamily="34" charset="0"/>
                </a:endParaRPr>
              </a:p>
              <a:p>
                <a:pPr marL="800100" lvl="1" indent="-342900">
                  <a:lnSpc>
                    <a:spcPct val="114000"/>
                  </a:lnSpc>
                  <a:buFont typeface="Arial" panose="020B0604020202020204" pitchFamily="34" charset="0"/>
                  <a:buChar char="•"/>
                </a:pPr>
                <a:r>
                  <a:rPr lang="ru-RU" sz="2400" dirty="0" smtClean="0">
                    <a:latin typeface="Arial" pitchFamily="34" charset="0"/>
                    <a:cs typeface="Arial" pitchFamily="34" charset="0"/>
                  </a:rPr>
                  <a:t>Замена символа на другой символ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  <a:cs typeface="Arial" pitchFamily="34" charset="0"/>
                      </a:rPr>
                      <m:t>𝑚</m:t>
                    </m:r>
                    <m:r>
                      <a:rPr lang="en-US" sz="2400" b="0" i="1" smtClean="0">
                        <a:latin typeface="Cambria Math"/>
                        <a:cs typeface="Arial" pitchFamily="34" charset="0"/>
                      </a:rPr>
                      <m:t>(</m:t>
                    </m:r>
                    <m:r>
                      <a:rPr lang="en-US" sz="2400" b="0" i="1" smtClean="0">
                        <a:latin typeface="Cambria Math"/>
                        <a:cs typeface="Arial" pitchFamily="34" charset="0"/>
                      </a:rPr>
                      <m:t>𝑐h𝑎𝑟</m:t>
                    </m:r>
                    <m:r>
                      <a:rPr lang="en-US" sz="2400" b="0" i="1" smtClean="0">
                        <a:latin typeface="Cambria Math"/>
                        <a:cs typeface="Arial" pitchFamily="34" charset="0"/>
                      </a:rPr>
                      <m:t>1,</m:t>
                    </m:r>
                    <m:r>
                      <a:rPr lang="en-US" sz="2400" b="0" i="1" smtClean="0">
                        <a:latin typeface="Cambria Math"/>
                        <a:cs typeface="Arial" pitchFamily="34" charset="0"/>
                      </a:rPr>
                      <m:t>𝑐h𝑎𝑟</m:t>
                    </m:r>
                    <m:r>
                      <a:rPr lang="en-US" sz="2400" b="0" i="1" smtClean="0">
                        <a:latin typeface="Cambria Math"/>
                        <a:cs typeface="Arial" pitchFamily="34" charset="0"/>
                      </a:rPr>
                      <m:t>2)</m:t>
                    </m:r>
                  </m:oMath>
                </a14:m>
                <a:endParaRPr lang="ru-RU" sz="2400" dirty="0" smtClean="0">
                  <a:latin typeface="Arial" pitchFamily="34" charset="0"/>
                  <a:cs typeface="Arial" pitchFamily="34" charset="0"/>
                </a:endParaRPr>
              </a:p>
              <a:p>
                <a:pPr marL="800100" lvl="1" indent="-342900">
                  <a:lnSpc>
                    <a:spcPct val="114000"/>
                  </a:lnSpc>
                  <a:buFont typeface="Arial" panose="020B0604020202020204" pitchFamily="34" charset="0"/>
                  <a:buChar char="•"/>
                </a:pPr>
                <a:r>
                  <a:rPr lang="ru-RU" sz="2400" dirty="0" smtClean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Перестановка двух соседних символов местами</a:t>
                </a: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236" y="1412776"/>
                <a:ext cx="8226449" cy="3881447"/>
              </a:xfrm>
              <a:prstGeom prst="rect">
                <a:avLst/>
              </a:prstGeom>
              <a:blipFill rotWithShape="1">
                <a:blip r:embed="rId2"/>
                <a:stretch>
                  <a:fillRect l="-1186" t="-786" r="-371" b="-188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7322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проба">
  <a:themeElements>
    <a:clrScheme name="Воздушный поток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проба</Template>
  <TotalTime>659</TotalTime>
  <Words>1002</Words>
  <Application>Microsoft Office PowerPoint</Application>
  <PresentationFormat>Экран (4:3)</PresentationFormat>
  <Paragraphs>303</Paragraphs>
  <Slides>25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25</vt:i4>
      </vt:variant>
    </vt:vector>
  </HeadingPairs>
  <TitlesOfParts>
    <vt:vector size="26" baseType="lpstr">
      <vt:lpstr>проба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Задача № 3</dc:title>
  <dc:creator>Daniel</dc:creator>
  <cp:lastModifiedBy>Вадим</cp:lastModifiedBy>
  <cp:revision>74</cp:revision>
  <dcterms:created xsi:type="dcterms:W3CDTF">2015-10-29T15:20:08Z</dcterms:created>
  <dcterms:modified xsi:type="dcterms:W3CDTF">2017-12-23T08:51:37Z</dcterms:modified>
</cp:coreProperties>
</file>