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3" r:id="rId4"/>
    <p:sldId id="266" r:id="rId5"/>
    <p:sldId id="261" r:id="rId6"/>
    <p:sldId id="260" r:id="rId7"/>
    <p:sldId id="265" r:id="rId8"/>
    <p:sldId id="262" r:id="rId9"/>
    <p:sldId id="264" r:id="rId10"/>
    <p:sldId id="259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Манаков Илья" initials="МИ" lastIdx="1" clrIdx="0">
    <p:extLst>
      <p:ext uri="{19B8F6BF-5375-455C-9EA6-DF929625EA0E}">
        <p15:presenceInfo xmlns:p15="http://schemas.microsoft.com/office/powerpoint/2012/main" userId="Манаков Илья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2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9EB74-8565-441A-8C26-BC2C0DE4DE8F}" type="datetimeFigureOut">
              <a:rPr lang="ru-RU" smtClean="0"/>
              <a:t>30.06.2021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2A214-F5C2-4713-895F-D98F5C894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2895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2A214-F5C2-4713-895F-D98F5C894F7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7132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Запилить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графиксоны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2A214-F5C2-4713-895F-D98F5C894F7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9562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Запилить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графиксоны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2A214-F5C2-4713-895F-D98F5C894F7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958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6354F-A301-4635-8F5F-D7E9ABA94F5E}" type="datetimeFigureOut">
              <a:rPr lang="ru-RU" smtClean="0"/>
              <a:t>30.06.2021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55F3-255D-4B09-B4A7-0DA52ABA60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1639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6354F-A301-4635-8F5F-D7E9ABA94F5E}" type="datetimeFigureOut">
              <a:rPr lang="ru-RU" smtClean="0"/>
              <a:t>30.06.2021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55F3-255D-4B09-B4A7-0DA52ABA60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686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6354F-A301-4635-8F5F-D7E9ABA94F5E}" type="datetimeFigureOut">
              <a:rPr lang="ru-RU" smtClean="0"/>
              <a:t>30.06.2021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55F3-255D-4B09-B4A7-0DA52ABA60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7430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a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60B23B0-1F13-4112-BAB2-7DFE67F0697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813" y="2213452"/>
            <a:ext cx="6919273" cy="243109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AA3525C-0A75-4AFA-928A-2FF8C36764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27" t="1" b="48522"/>
          <a:stretch/>
        </p:blipFill>
        <p:spPr>
          <a:xfrm>
            <a:off x="0" y="4380703"/>
            <a:ext cx="6483302" cy="247729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0F3BD21-8E4F-450A-A941-4D6EBD0AB7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27" t="1" b="48522"/>
          <a:stretch/>
        </p:blipFill>
        <p:spPr>
          <a:xfrm rot="10800000">
            <a:off x="5708698" y="0"/>
            <a:ext cx="6483302" cy="2477297"/>
          </a:xfrm>
          <a:prstGeom prst="rect">
            <a:avLst/>
          </a:prstGeom>
        </p:spPr>
      </p:pic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2270480E-4071-44EF-8953-99F74C2118B2}"/>
              </a:ext>
            </a:extLst>
          </p:cNvPr>
          <p:cNvGrpSpPr/>
          <p:nvPr userDrawn="1"/>
        </p:nvGrpSpPr>
        <p:grpSpPr>
          <a:xfrm rot="5400000">
            <a:off x="442811" y="39917"/>
            <a:ext cx="130630" cy="563076"/>
            <a:chOff x="7081442" y="2246001"/>
            <a:chExt cx="130630" cy="563076"/>
          </a:xfrm>
        </p:grpSpPr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A35741BF-5137-47F4-BFA2-7B2D28079E18}"/>
                </a:ext>
              </a:extLst>
            </p:cNvPr>
            <p:cNvSpPr/>
            <p:nvPr/>
          </p:nvSpPr>
          <p:spPr>
            <a:xfrm>
              <a:off x="7081443" y="2246001"/>
              <a:ext cx="130629" cy="130629"/>
            </a:xfrm>
            <a:prstGeom prst="ellipse">
              <a:avLst/>
            </a:prstGeom>
            <a:no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A3E7BC5D-47EB-4F1D-9168-9852E8A6BF02}"/>
                </a:ext>
              </a:extLst>
            </p:cNvPr>
            <p:cNvSpPr/>
            <p:nvPr/>
          </p:nvSpPr>
          <p:spPr>
            <a:xfrm>
              <a:off x="7081442" y="2471398"/>
              <a:ext cx="130629" cy="130629"/>
            </a:xfrm>
            <a:prstGeom prst="ellipse">
              <a:avLst/>
            </a:prstGeom>
            <a:no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7D01966E-7F74-4963-A92C-60DF417CEAE6}"/>
                </a:ext>
              </a:extLst>
            </p:cNvPr>
            <p:cNvSpPr/>
            <p:nvPr/>
          </p:nvSpPr>
          <p:spPr>
            <a:xfrm>
              <a:off x="7081442" y="2678448"/>
              <a:ext cx="130629" cy="130629"/>
            </a:xfrm>
            <a:prstGeom prst="ellipse">
              <a:avLst/>
            </a:prstGeom>
            <a:no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3E649EAD-0B4A-4E59-A0EA-7F622E0696E2}"/>
              </a:ext>
            </a:extLst>
          </p:cNvPr>
          <p:cNvGrpSpPr/>
          <p:nvPr userDrawn="1"/>
        </p:nvGrpSpPr>
        <p:grpSpPr>
          <a:xfrm rot="5400000">
            <a:off x="1230428" y="39917"/>
            <a:ext cx="130630" cy="563076"/>
            <a:chOff x="7081442" y="2246001"/>
            <a:chExt cx="130630" cy="563076"/>
          </a:xfrm>
        </p:grpSpPr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6A54ED0E-2066-499E-B81C-CB8E0ECD80B4}"/>
                </a:ext>
              </a:extLst>
            </p:cNvPr>
            <p:cNvSpPr/>
            <p:nvPr/>
          </p:nvSpPr>
          <p:spPr>
            <a:xfrm>
              <a:off x="7081443" y="2246001"/>
              <a:ext cx="130629" cy="130629"/>
            </a:xfrm>
            <a:prstGeom prst="ellipse">
              <a:avLst/>
            </a:prstGeom>
            <a:no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59A5081C-4CAB-4171-8B31-0A82A7E49FC6}"/>
                </a:ext>
              </a:extLst>
            </p:cNvPr>
            <p:cNvSpPr/>
            <p:nvPr/>
          </p:nvSpPr>
          <p:spPr>
            <a:xfrm>
              <a:off x="7081442" y="2471398"/>
              <a:ext cx="130629" cy="130629"/>
            </a:xfrm>
            <a:prstGeom prst="ellipse">
              <a:avLst/>
            </a:prstGeom>
            <a:no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A547810A-BA0D-4182-9620-51064229B571}"/>
                </a:ext>
              </a:extLst>
            </p:cNvPr>
            <p:cNvSpPr/>
            <p:nvPr/>
          </p:nvSpPr>
          <p:spPr>
            <a:xfrm>
              <a:off x="7081442" y="2678448"/>
              <a:ext cx="130629" cy="130629"/>
            </a:xfrm>
            <a:prstGeom prst="ellipse">
              <a:avLst/>
            </a:prstGeom>
            <a:no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654922494"/>
      </p:ext>
    </p:extLst>
  </p:cSld>
  <p:clrMapOvr>
    <a:masterClrMapping/>
  </p:clrMapOvr>
  <p:transition spd="slow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>
            <a:extLst>
              <a:ext uri="{FF2B5EF4-FFF2-40B4-BE49-F238E27FC236}">
                <a16:creationId xmlns:a16="http://schemas.microsoft.com/office/drawing/2014/main" id="{268D3F8B-16D9-4FA9-A055-B3C99F9C7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5349-B8FF-4EAF-9758-1B6C76217467}" type="datetime1">
              <a:rPr lang="ru-RU" smtClean="0"/>
              <a:t>30.06.2021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958765E-1D59-4EBD-8B0C-D90EDEBF1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4BC9D76-2C00-47FC-B1BC-53DDDD5D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6DE4-523C-4F70-BC59-CD9CEAB9BA4C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19D724-5309-42B0-9DD6-2097051A2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257907" cy="690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8854032-24A2-4F97-996D-2040FAF5D9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1585" y="284686"/>
            <a:ext cx="2256146" cy="792700"/>
          </a:xfrm>
          <a:prstGeom prst="rect">
            <a:avLst/>
          </a:prstGeom>
        </p:spPr>
      </p:pic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1DC89029-5F07-4A38-A938-FF64B8ECC68B}"/>
              </a:ext>
            </a:extLst>
          </p:cNvPr>
          <p:cNvGrpSpPr/>
          <p:nvPr userDrawn="1"/>
        </p:nvGrpSpPr>
        <p:grpSpPr>
          <a:xfrm>
            <a:off x="-3" y="0"/>
            <a:ext cx="1670675" cy="6858003"/>
            <a:chOff x="-3" y="0"/>
            <a:chExt cx="1670675" cy="6858003"/>
          </a:xfrm>
        </p:grpSpPr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id="{75DB9053-9013-4FDD-92DF-75577C9569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91" t="1" r="-1" b="54939"/>
            <a:stretch/>
          </p:blipFill>
          <p:spPr>
            <a:xfrm rot="5400000">
              <a:off x="-787109" y="787106"/>
              <a:ext cx="3238008" cy="1663795"/>
            </a:xfrm>
            <a:prstGeom prst="rect">
              <a:avLst/>
            </a:prstGeom>
          </p:spPr>
        </p:pic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CDC64F56-F9E7-4C31-B78E-F8868BE3D7A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91" t="55971" r="-1" b="-1217"/>
            <a:stretch/>
          </p:blipFill>
          <p:spPr>
            <a:xfrm rot="16200000">
              <a:off x="-783667" y="4403663"/>
              <a:ext cx="3238008" cy="1670671"/>
            </a:xfrm>
            <a:prstGeom prst="rect">
              <a:avLst/>
            </a:prstGeom>
          </p:spPr>
        </p:pic>
      </p:grp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2DA2F168-F001-4186-B20D-6180659ABA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91" t="1" r="-1" b="54939"/>
          <a:stretch/>
        </p:blipFill>
        <p:spPr>
          <a:xfrm rot="16200000">
            <a:off x="9738235" y="4407102"/>
            <a:ext cx="3238008" cy="1663795"/>
          </a:xfrm>
          <a:prstGeom prst="rect">
            <a:avLst/>
          </a:prstGeom>
        </p:spPr>
      </p:pic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BD608339-D2C3-4CEF-B33A-F52007139209}"/>
              </a:ext>
            </a:extLst>
          </p:cNvPr>
          <p:cNvGrpSpPr/>
          <p:nvPr userDrawn="1"/>
        </p:nvGrpSpPr>
        <p:grpSpPr>
          <a:xfrm>
            <a:off x="11621299" y="2572948"/>
            <a:ext cx="570701" cy="1712103"/>
            <a:chOff x="11507954" y="2186129"/>
            <a:chExt cx="684046" cy="2052138"/>
          </a:xfrm>
        </p:grpSpPr>
        <p:sp>
          <p:nvSpPr>
            <p:cNvPr id="27" name="Ромб 26">
              <a:extLst>
                <a:ext uri="{FF2B5EF4-FFF2-40B4-BE49-F238E27FC236}">
                  <a16:creationId xmlns:a16="http://schemas.microsoft.com/office/drawing/2014/main" id="{48A91AD0-10D1-4307-9A0E-58A130F88EAE}"/>
                </a:ext>
              </a:extLst>
            </p:cNvPr>
            <p:cNvSpPr/>
            <p:nvPr/>
          </p:nvSpPr>
          <p:spPr>
            <a:xfrm>
              <a:off x="11507954" y="2186129"/>
              <a:ext cx="684046" cy="684046"/>
            </a:xfrm>
            <a:prstGeom prst="diamond">
              <a:avLst/>
            </a:prstGeom>
            <a:gradFill>
              <a:gsLst>
                <a:gs pos="0">
                  <a:srgbClr val="7030A0"/>
                </a:gs>
                <a:gs pos="100000">
                  <a:srgbClr val="7030A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8" name="Ромб 27">
              <a:extLst>
                <a:ext uri="{FF2B5EF4-FFF2-40B4-BE49-F238E27FC236}">
                  <a16:creationId xmlns:a16="http://schemas.microsoft.com/office/drawing/2014/main" id="{8AB2A315-1C6C-4680-9931-9D40BB8D342F}"/>
                </a:ext>
              </a:extLst>
            </p:cNvPr>
            <p:cNvSpPr/>
            <p:nvPr/>
          </p:nvSpPr>
          <p:spPr>
            <a:xfrm>
              <a:off x="11507954" y="2870175"/>
              <a:ext cx="684046" cy="684046"/>
            </a:xfrm>
            <a:prstGeom prst="diamond">
              <a:avLst/>
            </a:prstGeom>
            <a:gradFill>
              <a:gsLst>
                <a:gs pos="0">
                  <a:srgbClr val="7030A0"/>
                </a:gs>
                <a:gs pos="100000">
                  <a:srgbClr val="7030A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9" name="Ромб 28">
              <a:extLst>
                <a:ext uri="{FF2B5EF4-FFF2-40B4-BE49-F238E27FC236}">
                  <a16:creationId xmlns:a16="http://schemas.microsoft.com/office/drawing/2014/main" id="{9F7A2824-FDB3-4E1F-B8AE-DB2B87B89502}"/>
                </a:ext>
              </a:extLst>
            </p:cNvPr>
            <p:cNvSpPr/>
            <p:nvPr/>
          </p:nvSpPr>
          <p:spPr>
            <a:xfrm>
              <a:off x="11507954" y="3554221"/>
              <a:ext cx="684046" cy="684046"/>
            </a:xfrm>
            <a:prstGeom prst="diamond">
              <a:avLst/>
            </a:prstGeom>
            <a:gradFill>
              <a:gsLst>
                <a:gs pos="0">
                  <a:srgbClr val="7030A0"/>
                </a:gs>
                <a:gs pos="100000">
                  <a:srgbClr val="7030A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3618C47C-F35B-4B06-869F-8A9AA82B37E7}"/>
              </a:ext>
            </a:extLst>
          </p:cNvPr>
          <p:cNvSpPr/>
          <p:nvPr userDrawn="1"/>
        </p:nvSpPr>
        <p:spPr>
          <a:xfrm>
            <a:off x="-3" y="0"/>
            <a:ext cx="12192003" cy="22859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787051"/>
      </p:ext>
    </p:extLst>
  </p:cSld>
  <p:clrMapOvr>
    <a:masterClrMapping/>
  </p:clrMapOvr>
  <p:transition spd="slow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at Title Cle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AA3525C-0A75-4AFA-928A-2FF8C36764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27" t="1" b="48522"/>
          <a:stretch/>
        </p:blipFill>
        <p:spPr>
          <a:xfrm>
            <a:off x="0" y="4380703"/>
            <a:ext cx="6483302" cy="247729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0F3BD21-8E4F-450A-A941-4D6EBD0AB7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27" t="1" b="48522"/>
          <a:stretch/>
        </p:blipFill>
        <p:spPr>
          <a:xfrm rot="10800000">
            <a:off x="5708698" y="0"/>
            <a:ext cx="6483302" cy="2477297"/>
          </a:xfrm>
          <a:prstGeom prst="rect">
            <a:avLst/>
          </a:prstGeom>
        </p:spPr>
      </p:pic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2270480E-4071-44EF-8953-99F74C2118B2}"/>
              </a:ext>
            </a:extLst>
          </p:cNvPr>
          <p:cNvGrpSpPr/>
          <p:nvPr userDrawn="1"/>
        </p:nvGrpSpPr>
        <p:grpSpPr>
          <a:xfrm rot="5400000">
            <a:off x="442811" y="39917"/>
            <a:ext cx="130630" cy="563076"/>
            <a:chOff x="7081442" y="2246001"/>
            <a:chExt cx="130630" cy="563076"/>
          </a:xfrm>
        </p:grpSpPr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A35741BF-5137-47F4-BFA2-7B2D28079E18}"/>
                </a:ext>
              </a:extLst>
            </p:cNvPr>
            <p:cNvSpPr/>
            <p:nvPr/>
          </p:nvSpPr>
          <p:spPr>
            <a:xfrm>
              <a:off x="7081443" y="2246001"/>
              <a:ext cx="130629" cy="130629"/>
            </a:xfrm>
            <a:prstGeom prst="ellipse">
              <a:avLst/>
            </a:prstGeom>
            <a:no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A3E7BC5D-47EB-4F1D-9168-9852E8A6BF02}"/>
                </a:ext>
              </a:extLst>
            </p:cNvPr>
            <p:cNvSpPr/>
            <p:nvPr/>
          </p:nvSpPr>
          <p:spPr>
            <a:xfrm>
              <a:off x="7081442" y="2471398"/>
              <a:ext cx="130629" cy="130629"/>
            </a:xfrm>
            <a:prstGeom prst="ellipse">
              <a:avLst/>
            </a:prstGeom>
            <a:no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7D01966E-7F74-4963-A92C-60DF417CEAE6}"/>
                </a:ext>
              </a:extLst>
            </p:cNvPr>
            <p:cNvSpPr/>
            <p:nvPr/>
          </p:nvSpPr>
          <p:spPr>
            <a:xfrm>
              <a:off x="7081442" y="2678448"/>
              <a:ext cx="130629" cy="130629"/>
            </a:xfrm>
            <a:prstGeom prst="ellipse">
              <a:avLst/>
            </a:prstGeom>
            <a:no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3E649EAD-0B4A-4E59-A0EA-7F622E0696E2}"/>
              </a:ext>
            </a:extLst>
          </p:cNvPr>
          <p:cNvGrpSpPr/>
          <p:nvPr userDrawn="1"/>
        </p:nvGrpSpPr>
        <p:grpSpPr>
          <a:xfrm rot="5400000">
            <a:off x="1230428" y="39917"/>
            <a:ext cx="130630" cy="563076"/>
            <a:chOff x="7081442" y="2246001"/>
            <a:chExt cx="130630" cy="563076"/>
          </a:xfrm>
        </p:grpSpPr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6A54ED0E-2066-499E-B81C-CB8E0ECD80B4}"/>
                </a:ext>
              </a:extLst>
            </p:cNvPr>
            <p:cNvSpPr/>
            <p:nvPr/>
          </p:nvSpPr>
          <p:spPr>
            <a:xfrm>
              <a:off x="7081443" y="2246001"/>
              <a:ext cx="130629" cy="130629"/>
            </a:xfrm>
            <a:prstGeom prst="ellipse">
              <a:avLst/>
            </a:prstGeom>
            <a:no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59A5081C-4CAB-4171-8B31-0A82A7E49FC6}"/>
                </a:ext>
              </a:extLst>
            </p:cNvPr>
            <p:cNvSpPr/>
            <p:nvPr/>
          </p:nvSpPr>
          <p:spPr>
            <a:xfrm>
              <a:off x="7081442" y="2471398"/>
              <a:ext cx="130629" cy="130629"/>
            </a:xfrm>
            <a:prstGeom prst="ellipse">
              <a:avLst/>
            </a:prstGeom>
            <a:no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A547810A-BA0D-4182-9620-51064229B571}"/>
                </a:ext>
              </a:extLst>
            </p:cNvPr>
            <p:cNvSpPr/>
            <p:nvPr/>
          </p:nvSpPr>
          <p:spPr>
            <a:xfrm>
              <a:off x="7081442" y="2678448"/>
              <a:ext cx="130629" cy="130629"/>
            </a:xfrm>
            <a:prstGeom prst="ellipse">
              <a:avLst/>
            </a:prstGeom>
            <a:no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92574380"/>
      </p:ext>
    </p:extLst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6354F-A301-4635-8F5F-D7E9ABA94F5E}" type="datetimeFigureOut">
              <a:rPr lang="ru-RU" smtClean="0"/>
              <a:t>30.06.2021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55F3-255D-4B09-B4A7-0DA52ABA60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5907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6354F-A301-4635-8F5F-D7E9ABA94F5E}" type="datetimeFigureOut">
              <a:rPr lang="ru-RU" smtClean="0"/>
              <a:t>30.06.2021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55F3-255D-4B09-B4A7-0DA52ABA60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912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6354F-A301-4635-8F5F-D7E9ABA94F5E}" type="datetimeFigureOut">
              <a:rPr lang="ru-RU" smtClean="0"/>
              <a:t>30.06.2021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55F3-255D-4B09-B4A7-0DA52ABA60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665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6354F-A301-4635-8F5F-D7E9ABA94F5E}" type="datetimeFigureOut">
              <a:rPr lang="ru-RU" smtClean="0"/>
              <a:t>30.06.2021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55F3-255D-4B09-B4A7-0DA52ABA60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169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6354F-A301-4635-8F5F-D7E9ABA94F5E}" type="datetimeFigureOut">
              <a:rPr lang="ru-RU" smtClean="0"/>
              <a:t>30.06.2021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55F3-255D-4B09-B4A7-0DA52ABA60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297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6354F-A301-4635-8F5F-D7E9ABA94F5E}" type="datetimeFigureOut">
              <a:rPr lang="ru-RU" smtClean="0"/>
              <a:t>30.06.2021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55F3-255D-4B09-B4A7-0DA52ABA60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8774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6354F-A301-4635-8F5F-D7E9ABA94F5E}" type="datetimeFigureOut">
              <a:rPr lang="ru-RU" smtClean="0"/>
              <a:t>30.06.2021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55F3-255D-4B09-B4A7-0DA52ABA60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6363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6354F-A301-4635-8F5F-D7E9ABA94F5E}" type="datetimeFigureOut">
              <a:rPr lang="ru-RU" smtClean="0"/>
              <a:t>30.06.2021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55F3-255D-4B09-B4A7-0DA52ABA60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4904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6354F-A301-4635-8F5F-D7E9ABA94F5E}" type="datetimeFigureOut">
              <a:rPr lang="ru-RU" smtClean="0"/>
              <a:t>30.06.2021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255F3-255D-4B09-B4A7-0DA52ABA60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905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595254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C6E78C8-1DAF-4C67-AC09-6DAAC7C36D8F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fld id="{E5875349-B8FF-4EAF-9758-1B6C76217467}" type="datetime1">
              <a:rPr lang="ru-RU" smtClean="0"/>
              <a:t>30.06.2021</a:t>
            </a:fld>
            <a:endParaRPr lang="ru-RU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8588EA7-55B1-4491-B20F-59A875143D8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2D0A6DE4-523C-4F70-BC59-CD9CEAB9BA4C}" type="slidenum">
              <a:rPr lang="ru-RU" smtClean="0"/>
              <a:t>10</a:t>
            </a:fld>
            <a:endParaRPr lang="ru-RU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D12D6032-E4FE-42E4-8135-7B32028A8E81}"/>
              </a:ext>
            </a:extLst>
          </p:cNvPr>
          <p:cNvSpPr txBox="1">
            <a:spLocks/>
          </p:cNvSpPr>
          <p:nvPr/>
        </p:nvSpPr>
        <p:spPr>
          <a:xfrm>
            <a:off x="1467046" y="2849613"/>
            <a:ext cx="9257907" cy="69067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Конец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594225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AD42FB-C595-4448-903C-F423BC2C9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62253"/>
            <a:ext cx="9144000" cy="1647709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Распознавание типов одежды с помощью нейронной сети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D124A35-A450-4D5D-9EE2-711DE86C0C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ru-RU" dirty="0" smtClean="0">
                <a:solidFill>
                  <a:schemeClr val="tx1"/>
                </a:solidFill>
              </a:rPr>
              <a:t>Выполнил студент 1 курса магистратуры</a:t>
            </a:r>
          </a:p>
          <a:p>
            <a:pPr lvl="0">
              <a:spcBef>
                <a:spcPts val="0"/>
              </a:spcBef>
            </a:pPr>
            <a:r>
              <a:rPr lang="ru-RU" dirty="0" smtClean="0">
                <a:solidFill>
                  <a:schemeClr val="tx1"/>
                </a:solidFill>
              </a:rPr>
              <a:t>6-ой группы</a:t>
            </a:r>
          </a:p>
          <a:p>
            <a:pPr lvl="0">
              <a:spcBef>
                <a:spcPts val="0"/>
              </a:spcBef>
            </a:pPr>
            <a:r>
              <a:rPr lang="ru-RU" dirty="0" smtClean="0">
                <a:solidFill>
                  <a:schemeClr val="tx1"/>
                </a:solidFill>
              </a:rPr>
              <a:t>Института высоких технологий и </a:t>
            </a:r>
            <a:r>
              <a:rPr lang="ru-RU" dirty="0" err="1" smtClean="0">
                <a:solidFill>
                  <a:schemeClr val="tx1"/>
                </a:solidFill>
              </a:rPr>
              <a:t>пьезотехники</a:t>
            </a:r>
            <a:r>
              <a:rPr lang="ru-RU" dirty="0" smtClean="0">
                <a:solidFill>
                  <a:schemeClr val="tx1"/>
                </a:solidFill>
              </a:rPr>
              <a:t> ЮФУ</a:t>
            </a:r>
          </a:p>
          <a:p>
            <a:pPr lvl="0">
              <a:spcBef>
                <a:spcPts val="0"/>
              </a:spcBef>
            </a:pPr>
            <a:r>
              <a:rPr lang="ru-RU" dirty="0" smtClean="0">
                <a:solidFill>
                  <a:schemeClr val="tx1"/>
                </a:solidFill>
              </a:rPr>
              <a:t>Манаков Илья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9171CC-B167-447C-A9FD-65D1523FB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8884-0561-42A9-AF80-F6A6938D0E7A}" type="datetime1">
              <a:rPr lang="ru-RU" smtClean="0"/>
              <a:t>30.06.2021</a:t>
            </a:fld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9035B88-EA81-4BAC-AD5C-7793E9817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6DE4-523C-4F70-BC59-CD9CEAB9BA4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98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Дата 11">
            <a:extLst>
              <a:ext uri="{FF2B5EF4-FFF2-40B4-BE49-F238E27FC236}">
                <a16:creationId xmlns:a16="http://schemas.microsoft.com/office/drawing/2014/main" id="{91B06868-2016-40DC-8C86-033DFC3AD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4032-3D28-4E68-B92B-ACC4BF1020C3}" type="datetime1">
              <a:rPr lang="ru-RU" smtClean="0"/>
              <a:t>30.06.2021</a:t>
            </a:fld>
            <a:endParaRPr lang="ru-RU"/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3B63018A-8B15-4DE7-972D-2E49BB7FA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2D0A6DE4-523C-4F70-BC59-CD9CEAB9BA4C}" type="slidenum">
              <a:rPr lang="ru-RU" smtClean="0"/>
              <a:t>3</a:t>
            </a:fld>
            <a:endParaRPr lang="ru-RU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D12D6032-E4FE-42E4-8135-7B32028A8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6" name="Заголовок 4">
            <a:extLst>
              <a:ext uri="{FF2B5EF4-FFF2-40B4-BE49-F238E27FC236}">
                <a16:creationId xmlns:a16="http://schemas.microsoft.com/office/drawing/2014/main" id="{D12D6032-E4FE-42E4-8135-7B32028A8E81}"/>
              </a:ext>
            </a:extLst>
          </p:cNvPr>
          <p:cNvSpPr txBox="1">
            <a:spLocks/>
          </p:cNvSpPr>
          <p:nvPr/>
        </p:nvSpPr>
        <p:spPr>
          <a:xfrm>
            <a:off x="838199" y="1055801"/>
            <a:ext cx="9257907" cy="18435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ru-RU" sz="2000" dirty="0" smtClean="0"/>
              <a:t>Поиск наиболее подходящего </a:t>
            </a:r>
            <a:r>
              <a:rPr lang="ru-RU" sz="2000" dirty="0" err="1" smtClean="0"/>
              <a:t>датасета</a:t>
            </a:r>
            <a:endParaRPr lang="ru-RU" sz="2000" dirty="0" smtClean="0"/>
          </a:p>
          <a:p>
            <a:pPr marL="342900" indent="-342900"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ru-RU" sz="2000" dirty="0" smtClean="0"/>
              <a:t>Создание подходящей архитектуры нейронной сети</a:t>
            </a:r>
          </a:p>
          <a:p>
            <a:pPr marL="342900" indent="-342900"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ru-RU" sz="2000" dirty="0" smtClean="0"/>
              <a:t>Обучение нейронной сети</a:t>
            </a:r>
          </a:p>
          <a:p>
            <a:pPr marL="342900" indent="-342900"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ru-RU" sz="2000" dirty="0" smtClean="0"/>
              <a:t>Анализ результатов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36587960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Дата 11">
            <a:extLst>
              <a:ext uri="{FF2B5EF4-FFF2-40B4-BE49-F238E27FC236}">
                <a16:creationId xmlns:a16="http://schemas.microsoft.com/office/drawing/2014/main" id="{91B06868-2016-40DC-8C86-033DFC3AD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4032-3D28-4E68-B92B-ACC4BF1020C3}" type="datetime1">
              <a:rPr lang="ru-RU" smtClean="0"/>
              <a:t>30.06.2021</a:t>
            </a:fld>
            <a:endParaRPr lang="ru-RU"/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3B63018A-8B15-4DE7-972D-2E49BB7FA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2D0A6DE4-523C-4F70-BC59-CD9CEAB9BA4C}" type="slidenum">
              <a:rPr lang="ru-RU" smtClean="0"/>
              <a:t>4</a:t>
            </a:fld>
            <a:endParaRPr lang="ru-RU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D12D6032-E4FE-42E4-8135-7B32028A8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</a:t>
            </a:r>
            <a:r>
              <a:rPr lang="ru-RU" dirty="0" smtClean="0"/>
              <a:t>фера применения</a:t>
            </a:r>
            <a:endParaRPr lang="ru-RU" dirty="0"/>
          </a:p>
        </p:txBody>
      </p:sp>
      <p:sp>
        <p:nvSpPr>
          <p:cNvPr id="6" name="Заголовок 4">
            <a:extLst>
              <a:ext uri="{FF2B5EF4-FFF2-40B4-BE49-F238E27FC236}">
                <a16:creationId xmlns:a16="http://schemas.microsoft.com/office/drawing/2014/main" id="{D12D6032-E4FE-42E4-8135-7B32028A8E81}"/>
              </a:ext>
            </a:extLst>
          </p:cNvPr>
          <p:cNvSpPr txBox="1">
            <a:spLocks/>
          </p:cNvSpPr>
          <p:nvPr/>
        </p:nvSpPr>
        <p:spPr>
          <a:xfrm>
            <a:off x="838199" y="1055801"/>
            <a:ext cx="9257907" cy="18435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60000"/>
              </a:lnSpc>
            </a:pPr>
            <a:endParaRPr lang="ru-RU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38198" y="1055800"/>
            <a:ext cx="92579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Распознавание одежды в наше время стало востребованным по нескольким причинам: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Технологический прогресс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Общедоступность интернета и интернет-маркетинга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Увеличенный интерес к одежде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Увеличение кол-ва брендов и моделей одежды</a:t>
            </a:r>
          </a:p>
          <a:p>
            <a:endParaRPr lang="ru-RU" dirty="0" smtClean="0"/>
          </a:p>
          <a:p>
            <a:r>
              <a:rPr lang="ru-RU" dirty="0" smtClean="0"/>
              <a:t>Распознаванием одежды уже занимаются такие крупные компании как: Яндекс, </a:t>
            </a:r>
            <a:r>
              <a:rPr lang="en-US" dirty="0" err="1" smtClean="0"/>
              <a:t>Wildberies</a:t>
            </a:r>
            <a:r>
              <a:rPr lang="en-US" dirty="0"/>
              <a:t> </a:t>
            </a:r>
            <a:r>
              <a:rPr lang="ru-RU" dirty="0" smtClean="0"/>
              <a:t>и др. Такая сеть может позволить не только активно помогать уже существующим клиентам, но и активно привлекать новых. Сейчас эта ниша активно развивается, но в ней всё ещё есть место.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950226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Дата 11">
            <a:extLst>
              <a:ext uri="{FF2B5EF4-FFF2-40B4-BE49-F238E27FC236}">
                <a16:creationId xmlns:a16="http://schemas.microsoft.com/office/drawing/2014/main" id="{91B06868-2016-40DC-8C86-033DFC3AD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4032-3D28-4E68-B92B-ACC4BF1020C3}" type="datetime1">
              <a:rPr lang="ru-RU" smtClean="0"/>
              <a:t>30.06.2021</a:t>
            </a:fld>
            <a:endParaRPr lang="ru-RU"/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3B63018A-8B15-4DE7-972D-2E49BB7FA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2D0A6DE4-523C-4F70-BC59-CD9CEAB9BA4C}" type="slidenum">
              <a:rPr lang="ru-RU" smtClean="0"/>
              <a:t>5</a:t>
            </a:fld>
            <a:endParaRPr lang="ru-RU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D12D6032-E4FE-42E4-8135-7B32028A8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Датасет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2" name="AutoShape 2" descr="Fashion MNIST sprit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87425"/>
            <a:ext cx="5772150" cy="57340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10350" y="4581014"/>
            <a:ext cx="47434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</a:t>
            </a:r>
            <a:r>
              <a:rPr lang="ru-RU" dirty="0" err="1" smtClean="0"/>
              <a:t>датасете</a:t>
            </a:r>
            <a:r>
              <a:rPr lang="ru-RU" dirty="0" smtClean="0"/>
              <a:t> соблюдается баланс данных – каждой фотографии поровну.</a:t>
            </a:r>
          </a:p>
          <a:p>
            <a:endParaRPr lang="ru-RU" dirty="0" smtClean="0"/>
          </a:p>
          <a:p>
            <a:r>
              <a:rPr lang="ru-RU" dirty="0" smtClean="0"/>
              <a:t>Данные представлены в виде чёрно-белых фотографий размером 28х28 пикселей.</a:t>
            </a:r>
          </a:p>
          <a:p>
            <a:r>
              <a:rPr lang="ru-RU" dirty="0" smtClean="0"/>
              <a:t>Всего 70 тысяч фотографий, из них 60 тысяч обучающие, 10 тысяч тестовые. </a:t>
            </a:r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255359"/>
              </p:ext>
            </p:extLst>
          </p:nvPr>
        </p:nvGraphicFramePr>
        <p:xfrm>
          <a:off x="7375680" y="1007046"/>
          <a:ext cx="3212790" cy="3573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398">
                  <a:extLst>
                    <a:ext uri="{9D8B030D-6E8A-4147-A177-3AD203B41FA5}">
                      <a16:colId xmlns:a16="http://schemas.microsoft.com/office/drawing/2014/main" val="853846187"/>
                    </a:ext>
                  </a:extLst>
                </a:gridCol>
                <a:gridCol w="2102392">
                  <a:extLst>
                    <a:ext uri="{9D8B030D-6E8A-4147-A177-3AD203B41FA5}">
                      <a16:colId xmlns:a16="http://schemas.microsoft.com/office/drawing/2014/main" val="354701348"/>
                    </a:ext>
                  </a:extLst>
                </a:gridCol>
              </a:tblGrid>
              <a:tr h="525968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Метка класс</a:t>
                      </a:r>
                      <a:endParaRPr lang="ru-RU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Тип одежды</a:t>
                      </a:r>
                      <a:endParaRPr lang="ru-RU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3334303"/>
                  </a:ext>
                </a:extLst>
              </a:tr>
              <a:tr h="300553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Футболка</a:t>
                      </a:r>
                      <a:endParaRPr lang="ru-RU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21266"/>
                  </a:ext>
                </a:extLst>
              </a:tr>
              <a:tr h="300553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Шорты</a:t>
                      </a:r>
                      <a:endParaRPr lang="ru-RU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381287"/>
                  </a:ext>
                </a:extLst>
              </a:tr>
              <a:tr h="300553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ru-RU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Кофта</a:t>
                      </a:r>
                      <a:endParaRPr lang="ru-RU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815201"/>
                  </a:ext>
                </a:extLst>
              </a:tr>
              <a:tr h="300553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ru-RU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Платье</a:t>
                      </a:r>
                      <a:endParaRPr lang="ru-RU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889750"/>
                  </a:ext>
                </a:extLst>
              </a:tr>
              <a:tr h="300553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ru-RU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Плащ</a:t>
                      </a:r>
                      <a:endParaRPr lang="ru-RU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695123"/>
                  </a:ext>
                </a:extLst>
              </a:tr>
              <a:tr h="300553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ru-RU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 smtClean="0">
                          <a:solidFill>
                            <a:schemeClr val="bg1"/>
                          </a:solidFill>
                        </a:rPr>
                        <a:t>Сандали</a:t>
                      </a:r>
                      <a:endParaRPr lang="ru-RU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875543"/>
                  </a:ext>
                </a:extLst>
              </a:tr>
              <a:tr h="300553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ru-RU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Рубашка</a:t>
                      </a:r>
                      <a:endParaRPr lang="ru-RU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193127"/>
                  </a:ext>
                </a:extLst>
              </a:tr>
              <a:tr h="300553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ru-RU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Кроссовки</a:t>
                      </a:r>
                      <a:endParaRPr lang="ru-RU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177026"/>
                  </a:ext>
                </a:extLst>
              </a:tr>
              <a:tr h="300553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ru-RU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Сумка</a:t>
                      </a:r>
                      <a:endParaRPr lang="ru-RU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099290"/>
                  </a:ext>
                </a:extLst>
              </a:tr>
              <a:tr h="300553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ru-RU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Ботинки</a:t>
                      </a:r>
                      <a:endParaRPr lang="ru-RU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105491"/>
                  </a:ext>
                </a:extLst>
              </a:tr>
            </a:tbl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838201" y="1007046"/>
            <a:ext cx="5772150" cy="565276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19072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Дата 11">
            <a:extLst>
              <a:ext uri="{FF2B5EF4-FFF2-40B4-BE49-F238E27FC236}">
                <a16:creationId xmlns:a16="http://schemas.microsoft.com/office/drawing/2014/main" id="{91B06868-2016-40DC-8C86-033DFC3AD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4032-3D28-4E68-B92B-ACC4BF1020C3}" type="datetime1">
              <a:rPr lang="ru-RU" smtClean="0"/>
              <a:t>30.06.2021</a:t>
            </a:fld>
            <a:endParaRPr lang="ru-RU"/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3B63018A-8B15-4DE7-972D-2E49BB7FA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2D0A6DE4-523C-4F70-BC59-CD9CEAB9BA4C}" type="slidenum">
              <a:rPr lang="ru-RU" smtClean="0"/>
              <a:t>6</a:t>
            </a:fld>
            <a:endParaRPr lang="ru-RU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D12D6032-E4FE-42E4-8135-7B32028A8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сети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751" y="924467"/>
            <a:ext cx="4614049" cy="54318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8200" y="3044283"/>
            <a:ext cx="4681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Входное изображение 28х28 </a:t>
            </a:r>
            <a:r>
              <a:rPr lang="ru-RU" dirty="0" err="1" smtClean="0"/>
              <a:t>пикс</a:t>
            </a:r>
            <a:r>
              <a:rPr lang="ru-RU" dirty="0" smtClean="0"/>
              <a:t>. (784 </a:t>
            </a:r>
            <a:r>
              <a:rPr lang="ru-RU" dirty="0" err="1" smtClean="0"/>
              <a:t>пикс</a:t>
            </a:r>
            <a:r>
              <a:rPr lang="ru-RU" dirty="0" smtClean="0"/>
              <a:t>.)</a:t>
            </a:r>
            <a:endParaRPr lang="ru-RU" dirty="0"/>
          </a:p>
        </p:txBody>
      </p:sp>
      <p:cxnSp>
        <p:nvCxnSpPr>
          <p:cNvPr id="6" name="Прямая со стрелкой 5"/>
          <p:cNvCxnSpPr>
            <a:stCxn id="3" idx="3"/>
          </p:cNvCxnSpPr>
          <p:nvPr/>
        </p:nvCxnSpPr>
        <p:spPr>
          <a:xfrm>
            <a:off x="5519854" y="3228949"/>
            <a:ext cx="1371600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38200" y="4111083"/>
            <a:ext cx="3577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Скрытый слой 128/256 нейронов, ф-</a:t>
            </a:r>
            <a:r>
              <a:rPr lang="ru-RU" dirty="0" err="1" smtClean="0"/>
              <a:t>ия</a:t>
            </a:r>
            <a:r>
              <a:rPr lang="ru-RU" dirty="0" smtClean="0"/>
              <a:t> активации </a:t>
            </a:r>
            <a:r>
              <a:rPr lang="en-US" dirty="0" err="1" smtClean="0"/>
              <a:t>Relu</a:t>
            </a:r>
            <a:endParaRPr lang="ru-RU" dirty="0"/>
          </a:p>
        </p:txBody>
      </p:sp>
      <p:cxnSp>
        <p:nvCxnSpPr>
          <p:cNvPr id="8" name="Прямая со стрелкой 7"/>
          <p:cNvCxnSpPr>
            <a:stCxn id="9" idx="3"/>
          </p:cNvCxnSpPr>
          <p:nvPr/>
        </p:nvCxnSpPr>
        <p:spPr>
          <a:xfrm>
            <a:off x="4415883" y="4434249"/>
            <a:ext cx="2475571" cy="46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38200" y="5402096"/>
            <a:ext cx="3577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Выходной слой, 10 меток классов, ф-</a:t>
            </a:r>
            <a:r>
              <a:rPr lang="ru-RU" dirty="0" err="1" smtClean="0"/>
              <a:t>ия</a:t>
            </a:r>
            <a:r>
              <a:rPr lang="ru-RU" dirty="0" smtClean="0"/>
              <a:t> активации </a:t>
            </a:r>
            <a:r>
              <a:rPr lang="en-US" dirty="0" err="1" smtClean="0"/>
              <a:t>SoftMax</a:t>
            </a:r>
            <a:endParaRPr lang="ru-RU" dirty="0"/>
          </a:p>
        </p:txBody>
      </p:sp>
      <p:cxnSp>
        <p:nvCxnSpPr>
          <p:cNvPr id="15" name="Прямая со стрелкой 14"/>
          <p:cNvCxnSpPr>
            <a:stCxn id="14" idx="3"/>
          </p:cNvCxnSpPr>
          <p:nvPr/>
        </p:nvCxnSpPr>
        <p:spPr>
          <a:xfrm>
            <a:off x="4415883" y="5725262"/>
            <a:ext cx="2475571" cy="46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38200" y="924467"/>
            <a:ext cx="60532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Каждое изображение нормализируется и представляется в виде массива дробных чисел.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Была использована библиотека глубокого обучения </a:t>
            </a:r>
            <a:r>
              <a:rPr lang="en-US" dirty="0" err="1" smtClean="0"/>
              <a:t>Keras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6930" y="924467"/>
            <a:ext cx="2139177" cy="185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85505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Дата 11">
            <a:extLst>
              <a:ext uri="{FF2B5EF4-FFF2-40B4-BE49-F238E27FC236}">
                <a16:creationId xmlns:a16="http://schemas.microsoft.com/office/drawing/2014/main" id="{91B06868-2016-40DC-8C86-033DFC3AD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4032-3D28-4E68-B92B-ACC4BF1020C3}" type="datetime1">
              <a:rPr lang="ru-RU" smtClean="0"/>
              <a:t>30.06.2021</a:t>
            </a:fld>
            <a:endParaRPr lang="ru-RU"/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3B63018A-8B15-4DE7-972D-2E49BB7FA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2D0A6DE4-523C-4F70-BC59-CD9CEAB9BA4C}" type="slidenum">
              <a:rPr lang="ru-RU" smtClean="0"/>
              <a:t>7</a:t>
            </a:fld>
            <a:endParaRPr lang="ru-RU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D12D6032-E4FE-42E4-8135-7B32028A8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Обучение и тестирование сети, 128 нейронов</a:t>
            </a:r>
            <a:endParaRPr lang="ru-RU" dirty="0"/>
          </a:p>
        </p:txBody>
      </p:sp>
      <p:sp>
        <p:nvSpPr>
          <p:cNvPr id="8" name="Заголовок 4">
            <a:extLst>
              <a:ext uri="{FF2B5EF4-FFF2-40B4-BE49-F238E27FC236}">
                <a16:creationId xmlns:a16="http://schemas.microsoft.com/office/drawing/2014/main" id="{D12D6032-E4FE-42E4-8135-7B32028A8E81}"/>
              </a:ext>
            </a:extLst>
          </p:cNvPr>
          <p:cNvSpPr txBox="1">
            <a:spLocks/>
          </p:cNvSpPr>
          <p:nvPr/>
        </p:nvSpPr>
        <p:spPr>
          <a:xfrm>
            <a:off x="174357" y="1055802"/>
            <a:ext cx="4775158" cy="690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 smtClean="0"/>
              <a:t>Обучение</a:t>
            </a:r>
            <a:endParaRPr lang="ru-RU" sz="2000" dirty="0"/>
          </a:p>
        </p:txBody>
      </p:sp>
      <p:sp>
        <p:nvSpPr>
          <p:cNvPr id="9" name="Заголовок 4">
            <a:extLst>
              <a:ext uri="{FF2B5EF4-FFF2-40B4-BE49-F238E27FC236}">
                <a16:creationId xmlns:a16="http://schemas.microsoft.com/office/drawing/2014/main" id="{D12D6032-E4FE-42E4-8135-7B32028A8E81}"/>
              </a:ext>
            </a:extLst>
          </p:cNvPr>
          <p:cNvSpPr txBox="1">
            <a:spLocks/>
          </p:cNvSpPr>
          <p:nvPr/>
        </p:nvSpPr>
        <p:spPr>
          <a:xfrm>
            <a:off x="174357" y="4462812"/>
            <a:ext cx="4775158" cy="690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 smtClean="0"/>
              <a:t>Тест</a:t>
            </a:r>
            <a:endParaRPr lang="ru-RU" sz="20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46" y="1644923"/>
            <a:ext cx="4933716" cy="259254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426" y="5150237"/>
            <a:ext cx="4597090" cy="40306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9515" y="1069858"/>
            <a:ext cx="672465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92001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515" y="1100137"/>
            <a:ext cx="6715125" cy="5438775"/>
          </a:xfrm>
          <a:prstGeom prst="rect">
            <a:avLst/>
          </a:prstGeom>
        </p:spPr>
      </p:pic>
      <p:sp>
        <p:nvSpPr>
          <p:cNvPr id="12" name="Дата 11">
            <a:extLst>
              <a:ext uri="{FF2B5EF4-FFF2-40B4-BE49-F238E27FC236}">
                <a16:creationId xmlns:a16="http://schemas.microsoft.com/office/drawing/2014/main" id="{91B06868-2016-40DC-8C86-033DFC3AD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4032-3D28-4E68-B92B-ACC4BF1020C3}" type="datetime1">
              <a:rPr lang="ru-RU" smtClean="0"/>
              <a:t>30.06.2021</a:t>
            </a:fld>
            <a:endParaRPr lang="ru-RU"/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3B63018A-8B15-4DE7-972D-2E49BB7FA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2D0A6DE4-523C-4F70-BC59-CD9CEAB9BA4C}" type="slidenum">
              <a:rPr lang="ru-RU" smtClean="0"/>
              <a:t>8</a:t>
            </a:fld>
            <a:endParaRPr lang="ru-RU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D12D6032-E4FE-42E4-8135-7B32028A8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Обучение и тестирование сети, 256 нейронов</a:t>
            </a:r>
            <a:endParaRPr lang="ru-RU" dirty="0"/>
          </a:p>
        </p:txBody>
      </p:sp>
      <p:sp>
        <p:nvSpPr>
          <p:cNvPr id="8" name="Заголовок 4">
            <a:extLst>
              <a:ext uri="{FF2B5EF4-FFF2-40B4-BE49-F238E27FC236}">
                <a16:creationId xmlns:a16="http://schemas.microsoft.com/office/drawing/2014/main" id="{D12D6032-E4FE-42E4-8135-7B32028A8E81}"/>
              </a:ext>
            </a:extLst>
          </p:cNvPr>
          <p:cNvSpPr txBox="1">
            <a:spLocks/>
          </p:cNvSpPr>
          <p:nvPr/>
        </p:nvSpPr>
        <p:spPr>
          <a:xfrm>
            <a:off x="174357" y="1055802"/>
            <a:ext cx="4775158" cy="690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 smtClean="0"/>
              <a:t>Обучение</a:t>
            </a:r>
            <a:endParaRPr lang="ru-RU" sz="2000" dirty="0"/>
          </a:p>
        </p:txBody>
      </p:sp>
      <p:sp>
        <p:nvSpPr>
          <p:cNvPr id="9" name="Заголовок 4">
            <a:extLst>
              <a:ext uri="{FF2B5EF4-FFF2-40B4-BE49-F238E27FC236}">
                <a16:creationId xmlns:a16="http://schemas.microsoft.com/office/drawing/2014/main" id="{D12D6032-E4FE-42E4-8135-7B32028A8E81}"/>
              </a:ext>
            </a:extLst>
          </p:cNvPr>
          <p:cNvSpPr txBox="1">
            <a:spLocks/>
          </p:cNvSpPr>
          <p:nvPr/>
        </p:nvSpPr>
        <p:spPr>
          <a:xfrm>
            <a:off x="174357" y="4462812"/>
            <a:ext cx="4775158" cy="690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 smtClean="0"/>
              <a:t>Тест</a:t>
            </a:r>
            <a:endParaRPr lang="ru-RU" sz="20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357" y="1569650"/>
            <a:ext cx="4777054" cy="265666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357" y="5162686"/>
            <a:ext cx="4775158" cy="43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41581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Дата 11">
            <a:extLst>
              <a:ext uri="{FF2B5EF4-FFF2-40B4-BE49-F238E27FC236}">
                <a16:creationId xmlns:a16="http://schemas.microsoft.com/office/drawing/2014/main" id="{91B06868-2016-40DC-8C86-033DFC3AD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4032-3D28-4E68-B92B-ACC4BF1020C3}" type="datetime1">
              <a:rPr lang="ru-RU" smtClean="0"/>
              <a:t>30.06.2021</a:t>
            </a:fld>
            <a:endParaRPr lang="ru-RU"/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3B63018A-8B15-4DE7-972D-2E49BB7FA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2D0A6DE4-523C-4F70-BC59-CD9CEAB9BA4C}" type="slidenum">
              <a:rPr lang="ru-RU" smtClean="0"/>
              <a:t>9</a:t>
            </a:fld>
            <a:endParaRPr lang="ru-RU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D12D6032-E4FE-42E4-8135-7B32028A8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 работы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838199" y="1055802"/>
            <a:ext cx="92579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Было сделано</a:t>
            </a:r>
            <a:r>
              <a:rPr lang="ru-RU" dirty="0" smtClean="0"/>
              <a:t>:</a:t>
            </a:r>
          </a:p>
          <a:p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Проанализированы три популярных </a:t>
            </a:r>
            <a:r>
              <a:rPr lang="ru-RU" dirty="0" err="1"/>
              <a:t>датасета</a:t>
            </a:r>
            <a:r>
              <a:rPr lang="ru-RU" dirty="0"/>
              <a:t> с </a:t>
            </a:r>
            <a:r>
              <a:rPr lang="ru-RU" dirty="0" smtClean="0"/>
              <a:t>одеждами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Использован </a:t>
            </a:r>
            <a:r>
              <a:rPr lang="ru-RU" dirty="0" err="1"/>
              <a:t>датасет</a:t>
            </a:r>
            <a:r>
              <a:rPr lang="ru-RU" dirty="0"/>
              <a:t> с 10-ю видами одежды и </a:t>
            </a:r>
            <a:r>
              <a:rPr lang="ru-RU" dirty="0" smtClean="0"/>
              <a:t>обуви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Обучена </a:t>
            </a:r>
            <a:r>
              <a:rPr lang="ru-RU" dirty="0" smtClean="0"/>
              <a:t>и протестирована нейронная сеть с двумя наборами нейронов</a:t>
            </a:r>
          </a:p>
          <a:p>
            <a:endParaRPr lang="ru-RU" dirty="0" smtClean="0"/>
          </a:p>
          <a:p>
            <a:pPr algn="just"/>
            <a:r>
              <a:rPr lang="ru-RU" dirty="0" smtClean="0"/>
              <a:t>Сеть показала хорошие результаты при классификации одежды, однако, иногда сеть может давать неточные прогнозы на «уникальных» образцах одежды.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046658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315</Words>
  <Application>Microsoft Office PowerPoint</Application>
  <PresentationFormat>Широкоэкранный</PresentationFormat>
  <Paragraphs>90</Paragraphs>
  <Slides>10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Презентация PowerPoint</vt:lpstr>
      <vt:lpstr>Распознавание типов одежды с помощью нейронной сети</vt:lpstr>
      <vt:lpstr>Задачи</vt:lpstr>
      <vt:lpstr>Сфера применения</vt:lpstr>
      <vt:lpstr>Датасет </vt:lpstr>
      <vt:lpstr>Структура сети</vt:lpstr>
      <vt:lpstr>Обучение и тестирование сети, 128 нейронов</vt:lpstr>
      <vt:lpstr>Обучение и тестирование сети, 256 нейронов</vt:lpstr>
      <vt:lpstr>Итоги работы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Манаков Илья</dc:creator>
  <cp:lastModifiedBy>Манаков Илья</cp:lastModifiedBy>
  <cp:revision>54</cp:revision>
  <dcterms:created xsi:type="dcterms:W3CDTF">2021-05-14T17:13:38Z</dcterms:created>
  <dcterms:modified xsi:type="dcterms:W3CDTF">2021-06-29T23:51:29Z</dcterms:modified>
</cp:coreProperties>
</file>