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71" r:id="rId5"/>
    <p:sldId id="262" r:id="rId6"/>
    <p:sldId id="260" r:id="rId7"/>
    <p:sldId id="269" r:id="rId8"/>
    <p:sldId id="263" r:id="rId9"/>
    <p:sldId id="264" r:id="rId10"/>
    <p:sldId id="270"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FEEA9-EDA5-4EB3-8B9C-3EAED6A81B49}">
  <a:tblStyle styleId="{71AFEEA9-EDA5-4EB3-8B9C-3EAED6A81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b418ae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b418ae5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b418ae5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b418ae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456a65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456a65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456a65f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456a65f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56a65f9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56a65f9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484c11f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484c11f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56a65f9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56a65f9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b418ae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b418ae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c01aa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c01aa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117" y="6150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5000" dirty="0">
                <a:solidFill>
                  <a:schemeClr val="accent5">
                    <a:lumMod val="50000"/>
                  </a:schemeClr>
                </a:solidFill>
              </a:rPr>
              <a:t>Quantum safe algorithm</a:t>
            </a:r>
            <a:endParaRPr sz="5000" dirty="0">
              <a:solidFill>
                <a:schemeClr val="accent5">
                  <a:lumMod val="50000"/>
                </a:schemeClr>
              </a:solidFill>
            </a:endParaRPr>
          </a:p>
        </p:txBody>
      </p:sp>
      <p:sp>
        <p:nvSpPr>
          <p:cNvPr id="55" name="Google Shape;55;p13"/>
          <p:cNvSpPr txBox="1">
            <a:spLocks noGrp="1"/>
          </p:cNvSpPr>
          <p:nvPr>
            <p:ph type="subTitle" idx="1"/>
          </p:nvPr>
        </p:nvSpPr>
        <p:spPr>
          <a:xfrm>
            <a:off x="311700" y="2834125"/>
            <a:ext cx="8520600" cy="169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lumMod val="50000"/>
                  </a:schemeClr>
                </a:solidFill>
              </a:rPr>
              <a:t>A variation based on Error correction codes and blowfish-styled symmetric cipher.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Shape 86"/>
        <p:cNvGrpSpPr/>
        <p:nvPr/>
      </p:nvGrpSpPr>
      <p:grpSpPr>
        <a:xfrm>
          <a:off x="0" y="0"/>
          <a:ext cx="0" cy="0"/>
          <a:chOff x="0" y="0"/>
          <a:chExt cx="0" cy="0"/>
        </a:xfrm>
      </p:grpSpPr>
      <p:sp>
        <p:nvSpPr>
          <p:cNvPr id="87" name="Google Shape;87;p14"/>
          <p:cNvSpPr txBox="1"/>
          <p:nvPr/>
        </p:nvSpPr>
        <p:spPr>
          <a:xfrm>
            <a:off x="150025" y="139300"/>
            <a:ext cx="53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methodology of the Error correcting codes:</a:t>
            </a:r>
            <a:endParaRPr u="sng"/>
          </a:p>
        </p:txBody>
      </p:sp>
      <p:sp>
        <p:nvSpPr>
          <p:cNvPr id="88" name="Google Shape;88;p14"/>
          <p:cNvSpPr txBox="1"/>
          <p:nvPr/>
        </p:nvSpPr>
        <p:spPr>
          <a:xfrm>
            <a:off x="267900" y="610800"/>
            <a:ext cx="8679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Let us suppose that we want to transmit a 3 bit data: “010”, but instead of sending this as it is, </a:t>
            </a:r>
            <a:endParaRPr/>
          </a:p>
          <a:p>
            <a:pPr marL="0" lvl="0" indent="0" algn="l" rtl="0">
              <a:spcBef>
                <a:spcPts val="0"/>
              </a:spcBef>
              <a:spcAft>
                <a:spcPts val="0"/>
              </a:spcAft>
              <a:buNone/>
            </a:pPr>
            <a:r>
              <a:rPr lang="en"/>
              <a:t>I will send “000 111 000” instead , such that if in future it gets polluted to be something like “010 110 001” , then we can retrieve the original data by taking maximum occurring bit from each of the chunk of the three.</a:t>
            </a:r>
            <a:endParaRPr/>
          </a:p>
          <a:p>
            <a:pPr marL="0" lvl="0" indent="0" algn="l" rtl="0">
              <a:spcBef>
                <a:spcPts val="0"/>
              </a:spcBef>
              <a:spcAft>
                <a:spcPts val="0"/>
              </a:spcAft>
              <a:buNone/>
            </a:pPr>
            <a:endParaRPr/>
          </a:p>
          <a:p>
            <a:pPr marL="0" lvl="0" indent="0" algn="l" rtl="0">
              <a:spcBef>
                <a:spcPts val="0"/>
              </a:spcBef>
              <a:spcAft>
                <a:spcPts val="0"/>
              </a:spcAft>
              <a:buNone/>
            </a:pPr>
            <a:r>
              <a:rPr lang="en"/>
              <a:t>Now we learn that if we have a bit pattern of length of “N” then we can convert it into a corresponding sequence of length of “M” such that M=cN, which will make the process of correction easier only on encryption and decryption side but the transmitted data will not be the same plaintext.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Finally we have sequence to be sent as : “001”</a:t>
            </a:r>
            <a:br>
              <a:rPr lang="en"/>
            </a:br>
            <a:r>
              <a:rPr lang="en"/>
              <a:t>I can convert them into either “000 000 111” or “010 001 110”, because both of them will be producing the same pattern when we will run selection based on majority of frequency.</a:t>
            </a:r>
            <a:endParaRPr/>
          </a:p>
        </p:txBody>
      </p:sp>
      <p:sp>
        <p:nvSpPr>
          <p:cNvPr id="89" name="Google Shape;89;p14"/>
          <p:cNvSpPr txBox="1"/>
          <p:nvPr/>
        </p:nvSpPr>
        <p:spPr>
          <a:xfrm>
            <a:off x="364325" y="3568300"/>
            <a:ext cx="839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 we have used the </a:t>
            </a:r>
            <a:r>
              <a:rPr lang="en">
                <a:solidFill>
                  <a:srgbClr val="980000"/>
                </a:solidFill>
              </a:rPr>
              <a:t>Maximum Distance Separable(MDS)</a:t>
            </a:r>
            <a:r>
              <a:rPr lang="en"/>
              <a:t> </a:t>
            </a:r>
            <a:r>
              <a:rPr lang="en">
                <a:solidFill>
                  <a:srgbClr val="980000"/>
                </a:solidFill>
              </a:rPr>
              <a:t>matrix for modifying the original plaintext to new plaintext which will go for the further encryption process by linear transformation.</a:t>
            </a:r>
            <a:endParaRPr>
              <a:solidFill>
                <a:srgbClr val="980000"/>
              </a:solidFill>
            </a:endParaRPr>
          </a:p>
          <a:p>
            <a:pPr marL="0" lvl="0" indent="0" algn="l" rtl="0">
              <a:spcBef>
                <a:spcPts val="0"/>
              </a:spcBef>
              <a:spcAft>
                <a:spcPts val="0"/>
              </a:spcAft>
              <a:buNone/>
            </a:pPr>
            <a:r>
              <a:rPr lang="en"/>
              <a:t>MDS will corrupt the text but will keep the original information safe as the process of the maximum frequency method can extract the codes after the decryption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2"/>
        <p:cNvGrpSpPr/>
        <p:nvPr/>
      </p:nvGrpSpPr>
      <p:grpSpPr>
        <a:xfrm>
          <a:off x="0" y="0"/>
          <a:ext cx="0" cy="0"/>
          <a:chOff x="0" y="0"/>
          <a:chExt cx="0" cy="0"/>
        </a:xfrm>
      </p:grpSpPr>
      <p:sp>
        <p:nvSpPr>
          <p:cNvPr id="228" name="Google Shape;228;p22"/>
          <p:cNvSpPr txBox="1"/>
          <p:nvPr/>
        </p:nvSpPr>
        <p:spPr>
          <a:xfrm>
            <a:off x="7321412" y="248953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Z (32 bit)</a:t>
            </a:r>
            <a:endParaRPr dirty="0"/>
          </a:p>
        </p:txBody>
      </p:sp>
      <p:sp>
        <p:nvSpPr>
          <p:cNvPr id="248" name="Google Shape;248;p22"/>
          <p:cNvSpPr txBox="1"/>
          <p:nvPr/>
        </p:nvSpPr>
        <p:spPr>
          <a:xfrm>
            <a:off x="329109" y="262631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X (32 bit)</a:t>
            </a:r>
            <a:endParaRPr dirty="0"/>
          </a:p>
        </p:txBody>
      </p:sp>
      <p:sp>
        <p:nvSpPr>
          <p:cNvPr id="253" name="Google Shape;253;p22"/>
          <p:cNvSpPr txBox="1"/>
          <p:nvPr/>
        </p:nvSpPr>
        <p:spPr>
          <a:xfrm>
            <a:off x="4193392" y="-7393"/>
            <a:ext cx="2693400" cy="16874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r>
              <a:rPr lang="en" dirty="0"/>
              <a:t>Afterwards, the output of the first algorithm is fed into maximum distance separable matrix to get transformed into the sequnce of the same length.</a:t>
            </a:r>
          </a:p>
          <a:p>
            <a:pPr marL="0" lvl="0" indent="0" algn="l" rtl="0">
              <a:spcBef>
                <a:spcPts val="0"/>
              </a:spcBef>
              <a:spcAft>
                <a:spcPts val="0"/>
              </a:spcAft>
              <a:buNone/>
            </a:pPr>
            <a:endParaRPr dirty="0"/>
          </a:p>
        </p:txBody>
      </p:sp>
      <p:sp>
        <p:nvSpPr>
          <p:cNvPr id="13" name="Rectangle: Rounded Corners 12">
            <a:extLst>
              <a:ext uri="{FF2B5EF4-FFF2-40B4-BE49-F238E27FC236}">
                <a16:creationId xmlns:a16="http://schemas.microsoft.com/office/drawing/2014/main" id="{C3956094-5554-42C6-8906-A0A47A5517FE}"/>
              </a:ext>
            </a:extLst>
          </p:cNvPr>
          <p:cNvSpPr/>
          <p:nvPr/>
        </p:nvSpPr>
        <p:spPr>
          <a:xfrm>
            <a:off x="4984262" y="1497401"/>
            <a:ext cx="1686346" cy="2491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CF0305F-6219-4825-B445-DC57C3ABB15B}"/>
              </a:ext>
            </a:extLst>
          </p:cNvPr>
          <p:cNvSpPr/>
          <p:nvPr/>
        </p:nvSpPr>
        <p:spPr>
          <a:xfrm>
            <a:off x="2726877" y="1565846"/>
            <a:ext cx="1617900" cy="24915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CE948B88-A6B5-48BB-8716-D313F93B8022}"/>
              </a:ext>
            </a:extLst>
          </p:cNvPr>
          <p:cNvSpPr txBox="1"/>
          <p:nvPr/>
        </p:nvSpPr>
        <p:spPr>
          <a:xfrm>
            <a:off x="5030895" y="2053516"/>
            <a:ext cx="1740287" cy="1692771"/>
          </a:xfrm>
          <a:prstGeom prst="rect">
            <a:avLst/>
          </a:prstGeom>
          <a:noFill/>
        </p:spPr>
        <p:txBody>
          <a:bodyPr wrap="square" rtlCol="0">
            <a:spAutoFit/>
          </a:bodyPr>
          <a:lstStyle/>
          <a:p>
            <a:pPr lvl="2"/>
            <a:r>
              <a:rPr lang="en-US" sz="1300" dirty="0"/>
              <a:t>MAXIMUM DISTANCE SEPARABLE MATRIX-BASED LINEAR TRANSFORMATION</a:t>
            </a:r>
          </a:p>
          <a:p>
            <a:pPr lvl="2"/>
            <a:endParaRPr lang="en-US" sz="1300" dirty="0"/>
          </a:p>
          <a:p>
            <a:pPr lvl="2"/>
            <a:r>
              <a:rPr lang="en-US" sz="1300" dirty="0"/>
              <a:t>Output=[MDS][y]</a:t>
            </a:r>
            <a:endParaRPr lang="en-IN" sz="1300" dirty="0"/>
          </a:p>
        </p:txBody>
      </p:sp>
      <p:sp>
        <p:nvSpPr>
          <p:cNvPr id="19" name="Arrow: Right 18">
            <a:extLst>
              <a:ext uri="{FF2B5EF4-FFF2-40B4-BE49-F238E27FC236}">
                <a16:creationId xmlns:a16="http://schemas.microsoft.com/office/drawing/2014/main" id="{4015C982-4F0F-4305-92DE-32BFBF09E401}"/>
              </a:ext>
            </a:extLst>
          </p:cNvPr>
          <p:cNvSpPr/>
          <p:nvPr/>
        </p:nvSpPr>
        <p:spPr>
          <a:xfrm>
            <a:off x="1923999" y="20735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0" name="TextBox 19">
            <a:extLst>
              <a:ext uri="{FF2B5EF4-FFF2-40B4-BE49-F238E27FC236}">
                <a16:creationId xmlns:a16="http://schemas.microsoft.com/office/drawing/2014/main" id="{5C814F3A-CAAC-45D4-B1AA-DD1845A902F5}"/>
              </a:ext>
            </a:extLst>
          </p:cNvPr>
          <p:cNvSpPr txBox="1"/>
          <p:nvPr/>
        </p:nvSpPr>
        <p:spPr>
          <a:xfrm>
            <a:off x="23000" y="319529"/>
            <a:ext cx="3427141" cy="2031325"/>
          </a:xfrm>
          <a:prstGeom prst="rect">
            <a:avLst/>
          </a:prstGeom>
          <a:noFill/>
        </p:spPr>
        <p:txBody>
          <a:bodyPr wrap="square" rtlCol="0">
            <a:spAutoFit/>
          </a:bodyPr>
          <a:lstStyle/>
          <a:p>
            <a:pPr marL="0" lvl="0" indent="0" algn="l" rtl="0">
              <a:spcBef>
                <a:spcPts val="0"/>
              </a:spcBef>
              <a:spcAft>
                <a:spcPts val="0"/>
              </a:spcAft>
              <a:buNone/>
            </a:pPr>
            <a:r>
              <a:rPr lang="en" dirty="0"/>
              <a:t>The function G forms the heart of our algorithm.</a:t>
            </a:r>
          </a:p>
          <a:p>
            <a:pPr marL="0" lvl="0" indent="0" algn="l" rtl="0">
              <a:spcBef>
                <a:spcPts val="0"/>
              </a:spcBef>
              <a:spcAft>
                <a:spcPts val="0"/>
              </a:spcAft>
              <a:buNone/>
            </a:pPr>
            <a:r>
              <a:rPr lang="en" dirty="0"/>
              <a:t>First, the input is sent through </a:t>
            </a:r>
            <a:r>
              <a:rPr lang="en-US" dirty="0"/>
              <a:t>the substitution box which outputs the result of the same length</a:t>
            </a:r>
          </a:p>
          <a:p>
            <a:pPr marL="0" lvl="0" indent="0" algn="l" rtl="0">
              <a:spcBef>
                <a:spcPts val="0"/>
              </a:spcBef>
              <a:spcAft>
                <a:spcPts val="0"/>
              </a:spcAft>
              <a:buNone/>
            </a:pPr>
            <a:r>
              <a:rPr lang="en-US" dirty="0"/>
              <a:t>(i.e. 32 bit word)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endParaRPr lang="en-IN" dirty="0"/>
          </a:p>
        </p:txBody>
      </p:sp>
      <p:sp>
        <p:nvSpPr>
          <p:cNvPr id="21" name="Rectangle 20">
            <a:extLst>
              <a:ext uri="{FF2B5EF4-FFF2-40B4-BE49-F238E27FC236}">
                <a16:creationId xmlns:a16="http://schemas.microsoft.com/office/drawing/2014/main" id="{CF2DBBBC-D1F3-4982-A89F-BDD2C32CA766}"/>
              </a:ext>
            </a:extLst>
          </p:cNvPr>
          <p:cNvSpPr/>
          <p:nvPr/>
        </p:nvSpPr>
        <p:spPr>
          <a:xfrm>
            <a:off x="2839469" y="2037384"/>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Substitution-0</a:t>
            </a:r>
            <a:endParaRPr lang="en-IN" dirty="0"/>
          </a:p>
        </p:txBody>
      </p:sp>
      <p:sp>
        <p:nvSpPr>
          <p:cNvPr id="60" name="Rectangle 59">
            <a:extLst>
              <a:ext uri="{FF2B5EF4-FFF2-40B4-BE49-F238E27FC236}">
                <a16:creationId xmlns:a16="http://schemas.microsoft.com/office/drawing/2014/main" id="{51D409EA-8BB2-4DBC-B294-CD971627BE72}"/>
              </a:ext>
            </a:extLst>
          </p:cNvPr>
          <p:cNvSpPr/>
          <p:nvPr/>
        </p:nvSpPr>
        <p:spPr>
          <a:xfrm>
            <a:off x="2839469" y="250892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Substitution-1</a:t>
            </a:r>
            <a:endParaRPr lang="en-IN" dirty="0"/>
          </a:p>
        </p:txBody>
      </p:sp>
      <p:sp>
        <p:nvSpPr>
          <p:cNvPr id="61" name="Rectangle 60">
            <a:extLst>
              <a:ext uri="{FF2B5EF4-FFF2-40B4-BE49-F238E27FC236}">
                <a16:creationId xmlns:a16="http://schemas.microsoft.com/office/drawing/2014/main" id="{7E24A36B-5536-4992-9B37-C5E2AB9BEE19}"/>
              </a:ext>
            </a:extLst>
          </p:cNvPr>
          <p:cNvSpPr/>
          <p:nvPr/>
        </p:nvSpPr>
        <p:spPr>
          <a:xfrm>
            <a:off x="2839469" y="2935883"/>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Substitution-2</a:t>
            </a:r>
            <a:endParaRPr lang="en-IN" dirty="0"/>
          </a:p>
        </p:txBody>
      </p:sp>
      <p:sp>
        <p:nvSpPr>
          <p:cNvPr id="62" name="Rectangle 61">
            <a:extLst>
              <a:ext uri="{FF2B5EF4-FFF2-40B4-BE49-F238E27FC236}">
                <a16:creationId xmlns:a16="http://schemas.microsoft.com/office/drawing/2014/main" id="{6D09D6BE-1E63-4C4D-B0F8-FC0514BCC9D9}"/>
              </a:ext>
            </a:extLst>
          </p:cNvPr>
          <p:cNvSpPr/>
          <p:nvPr/>
        </p:nvSpPr>
        <p:spPr>
          <a:xfrm>
            <a:off x="2839469" y="338383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Substitution-3</a:t>
            </a:r>
            <a:endParaRPr lang="en-IN" dirty="0"/>
          </a:p>
        </p:txBody>
      </p:sp>
      <p:sp>
        <p:nvSpPr>
          <p:cNvPr id="22" name="Arrow: Right 21">
            <a:extLst>
              <a:ext uri="{FF2B5EF4-FFF2-40B4-BE49-F238E27FC236}">
                <a16:creationId xmlns:a16="http://schemas.microsoft.com/office/drawing/2014/main" id="{8CBB2A8B-29ED-440D-88BC-D360A4FA85D6}"/>
              </a:ext>
            </a:extLst>
          </p:cNvPr>
          <p:cNvSpPr/>
          <p:nvPr/>
        </p:nvSpPr>
        <p:spPr>
          <a:xfrm>
            <a:off x="1883343" y="2489536"/>
            <a:ext cx="818047"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3" name="Arrow: Right 22">
            <a:extLst>
              <a:ext uri="{FF2B5EF4-FFF2-40B4-BE49-F238E27FC236}">
                <a16:creationId xmlns:a16="http://schemas.microsoft.com/office/drawing/2014/main" id="{73093AC6-C7A5-48B4-9354-100A7172FCCA}"/>
              </a:ext>
            </a:extLst>
          </p:cNvPr>
          <p:cNvSpPr/>
          <p:nvPr/>
        </p:nvSpPr>
        <p:spPr>
          <a:xfrm>
            <a:off x="1883343" y="2943404"/>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4" name="Arrow: Right 23">
            <a:extLst>
              <a:ext uri="{FF2B5EF4-FFF2-40B4-BE49-F238E27FC236}">
                <a16:creationId xmlns:a16="http://schemas.microsoft.com/office/drawing/2014/main" id="{BD158839-DE19-4C59-997D-B7FC892245B5}"/>
              </a:ext>
            </a:extLst>
          </p:cNvPr>
          <p:cNvSpPr/>
          <p:nvPr/>
        </p:nvSpPr>
        <p:spPr>
          <a:xfrm>
            <a:off x="1901877" y="33838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5" name="Arrow: Right 24">
            <a:extLst>
              <a:ext uri="{FF2B5EF4-FFF2-40B4-BE49-F238E27FC236}">
                <a16:creationId xmlns:a16="http://schemas.microsoft.com/office/drawing/2014/main" id="{1F015CD4-86A2-48E5-B0E7-402B22473856}"/>
              </a:ext>
            </a:extLst>
          </p:cNvPr>
          <p:cNvSpPr/>
          <p:nvPr/>
        </p:nvSpPr>
        <p:spPr>
          <a:xfrm>
            <a:off x="6680270" y="2594253"/>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6" name="Arrow: Right 25">
            <a:extLst>
              <a:ext uri="{FF2B5EF4-FFF2-40B4-BE49-F238E27FC236}">
                <a16:creationId xmlns:a16="http://schemas.microsoft.com/office/drawing/2014/main" id="{7FB5442A-A9BD-4684-BC3E-88009DF09038}"/>
              </a:ext>
            </a:extLst>
          </p:cNvPr>
          <p:cNvSpPr/>
          <p:nvPr/>
        </p:nvSpPr>
        <p:spPr>
          <a:xfrm>
            <a:off x="4344777" y="2630745"/>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8" name="Arrow: Right 27">
            <a:extLst>
              <a:ext uri="{FF2B5EF4-FFF2-40B4-BE49-F238E27FC236}">
                <a16:creationId xmlns:a16="http://schemas.microsoft.com/office/drawing/2014/main" id="{BF4A724F-45DC-4D54-935A-4846EE90C389}"/>
              </a:ext>
            </a:extLst>
          </p:cNvPr>
          <p:cNvSpPr/>
          <p:nvPr/>
        </p:nvSpPr>
        <p:spPr>
          <a:xfrm>
            <a:off x="1181994" y="2713278"/>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0" y="1"/>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Characteristics of BlowFish family </a:t>
            </a:r>
            <a:endParaRPr dirty="0">
              <a:solidFill>
                <a:schemeClr val="accent5">
                  <a:lumMod val="50000"/>
                </a:schemeClr>
              </a:solidFill>
            </a:endParaRPr>
          </a:p>
        </p:txBody>
      </p:sp>
      <p:sp>
        <p:nvSpPr>
          <p:cNvPr id="61" name="Google Shape;61;p14"/>
          <p:cNvSpPr txBox="1">
            <a:spLocks noGrp="1"/>
          </p:cNvSpPr>
          <p:nvPr>
            <p:ph type="body" idx="1"/>
          </p:nvPr>
        </p:nvSpPr>
        <p:spPr>
          <a:xfrm>
            <a:off x="0" y="1157300"/>
            <a:ext cx="9144000" cy="3986200"/>
          </a:xfrm>
          <a:prstGeom prst="rect">
            <a:avLst/>
          </a:prstGeom>
          <a:solidFill>
            <a:srgbClr val="FFFFFF"/>
          </a:solidFill>
        </p:spPr>
        <p:txBody>
          <a:bodyPr spcFirstLastPara="1" wrap="square" lIns="91425" tIns="91425" rIns="91425" bIns="91425" anchor="t" anchorCtr="0">
            <a:noAutofit/>
          </a:bodyPr>
          <a:lstStyle/>
          <a:p>
            <a:pPr marL="285750" indent="-285750"/>
            <a:r>
              <a:rPr lang="en" sz="1100" b="1" dirty="0">
                <a:solidFill>
                  <a:srgbClr val="000000"/>
                </a:solidFill>
              </a:rPr>
              <a:t> A 128 BIT SYMMETRIC BLOCK CIPHER</a:t>
            </a:r>
            <a:endParaRPr sz="1100" b="1" dirty="0">
              <a:solidFill>
                <a:srgbClr val="000000"/>
              </a:solidFill>
            </a:endParaRPr>
          </a:p>
          <a:p>
            <a:pPr marL="285750" indent="-285750">
              <a:spcBef>
                <a:spcPts val="1600"/>
              </a:spcBef>
            </a:pPr>
            <a:r>
              <a:rPr lang="en" sz="1100" b="1" dirty="0">
                <a:solidFill>
                  <a:srgbClr val="000000"/>
                </a:solidFill>
              </a:rPr>
              <a:t> KEY LENGTH OF 128-192 AND 256 BITS</a:t>
            </a:r>
            <a:endParaRPr sz="1100" b="1" dirty="0">
              <a:solidFill>
                <a:srgbClr val="000000"/>
              </a:solidFill>
            </a:endParaRPr>
          </a:p>
          <a:p>
            <a:pPr marL="285750" indent="-285750">
              <a:spcBef>
                <a:spcPts val="1600"/>
              </a:spcBef>
            </a:pPr>
            <a:r>
              <a:rPr lang="en" sz="1100" b="1" dirty="0">
                <a:solidFill>
                  <a:srgbClr val="000000"/>
                </a:solidFill>
              </a:rPr>
              <a:t>NO WEAK KEY</a:t>
            </a:r>
            <a:endParaRPr sz="1100" b="1" dirty="0">
              <a:solidFill>
                <a:srgbClr val="000000"/>
              </a:solidFill>
            </a:endParaRPr>
          </a:p>
          <a:p>
            <a:pPr marL="285750" indent="-285750">
              <a:spcBef>
                <a:spcPts val="1600"/>
              </a:spcBef>
            </a:pPr>
            <a:r>
              <a:rPr lang="en" sz="1100" b="1" dirty="0">
                <a:solidFill>
                  <a:srgbClr val="000000"/>
                </a:solidFill>
              </a:rPr>
              <a:t> EFFICIENCY</a:t>
            </a:r>
            <a:endParaRPr sz="1100" b="1" dirty="0">
              <a:solidFill>
                <a:srgbClr val="000000"/>
              </a:solidFill>
            </a:endParaRPr>
          </a:p>
          <a:p>
            <a:pPr marL="285750" indent="-285750">
              <a:spcBef>
                <a:spcPts val="1600"/>
              </a:spcBef>
            </a:pPr>
            <a:r>
              <a:rPr lang="en" sz="1100" b="1" dirty="0">
                <a:solidFill>
                  <a:srgbClr val="000000"/>
                </a:solidFill>
              </a:rPr>
              <a:t>FLEXIBLE DESIGN</a:t>
            </a:r>
            <a:endParaRPr sz="1100" b="1" dirty="0">
              <a:solidFill>
                <a:srgbClr val="000000"/>
              </a:solidFill>
            </a:endParaRPr>
          </a:p>
          <a:p>
            <a:pPr marL="285750" indent="-285750">
              <a:spcBef>
                <a:spcPts val="1600"/>
              </a:spcBef>
            </a:pPr>
            <a:r>
              <a:rPr lang="en" sz="1100" b="1" dirty="0">
                <a:solidFill>
                  <a:srgbClr val="000000"/>
                </a:solidFill>
              </a:rPr>
              <a:t>SIMPLE DESIGN</a:t>
            </a:r>
            <a:endParaRPr sz="1100" b="1" dirty="0">
              <a:solidFill>
                <a:srgbClr val="000000"/>
              </a:solidFill>
            </a:endParaRPr>
          </a:p>
          <a:p>
            <a:pPr marL="285750" indent="-285750">
              <a:spcBef>
                <a:spcPts val="1600"/>
              </a:spcBef>
            </a:pPr>
            <a:r>
              <a:rPr lang="en" sz="1100" b="1" dirty="0">
                <a:solidFill>
                  <a:srgbClr val="000000"/>
                </a:solidFill>
              </a:rPr>
              <a:t>128 BIT BLOCK FEISTEL NETWORK</a:t>
            </a:r>
            <a:endParaRPr sz="1100" b="1" dirty="0">
              <a:solidFill>
                <a:srgbClr val="000000"/>
              </a:solidFill>
            </a:endParaRPr>
          </a:p>
          <a:p>
            <a:pPr marL="285750" indent="-285750">
              <a:spcBef>
                <a:spcPts val="1600"/>
              </a:spcBef>
            </a:pPr>
            <a:r>
              <a:rPr lang="en" sz="1100" b="1" dirty="0">
                <a:solidFill>
                  <a:srgbClr val="000000"/>
                </a:solidFill>
              </a:rPr>
              <a:t>16 ROUND AND PRE AND POST WHITENING</a:t>
            </a:r>
            <a:endParaRPr sz="1100" b="1" dirty="0">
              <a:solidFill>
                <a:srgbClr val="000000"/>
              </a:solidFill>
            </a:endParaRPr>
          </a:p>
          <a:p>
            <a:pPr marL="171450" indent="-171450">
              <a:spcBef>
                <a:spcPts val="1600"/>
              </a:spcBef>
            </a:pPr>
            <a:r>
              <a:rPr lang="en" sz="1100" b="1" dirty="0">
                <a:solidFill>
                  <a:srgbClr val="000000"/>
                </a:solidFill>
              </a:rPr>
              <a:t>   KEY DEPENDENT S BOXES</a:t>
            </a:r>
            <a:endParaRPr sz="1100" b="1" dirty="0">
              <a:solidFill>
                <a:srgbClr val="000000"/>
              </a:solidFill>
            </a:endParaRPr>
          </a:p>
          <a:p>
            <a:pPr marL="171450" indent="-171450">
              <a:spcBef>
                <a:spcPts val="1600"/>
              </a:spcBef>
            </a:pPr>
            <a:r>
              <a:rPr lang="en" sz="1100" b="1" dirty="0">
                <a:solidFill>
                  <a:srgbClr val="000000"/>
                </a:solidFill>
              </a:rPr>
              <a:t>   KEY SCHEDULE COMPUTABLE ON THE FLY</a:t>
            </a:r>
            <a:endParaRPr sz="1100" b="1" dirty="0">
              <a:solidFill>
                <a:srgbClr val="000000"/>
              </a:solidFill>
            </a:endParaRPr>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65"/>
        <p:cNvGrpSpPr/>
        <p:nvPr/>
      </p:nvGrpSpPr>
      <p:grpSpPr>
        <a:xfrm>
          <a:off x="0" y="0"/>
          <a:ext cx="0" cy="0"/>
          <a:chOff x="0" y="0"/>
          <a:chExt cx="0" cy="0"/>
        </a:xfrm>
      </p:grpSpPr>
      <p:sp>
        <p:nvSpPr>
          <p:cNvPr id="66" name="Google Shape;66;p15"/>
          <p:cNvSpPr/>
          <p:nvPr/>
        </p:nvSpPr>
        <p:spPr>
          <a:xfrm>
            <a:off x="2711100" y="707225"/>
            <a:ext cx="2528875" cy="153232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68050" y="1157275"/>
            <a:ext cx="15429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25175" y="1725350"/>
            <a:ext cx="15858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250700" y="1243000"/>
            <a:ext cx="1542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50100" y="2003825"/>
            <a:ext cx="192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15"/>
          <p:cNvSpPr txBox="1"/>
          <p:nvPr/>
        </p:nvSpPr>
        <p:spPr>
          <a:xfrm>
            <a:off x="1093100" y="884188"/>
            <a:ext cx="16608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KEY</a:t>
            </a:r>
            <a:endParaRPr dirty="0">
              <a:solidFill>
                <a:schemeClr val="accent5">
                  <a:lumMod val="50000"/>
                </a:schemeClr>
              </a:solidFill>
            </a:endParaRPr>
          </a:p>
        </p:txBody>
      </p:sp>
      <p:sp>
        <p:nvSpPr>
          <p:cNvPr id="72" name="Google Shape;72;p15"/>
          <p:cNvSpPr txBox="1"/>
          <p:nvPr/>
        </p:nvSpPr>
        <p:spPr>
          <a:xfrm>
            <a:off x="6815175" y="1168000"/>
            <a:ext cx="1082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Ciphertext</a:t>
            </a:r>
            <a:endParaRPr dirty="0">
              <a:solidFill>
                <a:schemeClr val="accent5">
                  <a:lumMod val="50000"/>
                </a:schemeClr>
              </a:solidFill>
            </a:endParaRPr>
          </a:p>
        </p:txBody>
      </p:sp>
      <p:sp>
        <p:nvSpPr>
          <p:cNvPr id="73" name="Google Shape;73;p15"/>
          <p:cNvSpPr txBox="1"/>
          <p:nvPr/>
        </p:nvSpPr>
        <p:spPr>
          <a:xfrm>
            <a:off x="1012600" y="1800200"/>
            <a:ext cx="11574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PlainText</a:t>
            </a:r>
            <a:endParaRPr dirty="0">
              <a:solidFill>
                <a:schemeClr val="accent5">
                  <a:lumMod val="50000"/>
                </a:schemeClr>
              </a:solidFill>
            </a:endParaRPr>
          </a:p>
        </p:txBody>
      </p:sp>
      <p:sp>
        <p:nvSpPr>
          <p:cNvPr id="74" name="Google Shape;74;p15"/>
          <p:cNvSpPr txBox="1"/>
          <p:nvPr/>
        </p:nvSpPr>
        <p:spPr>
          <a:xfrm>
            <a:off x="3270937" y="1114437"/>
            <a:ext cx="14520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BLOWFISH FAMILY</a:t>
            </a:r>
            <a:endParaRPr dirty="0">
              <a:solidFill>
                <a:schemeClr val="accent5">
                  <a:lumMod val="50000"/>
                </a:schemeClr>
              </a:solidFill>
            </a:endParaRPr>
          </a:p>
        </p:txBody>
      </p:sp>
      <p:sp>
        <p:nvSpPr>
          <p:cNvPr id="75" name="Google Shape;75;p15"/>
          <p:cNvSpPr txBox="1"/>
          <p:nvPr/>
        </p:nvSpPr>
        <p:spPr>
          <a:xfrm>
            <a:off x="750100" y="2968375"/>
            <a:ext cx="77580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5">
                    <a:lumMod val="50000"/>
                  </a:schemeClr>
                </a:solidFill>
              </a:rPr>
              <a:t>1.Confusion - There should be minimal obvious relationship between plaintext,key and cipher</a:t>
            </a: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2. Diffusion -  Every bit of cipher should depend on every bit of plaintext and every bit of the key</a:t>
            </a:r>
            <a:endParaRPr b="1" dirty="0">
              <a:solidFill>
                <a:schemeClr val="accent5">
                  <a:lumMod val="50000"/>
                </a:schemeClr>
              </a:solidFill>
            </a:endParaRPr>
          </a:p>
          <a:p>
            <a:pPr marL="0" lvl="0" indent="0" algn="l" rtl="0">
              <a:spcBef>
                <a:spcPts val="0"/>
              </a:spcBef>
              <a:spcAft>
                <a:spcPts val="0"/>
              </a:spcAft>
              <a:buNone/>
            </a:pP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These two concepts and independence of feistel architecture from the round function makes basis of our algorithm. The “keys” and matrices are inspired from the ongoing research in coding theory.</a:t>
            </a:r>
            <a:endParaRPr b="1" dirty="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16428-F38E-44FB-9809-FDA280A4FFBB}"/>
              </a:ext>
            </a:extLst>
          </p:cNvPr>
          <p:cNvSpPr/>
          <p:nvPr/>
        </p:nvSpPr>
        <p:spPr>
          <a:xfrm>
            <a:off x="214704" y="2987926"/>
            <a:ext cx="5235678" cy="877529"/>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5BA9F75-D0BF-48D1-9EDE-347FFBAC1378}"/>
              </a:ext>
            </a:extLst>
          </p:cNvPr>
          <p:cNvSpPr txBox="1"/>
          <p:nvPr/>
        </p:nvSpPr>
        <p:spPr>
          <a:xfrm>
            <a:off x="131090" y="2632667"/>
            <a:ext cx="4962832" cy="307777"/>
          </a:xfrm>
          <a:prstGeom prst="rect">
            <a:avLst/>
          </a:prstGeom>
          <a:noFill/>
        </p:spPr>
        <p:txBody>
          <a:bodyPr wrap="square" rtlCol="0">
            <a:spAutoFit/>
          </a:bodyPr>
          <a:lstStyle/>
          <a:p>
            <a:r>
              <a:rPr lang="en-US" u="sng" dirty="0">
                <a:solidFill>
                  <a:schemeClr val="accent5">
                    <a:lumMod val="75000"/>
                  </a:schemeClr>
                </a:solidFill>
              </a:rPr>
              <a:t>Adding proper padding in plaintext for verification :</a:t>
            </a:r>
            <a:endParaRPr lang="en-IN" u="sng" dirty="0">
              <a:solidFill>
                <a:schemeClr val="accent5">
                  <a:lumMod val="75000"/>
                </a:schemeClr>
              </a:solidFill>
            </a:endParaRPr>
          </a:p>
        </p:txBody>
      </p:sp>
      <p:sp>
        <p:nvSpPr>
          <p:cNvPr id="3" name="Rectangle: Rounded Corners 2">
            <a:extLst>
              <a:ext uri="{FF2B5EF4-FFF2-40B4-BE49-F238E27FC236}">
                <a16:creationId xmlns:a16="http://schemas.microsoft.com/office/drawing/2014/main" id="{5D3AEB8E-9CEE-488F-8E76-91DDCFAE55EB}"/>
              </a:ext>
            </a:extLst>
          </p:cNvPr>
          <p:cNvSpPr/>
          <p:nvPr/>
        </p:nvSpPr>
        <p:spPr>
          <a:xfrm>
            <a:off x="443304" y="3209151"/>
            <a:ext cx="3082413" cy="38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Encoded plaintext where size modulo 128 is not zero</a:t>
            </a:r>
            <a:endParaRPr lang="en-IN" sz="1100" dirty="0">
              <a:solidFill>
                <a:schemeClr val="tx1"/>
              </a:solidFill>
            </a:endParaRPr>
          </a:p>
        </p:txBody>
      </p:sp>
      <p:sp>
        <p:nvSpPr>
          <p:cNvPr id="5" name="Rectangle: Rounded Corners 4">
            <a:extLst>
              <a:ext uri="{FF2B5EF4-FFF2-40B4-BE49-F238E27FC236}">
                <a16:creationId xmlns:a16="http://schemas.microsoft.com/office/drawing/2014/main" id="{36B9E68A-EF93-402C-AFD6-DD06A082F972}"/>
              </a:ext>
            </a:extLst>
          </p:cNvPr>
          <p:cNvSpPr/>
          <p:nvPr/>
        </p:nvSpPr>
        <p:spPr>
          <a:xfrm>
            <a:off x="3525717" y="3209151"/>
            <a:ext cx="1327355" cy="3834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Padding</a:t>
            </a:r>
            <a:endParaRPr lang="en-IN" b="1" dirty="0"/>
          </a:p>
        </p:txBody>
      </p:sp>
      <p:sp>
        <p:nvSpPr>
          <p:cNvPr id="6" name="Arrow: Right 5">
            <a:extLst>
              <a:ext uri="{FF2B5EF4-FFF2-40B4-BE49-F238E27FC236}">
                <a16:creationId xmlns:a16="http://schemas.microsoft.com/office/drawing/2014/main" id="{32311289-2434-4FBD-A9DD-93FADB0A777F}"/>
              </a:ext>
            </a:extLst>
          </p:cNvPr>
          <p:cNvSpPr/>
          <p:nvPr/>
        </p:nvSpPr>
        <p:spPr>
          <a:xfrm rot="16200000">
            <a:off x="3662140"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5F6A77B-710E-4DC9-9DD5-582DF2B31FEB}"/>
              </a:ext>
            </a:extLst>
          </p:cNvPr>
          <p:cNvSpPr/>
          <p:nvPr/>
        </p:nvSpPr>
        <p:spPr>
          <a:xfrm rot="16200000">
            <a:off x="1091005"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85004D-1D83-4764-96FA-8811CC17F779}"/>
              </a:ext>
            </a:extLst>
          </p:cNvPr>
          <p:cNvSpPr txBox="1"/>
          <p:nvPr/>
        </p:nvSpPr>
        <p:spPr>
          <a:xfrm>
            <a:off x="1089293" y="4696895"/>
            <a:ext cx="1157749" cy="276999"/>
          </a:xfrm>
          <a:prstGeom prst="rect">
            <a:avLst/>
          </a:prstGeom>
          <a:noFill/>
        </p:spPr>
        <p:txBody>
          <a:bodyPr wrap="square" rtlCol="0">
            <a:spAutoFit/>
          </a:bodyPr>
          <a:lstStyle/>
          <a:p>
            <a:r>
              <a:rPr lang="en-US" sz="1200" b="1" dirty="0"/>
              <a:t>Length = Len</a:t>
            </a:r>
            <a:endParaRPr lang="en-IN" sz="1200" b="1" dirty="0"/>
          </a:p>
        </p:txBody>
      </p:sp>
      <p:sp>
        <p:nvSpPr>
          <p:cNvPr id="9" name="TextBox 8">
            <a:extLst>
              <a:ext uri="{FF2B5EF4-FFF2-40B4-BE49-F238E27FC236}">
                <a16:creationId xmlns:a16="http://schemas.microsoft.com/office/drawing/2014/main" id="{2AA5BB09-8292-4338-86E6-91D885FFEA8A}"/>
              </a:ext>
            </a:extLst>
          </p:cNvPr>
          <p:cNvSpPr txBox="1"/>
          <p:nvPr/>
        </p:nvSpPr>
        <p:spPr>
          <a:xfrm>
            <a:off x="3105388" y="4696895"/>
            <a:ext cx="2440858" cy="276999"/>
          </a:xfrm>
          <a:prstGeom prst="rect">
            <a:avLst/>
          </a:prstGeom>
          <a:noFill/>
        </p:spPr>
        <p:txBody>
          <a:bodyPr wrap="square" rtlCol="0">
            <a:spAutoFit/>
          </a:bodyPr>
          <a:lstStyle/>
          <a:p>
            <a:r>
              <a:rPr lang="en-US" sz="1200" b="1" dirty="0"/>
              <a:t>Length = 128 - (Len mod 128)</a:t>
            </a:r>
            <a:endParaRPr lang="en-IN" sz="1200" b="1" dirty="0"/>
          </a:p>
        </p:txBody>
      </p:sp>
      <p:sp>
        <p:nvSpPr>
          <p:cNvPr id="11" name="Arrow: Right 10">
            <a:extLst>
              <a:ext uri="{FF2B5EF4-FFF2-40B4-BE49-F238E27FC236}">
                <a16:creationId xmlns:a16="http://schemas.microsoft.com/office/drawing/2014/main" id="{1B0066DA-F2F9-4458-9F11-4473B3CF5E21}"/>
              </a:ext>
            </a:extLst>
          </p:cNvPr>
          <p:cNvSpPr/>
          <p:nvPr/>
        </p:nvSpPr>
        <p:spPr>
          <a:xfrm>
            <a:off x="5450382" y="332393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EAD4CDC-B8A8-44E8-A323-088DE313ECE8}"/>
              </a:ext>
            </a:extLst>
          </p:cNvPr>
          <p:cNvSpPr/>
          <p:nvPr/>
        </p:nvSpPr>
        <p:spPr>
          <a:xfrm>
            <a:off x="6586007" y="2928932"/>
            <a:ext cx="2249129" cy="936523"/>
          </a:xfrm>
          <a:prstGeom prst="roundRect">
            <a:avLst/>
          </a:prstGeom>
          <a:solidFill>
            <a:schemeClr val="accent2">
              <a:lumMod val="10000"/>
              <a:lumOff val="90000"/>
            </a:schemeClr>
          </a:solidFill>
          <a:ln>
            <a:solidFill>
              <a:schemeClr val="accent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The padded plaintext sent for encryption</a:t>
            </a:r>
            <a:endParaRPr lang="en-IN" dirty="0">
              <a:solidFill>
                <a:schemeClr val="accent5">
                  <a:lumMod val="50000"/>
                </a:schemeClr>
              </a:solidFill>
            </a:endParaRPr>
          </a:p>
        </p:txBody>
      </p:sp>
      <p:sp>
        <p:nvSpPr>
          <p:cNvPr id="13" name="Rectangle: Rounded Corners 12">
            <a:extLst>
              <a:ext uri="{FF2B5EF4-FFF2-40B4-BE49-F238E27FC236}">
                <a16:creationId xmlns:a16="http://schemas.microsoft.com/office/drawing/2014/main" id="{A4FD5D3D-39B2-4614-89F9-CF681EB7F09C}"/>
              </a:ext>
            </a:extLst>
          </p:cNvPr>
          <p:cNvSpPr/>
          <p:nvPr/>
        </p:nvSpPr>
        <p:spPr>
          <a:xfrm>
            <a:off x="358904" y="1151323"/>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Plaintext(It may be in any language e.g. Mandarin, Hebrew etc.)</a:t>
            </a:r>
            <a:endParaRPr lang="en-IN" dirty="0"/>
          </a:p>
        </p:txBody>
      </p:sp>
      <p:sp>
        <p:nvSpPr>
          <p:cNvPr id="14" name="Arrow: Right 13">
            <a:extLst>
              <a:ext uri="{FF2B5EF4-FFF2-40B4-BE49-F238E27FC236}">
                <a16:creationId xmlns:a16="http://schemas.microsoft.com/office/drawing/2014/main" id="{2CC1D05B-7BA8-404A-8EDD-916EFE8116F1}"/>
              </a:ext>
            </a:extLst>
          </p:cNvPr>
          <p:cNvSpPr/>
          <p:nvPr/>
        </p:nvSpPr>
        <p:spPr>
          <a:xfrm>
            <a:off x="3611020" y="1169903"/>
            <a:ext cx="1617283" cy="64990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a:t>
            </a:r>
            <a:endParaRPr lang="en-IN" dirty="0"/>
          </a:p>
        </p:txBody>
      </p:sp>
      <p:sp>
        <p:nvSpPr>
          <p:cNvPr id="15" name="TextBox 14">
            <a:extLst>
              <a:ext uri="{FF2B5EF4-FFF2-40B4-BE49-F238E27FC236}">
                <a16:creationId xmlns:a16="http://schemas.microsoft.com/office/drawing/2014/main" id="{B4CF764C-1C58-4CEB-8F48-6DB9DFD1BD37}"/>
              </a:ext>
            </a:extLst>
          </p:cNvPr>
          <p:cNvSpPr txBox="1"/>
          <p:nvPr/>
        </p:nvSpPr>
        <p:spPr>
          <a:xfrm>
            <a:off x="335929" y="128469"/>
            <a:ext cx="8445334" cy="523220"/>
          </a:xfrm>
          <a:prstGeom prst="rect">
            <a:avLst/>
          </a:prstGeom>
          <a:noFill/>
        </p:spPr>
        <p:txBody>
          <a:bodyPr wrap="square" rtlCol="0">
            <a:spAutoFit/>
          </a:bodyPr>
          <a:lstStyle/>
          <a:p>
            <a:r>
              <a:rPr lang="en-US" u="sng" dirty="0">
                <a:solidFill>
                  <a:schemeClr val="tx1"/>
                </a:solidFill>
              </a:rPr>
              <a:t>Converting the plaintext to the Unicode string so that the encryption process will operate equa</a:t>
            </a:r>
            <a:r>
              <a:rPr lang="en-US" u="sng" dirty="0"/>
              <a:t>lly,</a:t>
            </a:r>
          </a:p>
          <a:p>
            <a:r>
              <a:rPr lang="en-US" u="sng" dirty="0"/>
              <a:t>We have used standard utf-8 Unicode based encoding and decoding pattern.</a:t>
            </a:r>
            <a:endParaRPr lang="en-IN" u="sng" dirty="0"/>
          </a:p>
        </p:txBody>
      </p:sp>
      <p:sp>
        <p:nvSpPr>
          <p:cNvPr id="16" name="Rectangle: Rounded Corners 15">
            <a:extLst>
              <a:ext uri="{FF2B5EF4-FFF2-40B4-BE49-F238E27FC236}">
                <a16:creationId xmlns:a16="http://schemas.microsoft.com/office/drawing/2014/main" id="{ED12FBAD-F7B6-4604-86B4-4A6AF6D29AC5}"/>
              </a:ext>
            </a:extLst>
          </p:cNvPr>
          <p:cNvSpPr/>
          <p:nvPr/>
        </p:nvSpPr>
        <p:spPr>
          <a:xfrm>
            <a:off x="5467172" y="1189031"/>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in universal Unicode characters</a:t>
            </a:r>
            <a:endParaRPr lang="en-IN" dirty="0"/>
          </a:p>
        </p:txBody>
      </p:sp>
    </p:spTree>
    <p:extLst>
      <p:ext uri="{BB962C8B-B14F-4D97-AF65-F5344CB8AC3E}">
        <p14:creationId xmlns:p14="http://schemas.microsoft.com/office/powerpoint/2010/main" val="188084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121"/>
        <p:cNvGrpSpPr/>
        <p:nvPr/>
      </p:nvGrpSpPr>
      <p:grpSpPr>
        <a:xfrm>
          <a:off x="0" y="0"/>
          <a:ext cx="0" cy="0"/>
          <a:chOff x="0" y="0"/>
          <a:chExt cx="0" cy="0"/>
        </a:xfrm>
      </p:grpSpPr>
      <p:sp>
        <p:nvSpPr>
          <p:cNvPr id="122" name="Google Shape;122;p19"/>
          <p:cNvSpPr/>
          <p:nvPr/>
        </p:nvSpPr>
        <p:spPr>
          <a:xfrm>
            <a:off x="223024" y="270313"/>
            <a:ext cx="2282283" cy="953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75063" y="417900"/>
            <a:ext cx="2155904" cy="675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INPUT WHITENING /</a:t>
            </a:r>
          </a:p>
          <a:p>
            <a:pPr marL="0" lvl="0" indent="0" algn="l" rtl="0">
              <a:spcBef>
                <a:spcPts val="0"/>
              </a:spcBef>
              <a:spcAft>
                <a:spcPts val="0"/>
              </a:spcAft>
              <a:buNone/>
            </a:pPr>
            <a:r>
              <a:rPr lang="en" dirty="0"/>
              <a:t>OUTPUT WHITENING</a:t>
            </a:r>
          </a:p>
        </p:txBody>
      </p:sp>
      <p:sp>
        <p:nvSpPr>
          <p:cNvPr id="124" name="Google Shape;124;p19"/>
          <p:cNvSpPr txBox="1"/>
          <p:nvPr/>
        </p:nvSpPr>
        <p:spPr>
          <a:xfrm>
            <a:off x="2978925" y="246600"/>
            <a:ext cx="53151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t>128 bit plain text (divided into four parts of 32 bit each)   is given for the input whitening where it is xor-ed  with four keys</a:t>
            </a:r>
            <a:endParaRPr sz="1000" b="1" dirty="0"/>
          </a:p>
        </p:txBody>
      </p:sp>
      <p:graphicFrame>
        <p:nvGraphicFramePr>
          <p:cNvPr id="125" name="Google Shape;125;p19"/>
          <p:cNvGraphicFramePr/>
          <p:nvPr/>
        </p:nvGraphicFramePr>
        <p:xfrm>
          <a:off x="823825" y="1599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6C</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6D</a:t>
                      </a:r>
                      <a:endParaRPr/>
                    </a:p>
                  </a:txBody>
                  <a:tcPr marL="91425" marR="91425" marT="91425" marB="91425"/>
                </a:tc>
                <a:tc>
                  <a:txBody>
                    <a:bodyPr/>
                    <a:lstStyle/>
                    <a:p>
                      <a:pPr marL="0" lvl="0" indent="0" algn="l" rtl="0">
                        <a:spcBef>
                          <a:spcPts val="0"/>
                        </a:spcBef>
                        <a:spcAft>
                          <a:spcPts val="0"/>
                        </a:spcAft>
                        <a:buNone/>
                      </a:pPr>
                      <a:r>
                        <a:rPr lang="en"/>
                        <a:t>52</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tc>
                  <a:txBody>
                    <a:bodyPr/>
                    <a:lstStyle/>
                    <a:p>
                      <a:pPr marL="0" lvl="0" indent="0" algn="l" rtl="0">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F4</a:t>
                      </a:r>
                      <a:endParaRPr/>
                    </a:p>
                  </a:txBody>
                  <a:tcPr marL="91425" marR="91425" marT="91425" marB="91425"/>
                </a:tc>
                <a:tc>
                  <a:txBody>
                    <a:bodyPr/>
                    <a:lstStyle/>
                    <a:p>
                      <a:pPr marL="0" lvl="0" indent="0" algn="l" rtl="0">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6" name="Google Shape;126;p19"/>
          <p:cNvGraphicFramePr/>
          <p:nvPr/>
        </p:nvGraphicFramePr>
        <p:xfrm>
          <a:off x="823825" y="2812060"/>
          <a:ext cx="7239200" cy="48210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482100">
                <a:tc>
                  <a:txBody>
                    <a:bodyPr/>
                    <a:lstStyle/>
                    <a:p>
                      <a:pPr marL="0" lvl="0" indent="0" algn="l" rtl="0">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77</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7" name="Google Shape;127;p19"/>
          <p:cNvGraphicFramePr/>
          <p:nvPr/>
        </p:nvGraphicFramePr>
        <p:xfrm>
          <a:off x="823825" y="4111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41750">
                  <a:extLst>
                    <a:ext uri="{9D8B030D-6E8A-4147-A177-3AD203B41FA5}">
                      <a16:colId xmlns:a16="http://schemas.microsoft.com/office/drawing/2014/main" val="20006"/>
                    </a:ext>
                  </a:extLst>
                </a:gridCol>
                <a:gridCol w="4631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1E</a:t>
                      </a:r>
                      <a:endParaRPr/>
                    </a:p>
                  </a:txBody>
                  <a:tcPr marL="91425" marR="91425" marT="91425" marB="91425"/>
                </a:tc>
                <a:tc>
                  <a:txBody>
                    <a:bodyPr/>
                    <a:lstStyle/>
                    <a:p>
                      <a:pPr marL="0" lvl="0" indent="0" algn="l" rtl="0">
                        <a:spcBef>
                          <a:spcPts val="0"/>
                        </a:spcBef>
                        <a:spcAft>
                          <a:spcPts val="0"/>
                        </a:spcAft>
                        <a:buNone/>
                      </a:pPr>
                      <a:r>
                        <a:rPr lang="en"/>
                        <a:t>3A</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2E</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08</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0D</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8" name="Google Shape;128;p19"/>
          <p:cNvSpPr/>
          <p:nvPr/>
        </p:nvSpPr>
        <p:spPr>
          <a:xfrm>
            <a:off x="158597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399300" y="2264450"/>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21262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025950"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1553775" y="1318025"/>
            <a:ext cx="6966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P0</a:t>
            </a:r>
            <a:endParaRPr/>
          </a:p>
        </p:txBody>
      </p:sp>
      <p:sp>
        <p:nvSpPr>
          <p:cNvPr id="133" name="Google Shape;133;p19"/>
          <p:cNvSpPr txBox="1"/>
          <p:nvPr/>
        </p:nvSpPr>
        <p:spPr>
          <a:xfrm>
            <a:off x="3386150" y="1328825"/>
            <a:ext cx="5037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P1</a:t>
            </a:r>
            <a:endParaRPr/>
          </a:p>
        </p:txBody>
      </p:sp>
      <p:sp>
        <p:nvSpPr>
          <p:cNvPr id="134" name="Google Shape;134;p19"/>
          <p:cNvSpPr txBox="1"/>
          <p:nvPr/>
        </p:nvSpPr>
        <p:spPr>
          <a:xfrm>
            <a:off x="7029450" y="131802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P3</a:t>
            </a:r>
            <a:endParaRPr/>
          </a:p>
          <a:p>
            <a:pPr marL="0" lvl="0" indent="0" algn="l" rtl="0">
              <a:spcBef>
                <a:spcPts val="0"/>
              </a:spcBef>
              <a:spcAft>
                <a:spcPts val="0"/>
              </a:spcAft>
              <a:buNone/>
            </a:pPr>
            <a:endParaRPr/>
          </a:p>
        </p:txBody>
      </p:sp>
      <p:sp>
        <p:nvSpPr>
          <p:cNvPr id="135" name="Google Shape;135;p19"/>
          <p:cNvSpPr txBox="1"/>
          <p:nvPr/>
        </p:nvSpPr>
        <p:spPr>
          <a:xfrm>
            <a:off x="5197075" y="130730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txBox="1"/>
          <p:nvPr/>
        </p:nvSpPr>
        <p:spPr>
          <a:xfrm>
            <a:off x="5148850" y="125367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9"/>
          <p:cNvSpPr txBox="1"/>
          <p:nvPr/>
        </p:nvSpPr>
        <p:spPr>
          <a:xfrm>
            <a:off x="5186375" y="1307300"/>
            <a:ext cx="4233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P2</a:t>
            </a:r>
            <a:endParaRPr/>
          </a:p>
        </p:txBody>
      </p:sp>
      <p:sp>
        <p:nvSpPr>
          <p:cNvPr id="138" name="Google Shape;138;p19"/>
          <p:cNvSpPr txBox="1"/>
          <p:nvPr/>
        </p:nvSpPr>
        <p:spPr>
          <a:xfrm>
            <a:off x="14607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K0</a:t>
            </a:r>
            <a:endParaRPr/>
          </a:p>
        </p:txBody>
      </p:sp>
      <p:sp>
        <p:nvSpPr>
          <p:cNvPr id="139" name="Google Shape;139;p19"/>
          <p:cNvSpPr txBox="1"/>
          <p:nvPr/>
        </p:nvSpPr>
        <p:spPr>
          <a:xfrm>
            <a:off x="329385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K1</a:t>
            </a:r>
            <a:endParaRPr/>
          </a:p>
        </p:txBody>
      </p:sp>
      <p:sp>
        <p:nvSpPr>
          <p:cNvPr id="140" name="Google Shape;140;p19"/>
          <p:cNvSpPr txBox="1"/>
          <p:nvPr/>
        </p:nvSpPr>
        <p:spPr>
          <a:xfrm>
            <a:off x="51071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K2</a:t>
            </a:r>
            <a:endParaRPr/>
          </a:p>
        </p:txBody>
      </p:sp>
      <p:sp>
        <p:nvSpPr>
          <p:cNvPr id="141" name="Google Shape;141;p19"/>
          <p:cNvSpPr txBox="1"/>
          <p:nvPr/>
        </p:nvSpPr>
        <p:spPr>
          <a:xfrm>
            <a:off x="692050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0" y="141249"/>
            <a:ext cx="5620215" cy="4980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solidFill>
                  <a:srgbClr val="FF0000"/>
                </a:solidFill>
              </a:rPr>
              <a:t>UNIQUE PROPERTY OF FEISTEL BLOCK CIPHER MODEL:</a:t>
            </a:r>
          </a:p>
          <a:p>
            <a:pPr marL="0" lvl="0" indent="0" algn="l" rtl="0">
              <a:spcBef>
                <a:spcPts val="0"/>
              </a:spcBef>
              <a:spcAft>
                <a:spcPts val="0"/>
              </a:spcAft>
              <a:buNone/>
            </a:pPr>
            <a:r>
              <a:rPr lang="en-US" sz="1500" b="1" dirty="0"/>
              <a:t>	</a:t>
            </a:r>
          </a:p>
          <a:p>
            <a:pPr marL="0" lvl="0" indent="0" algn="l" rtl="0">
              <a:spcBef>
                <a:spcPts val="0"/>
              </a:spcBef>
              <a:spcAft>
                <a:spcPts val="0"/>
              </a:spcAft>
              <a:buNone/>
            </a:pPr>
            <a:r>
              <a:rPr lang="en-US" sz="1500" b="1" dirty="0">
                <a:solidFill>
                  <a:schemeClr val="dk1"/>
                </a:solidFill>
              </a:rPr>
              <a:t>		</a:t>
            </a:r>
          </a:p>
          <a:p>
            <a:pPr marL="0" lvl="0" indent="0" algn="l" rtl="0">
              <a:spcBef>
                <a:spcPts val="0"/>
              </a:spcBef>
              <a:spcAft>
                <a:spcPts val="0"/>
              </a:spcAft>
              <a:buNone/>
            </a:pPr>
            <a:endParaRPr lang="en-US" sz="1500" b="1" dirty="0">
              <a:solidFill>
                <a:schemeClr val="dk1"/>
              </a:solidFill>
            </a:endParaRPr>
          </a:p>
          <a:p>
            <a:pPr marL="0" lvl="0" indent="0" algn="l" rtl="0">
              <a:spcBef>
                <a:spcPts val="0"/>
              </a:spcBef>
              <a:spcAft>
                <a:spcPts val="0"/>
              </a:spcAft>
              <a:buNone/>
            </a:pPr>
            <a:r>
              <a:rPr lang="en-US" sz="1500" b="1" dirty="0">
                <a:solidFill>
                  <a:schemeClr val="dk1"/>
                </a:solidFill>
              </a:rPr>
              <a:t>	   </a:t>
            </a:r>
          </a:p>
        </p:txBody>
      </p:sp>
      <p:sp>
        <p:nvSpPr>
          <p:cNvPr id="91" name="Google Shape;91;p17"/>
          <p:cNvSpPr/>
          <p:nvPr/>
        </p:nvSpPr>
        <p:spPr>
          <a:xfrm>
            <a:off x="185006" y="639337"/>
            <a:ext cx="5189881" cy="418198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started from (LE</a:t>
            </a:r>
            <a:r>
              <a:rPr lang="en" baseline="-25000" dirty="0"/>
              <a:t>0</a:t>
            </a:r>
            <a:r>
              <a:rPr lang="en" dirty="0"/>
              <a:t>,RE</a:t>
            </a:r>
            <a:r>
              <a:rPr lang="en" baseline="-25000" dirty="0"/>
              <a:t>0</a:t>
            </a:r>
            <a:r>
              <a:rPr lang="en" dirty="0"/>
              <a:t>) and reach end of encryption at (LE</a:t>
            </a:r>
            <a:r>
              <a:rPr lang="en" baseline="-25000" dirty="0"/>
              <a:t>16</a:t>
            </a:r>
            <a:r>
              <a:rPr lang="en" dirty="0"/>
              <a:t>,RE</a:t>
            </a:r>
            <a:r>
              <a:rPr lang="en" baseline="-25000" dirty="0"/>
              <a:t>16</a:t>
            </a:r>
            <a:r>
              <a:rPr lang="en" dirty="0"/>
              <a:t>) , </a:t>
            </a:r>
            <a:endParaRPr dirty="0"/>
          </a:p>
          <a:p>
            <a:pPr marL="0" lvl="0" indent="0" algn="l" rtl="0">
              <a:spcBef>
                <a:spcPts val="0"/>
              </a:spcBef>
              <a:spcAft>
                <a:spcPts val="0"/>
              </a:spcAft>
              <a:buNone/>
            </a:pPr>
            <a:r>
              <a:rPr lang="en" dirty="0"/>
              <a:t>we swap them to get initial value for decryption cycle (LD</a:t>
            </a:r>
            <a:r>
              <a:rPr lang="en" baseline="-25000" dirty="0"/>
              <a:t>16</a:t>
            </a:r>
            <a:r>
              <a:rPr lang="en" dirty="0"/>
              <a:t>,RD</a:t>
            </a:r>
            <a:r>
              <a:rPr lang="en" baseline="-25000" dirty="0"/>
              <a:t>16</a:t>
            </a:r>
            <a:r>
              <a:rPr lang="en" dirty="0"/>
              <a:t>)</a:t>
            </a:r>
            <a:endParaRPr dirty="0"/>
          </a:p>
          <a:p>
            <a:pPr marL="0" lvl="0" indent="0" algn="l" rtl="0">
              <a:spcBef>
                <a:spcPts val="0"/>
              </a:spcBef>
              <a:spcAft>
                <a:spcPts val="0"/>
              </a:spcAft>
              <a:buNone/>
            </a:pPr>
            <a:r>
              <a:rPr lang="en" dirty="0"/>
              <a:t>Now,if we repeat same process but key being used in reversed order, from</a:t>
            </a:r>
            <a:endParaRPr dirty="0"/>
          </a:p>
          <a:p>
            <a:pPr marL="0" lvl="0" indent="0" algn="l" rtl="0">
              <a:spcBef>
                <a:spcPts val="0"/>
              </a:spcBef>
              <a:spcAft>
                <a:spcPts val="0"/>
              </a:spcAft>
              <a:buNone/>
            </a:pPr>
            <a:r>
              <a:rPr lang="en" dirty="0"/>
              <a:t>we know that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sz="1600" b="1" dirty="0"/>
              <a:t>THE FEISTEL CIPHER ALGORITHM IS INDEPENDENT OF ROUND  FUNCTION “F”,</a:t>
            </a:r>
            <a:endParaRPr sz="1600" b="1" dirty="0"/>
          </a:p>
          <a:p>
            <a:pPr marL="0" lvl="0" indent="0" algn="l" rtl="0">
              <a:spcBef>
                <a:spcPts val="0"/>
              </a:spcBef>
              <a:spcAft>
                <a:spcPts val="0"/>
              </a:spcAft>
              <a:buNone/>
            </a:pPr>
            <a:r>
              <a:rPr lang="en" sz="1600" b="1" dirty="0"/>
              <a:t>SO WE CAN MAKE “F” AS COMPLICATED AS WE WANT, IT GIVES US FLEXIBILITY TO DESIGN ROUND FUNCTION “F” ON OVERSELVES.</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endParaRPr sz="1600" b="1" dirty="0"/>
          </a:p>
        </p:txBody>
      </p:sp>
      <p:sp>
        <p:nvSpPr>
          <p:cNvPr id="4" name="Rectangle: Rounded Corners 3">
            <a:extLst>
              <a:ext uri="{FF2B5EF4-FFF2-40B4-BE49-F238E27FC236}">
                <a16:creationId xmlns:a16="http://schemas.microsoft.com/office/drawing/2014/main" id="{54E66A93-A7EF-436A-815C-FC57BD578AD3}"/>
              </a:ext>
            </a:extLst>
          </p:cNvPr>
          <p:cNvSpPr/>
          <p:nvPr/>
        </p:nvSpPr>
        <p:spPr>
          <a:xfrm>
            <a:off x="6148039" y="390293"/>
            <a:ext cx="2810955" cy="445705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 are applying the MDS matrix based linear transformation as a part of the big function “F” which in turn consist of composition of more than one functions and substitution boxes.</a:t>
            </a:r>
            <a:endParaRPr lang="en-IN" dirty="0"/>
          </a:p>
        </p:txBody>
      </p:sp>
      <p:sp>
        <p:nvSpPr>
          <p:cNvPr id="6" name="Arrow: Right 5">
            <a:extLst>
              <a:ext uri="{FF2B5EF4-FFF2-40B4-BE49-F238E27FC236}">
                <a16:creationId xmlns:a16="http://schemas.microsoft.com/office/drawing/2014/main" id="{B61F2E5E-B567-4C1C-9350-7699064C4808}"/>
              </a:ext>
            </a:extLst>
          </p:cNvPr>
          <p:cNvSpPr/>
          <p:nvPr/>
        </p:nvSpPr>
        <p:spPr>
          <a:xfrm>
            <a:off x="5516137" y="2163337"/>
            <a:ext cx="512956" cy="69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598300" y="831000"/>
            <a:ext cx="35469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705600" y="879150"/>
            <a:ext cx="3043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R,KEY</a:t>
            </a:r>
            <a:r>
              <a:rPr lang="en">
                <a:solidFill>
                  <a:schemeClr val="dk1"/>
                </a:solidFill>
              </a:rPr>
              <a:t>) </a:t>
            </a:r>
            <a:r>
              <a:rPr lang="en" b="1">
                <a:solidFill>
                  <a:schemeClr val="dk1"/>
                </a:solidFill>
              </a:rPr>
              <a:t>xor L</a:t>
            </a:r>
            <a:endParaRPr b="1"/>
          </a:p>
        </p:txBody>
      </p:sp>
      <p:sp>
        <p:nvSpPr>
          <p:cNvPr id="56" name="Google Shape;56;p13"/>
          <p:cNvSpPr/>
          <p:nvPr/>
        </p:nvSpPr>
        <p:spPr>
          <a:xfrm>
            <a:off x="68046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57" name="Google Shape;57;p13"/>
          <p:cNvSpPr/>
          <p:nvPr/>
        </p:nvSpPr>
        <p:spPr>
          <a:xfrm>
            <a:off x="5593900" y="264675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836200" y="265745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932650" y="270047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0" name="Google Shape;60;p13"/>
          <p:cNvSpPr/>
          <p:nvPr/>
        </p:nvSpPr>
        <p:spPr>
          <a:xfrm>
            <a:off x="4554050" y="270560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61" name="Google Shape;61;p13"/>
          <p:cNvSpPr/>
          <p:nvPr/>
        </p:nvSpPr>
        <p:spPr>
          <a:xfrm>
            <a:off x="5647125" y="2694900"/>
            <a:ext cx="2660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A[2],KEY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A[0]</a:t>
            </a:r>
            <a:endParaRPr b="1"/>
          </a:p>
        </p:txBody>
      </p:sp>
      <p:sp>
        <p:nvSpPr>
          <p:cNvPr id="62" name="Google Shape;62;p13"/>
          <p:cNvSpPr/>
          <p:nvPr/>
        </p:nvSpPr>
        <p:spPr>
          <a:xfrm>
            <a:off x="8360650" y="269490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3" name="Google Shape;63;p13"/>
          <p:cNvSpPr/>
          <p:nvPr/>
        </p:nvSpPr>
        <p:spPr>
          <a:xfrm>
            <a:off x="366300" y="836125"/>
            <a:ext cx="8253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627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65" name="Google Shape;65;p13"/>
          <p:cNvSpPr/>
          <p:nvPr/>
        </p:nvSpPr>
        <p:spPr>
          <a:xfrm>
            <a:off x="7949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t>
            </a:r>
            <a:endParaRPr b="1"/>
          </a:p>
        </p:txBody>
      </p:sp>
      <p:sp>
        <p:nvSpPr>
          <p:cNvPr id="66" name="Google Shape;66;p13"/>
          <p:cNvSpPr/>
          <p:nvPr/>
        </p:nvSpPr>
        <p:spPr>
          <a:xfrm>
            <a:off x="5593900" y="378500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836200" y="379570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932650" y="38387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69" name="Google Shape;69;p13"/>
          <p:cNvSpPr/>
          <p:nvPr/>
        </p:nvSpPr>
        <p:spPr>
          <a:xfrm>
            <a:off x="4554050" y="384385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0" name="Google Shape;70;p13"/>
          <p:cNvSpPr/>
          <p:nvPr/>
        </p:nvSpPr>
        <p:spPr>
          <a:xfrm>
            <a:off x="5700725" y="3833150"/>
            <a:ext cx="26064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A[3],KEY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A[1]</a:t>
            </a:r>
            <a:endParaRPr b="1"/>
          </a:p>
        </p:txBody>
      </p:sp>
      <p:sp>
        <p:nvSpPr>
          <p:cNvPr id="71" name="Google Shape;71;p13"/>
          <p:cNvSpPr/>
          <p:nvPr/>
        </p:nvSpPr>
        <p:spPr>
          <a:xfrm>
            <a:off x="8360650" y="383315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2" name="Google Shape;72;p13"/>
          <p:cNvSpPr/>
          <p:nvPr/>
        </p:nvSpPr>
        <p:spPr>
          <a:xfrm>
            <a:off x="251750" y="3209400"/>
            <a:ext cx="30432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289" y="3252425"/>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74" name="Google Shape;74;p13"/>
          <p:cNvSpPr/>
          <p:nvPr/>
        </p:nvSpPr>
        <p:spPr>
          <a:xfrm>
            <a:off x="1104215" y="3257550"/>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5" name="Google Shape;75;p13"/>
          <p:cNvSpPr/>
          <p:nvPr/>
        </p:nvSpPr>
        <p:spPr>
          <a:xfrm>
            <a:off x="1842138" y="32524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76" name="Google Shape;76;p13"/>
          <p:cNvSpPr/>
          <p:nvPr/>
        </p:nvSpPr>
        <p:spPr>
          <a:xfrm>
            <a:off x="2522400" y="3252425"/>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7" name="Google Shape;77;p13"/>
          <p:cNvSpPr txBox="1"/>
          <p:nvPr/>
        </p:nvSpPr>
        <p:spPr>
          <a:xfrm>
            <a:off x="462750" y="160725"/>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NORMAL FEISTEL CIPHER</a:t>
            </a:r>
            <a:endParaRPr b="1">
              <a:latin typeface="Merriweather"/>
              <a:ea typeface="Merriweather"/>
              <a:cs typeface="Merriweather"/>
              <a:sym typeface="Merriweather"/>
            </a:endParaRPr>
          </a:p>
        </p:txBody>
      </p:sp>
      <p:sp>
        <p:nvSpPr>
          <p:cNvPr id="78" name="Google Shape;78;p13"/>
          <p:cNvSpPr txBox="1"/>
          <p:nvPr/>
        </p:nvSpPr>
        <p:spPr>
          <a:xfrm>
            <a:off x="407200" y="2128050"/>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MODIFIED FEISTEL CIPHER in our project</a:t>
            </a:r>
            <a:endParaRPr b="1">
              <a:latin typeface="Merriweather"/>
              <a:ea typeface="Merriweather"/>
              <a:cs typeface="Merriweather"/>
              <a:sym typeface="Merriweather"/>
            </a:endParaRPr>
          </a:p>
        </p:txBody>
      </p:sp>
      <p:sp>
        <p:nvSpPr>
          <p:cNvPr id="79" name="Google Shape;79;p13"/>
          <p:cNvSpPr/>
          <p:nvPr/>
        </p:nvSpPr>
        <p:spPr>
          <a:xfrm>
            <a:off x="1575200" y="1028700"/>
            <a:ext cx="16395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54000" y="3407575"/>
            <a:ext cx="417900" cy="26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314950" y="2903925"/>
            <a:ext cx="187800" cy="18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336375" y="4029075"/>
            <a:ext cx="177000" cy="17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45"/>
        <p:cNvGrpSpPr/>
        <p:nvPr/>
      </p:nvGrpSpPr>
      <p:grpSpPr>
        <a:xfrm>
          <a:off x="0" y="0"/>
          <a:ext cx="0" cy="0"/>
          <a:chOff x="0" y="0"/>
          <a:chExt cx="0" cy="0"/>
        </a:xfrm>
      </p:grpSpPr>
      <p:sp>
        <p:nvSpPr>
          <p:cNvPr id="146" name="Google Shape;146;p20"/>
          <p:cNvSpPr/>
          <p:nvPr/>
        </p:nvSpPr>
        <p:spPr>
          <a:xfrm>
            <a:off x="1189425" y="1532325"/>
            <a:ext cx="1392900" cy="120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1296600" y="1660925"/>
            <a:ext cx="12324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Function F</a:t>
            </a:r>
            <a:endParaRPr/>
          </a:p>
        </p:txBody>
      </p:sp>
      <p:sp>
        <p:nvSpPr>
          <p:cNvPr id="148" name="Google Shape;148;p20"/>
          <p:cNvSpPr/>
          <p:nvPr/>
        </p:nvSpPr>
        <p:spPr>
          <a:xfrm>
            <a:off x="171450" y="1746650"/>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71450" y="2164675"/>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64325" y="153232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sp>
        <p:nvSpPr>
          <p:cNvPr id="151" name="Google Shape;151;p20"/>
          <p:cNvSpPr txBox="1"/>
          <p:nvPr/>
        </p:nvSpPr>
        <p:spPr>
          <a:xfrm>
            <a:off x="364325" y="196097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cxnSp>
        <p:nvCxnSpPr>
          <p:cNvPr id="152" name="Google Shape;152;p20"/>
          <p:cNvCxnSpPr>
            <a:cxnSpLocks/>
            <a:stCxn id="147" idx="3"/>
          </p:cNvCxnSpPr>
          <p:nvPr/>
        </p:nvCxnSpPr>
        <p:spPr>
          <a:xfrm>
            <a:off x="2529000" y="2148425"/>
            <a:ext cx="1596600" cy="5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0"/>
          <p:cNvCxnSpPr>
            <a:cxnSpLocks/>
          </p:cNvCxnSpPr>
          <p:nvPr/>
        </p:nvCxnSpPr>
        <p:spPr>
          <a:xfrm flipV="1">
            <a:off x="2582325" y="1853675"/>
            <a:ext cx="964550" cy="75"/>
          </a:xfrm>
          <a:prstGeom prst="straightConnector1">
            <a:avLst/>
          </a:prstGeom>
          <a:noFill/>
          <a:ln w="9525" cap="flat" cmpd="sng">
            <a:solidFill>
              <a:schemeClr val="dk2"/>
            </a:solidFill>
            <a:prstDash val="solid"/>
            <a:round/>
            <a:headEnd type="none" w="med" len="med"/>
            <a:tailEnd type="none" w="med" len="med"/>
          </a:ln>
        </p:spPr>
      </p:cxnSp>
      <p:sp>
        <p:nvSpPr>
          <p:cNvPr id="154" name="Google Shape;154;p20"/>
          <p:cNvSpPr/>
          <p:nvPr/>
        </p:nvSpPr>
        <p:spPr>
          <a:xfrm>
            <a:off x="3546875" y="1778750"/>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25600" y="2076125"/>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0"/>
          <p:cNvCxnSpPr>
            <a:stCxn id="154" idx="0"/>
          </p:cNvCxnSpPr>
          <p:nvPr/>
        </p:nvCxnSpPr>
        <p:spPr>
          <a:xfrm rot="10800000" flipH="1">
            <a:off x="3632675" y="1135850"/>
            <a:ext cx="10800" cy="6429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p:nvPr/>
        </p:nvSpPr>
        <p:spPr>
          <a:xfrm>
            <a:off x="3429000" y="900125"/>
            <a:ext cx="4716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p:nvPr/>
        </p:nvSpPr>
        <p:spPr>
          <a:xfrm>
            <a:off x="3450450"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R2</a:t>
            </a:r>
            <a:endParaRPr/>
          </a:p>
        </p:txBody>
      </p:sp>
      <p:sp>
        <p:nvSpPr>
          <p:cNvPr id="159" name="Google Shape;159;p20"/>
          <p:cNvSpPr txBox="1"/>
          <p:nvPr/>
        </p:nvSpPr>
        <p:spPr>
          <a:xfrm>
            <a:off x="6922375"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0" name="Google Shape;160;p20"/>
          <p:cNvCxnSpPr>
            <a:stCxn id="155" idx="0"/>
          </p:cNvCxnSpPr>
          <p:nvPr/>
        </p:nvCxnSpPr>
        <p:spPr>
          <a:xfrm rot="10800000">
            <a:off x="4211100" y="1178825"/>
            <a:ext cx="300" cy="8973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0"/>
          <p:cNvSpPr/>
          <p:nvPr/>
        </p:nvSpPr>
        <p:spPr>
          <a:xfrm>
            <a:off x="3975500" y="9215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3991550" y="9215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63" name="Google Shape;163;p20"/>
          <p:cNvCxnSpPr>
            <a:stCxn id="162" idx="0"/>
          </p:cNvCxnSpPr>
          <p:nvPr/>
        </p:nvCxnSpPr>
        <p:spPr>
          <a:xfrm rot="10800000" flipH="1">
            <a:off x="4273700" y="567850"/>
            <a:ext cx="12600" cy="3537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0"/>
          <p:cNvSpPr/>
          <p:nvPr/>
        </p:nvSpPr>
        <p:spPr>
          <a:xfrm>
            <a:off x="4071950" y="342900"/>
            <a:ext cx="4287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4050500" y="342900"/>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R3</a:t>
            </a:r>
            <a:endParaRPr/>
          </a:p>
        </p:txBody>
      </p:sp>
      <p:sp>
        <p:nvSpPr>
          <p:cNvPr id="166" name="Google Shape;166;p20"/>
          <p:cNvSpPr txBox="1"/>
          <p:nvPr/>
        </p:nvSpPr>
        <p:spPr>
          <a:xfrm>
            <a:off x="2732475" y="15966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167" name="Google Shape;167;p20"/>
          <p:cNvSpPr txBox="1"/>
          <p:nvPr/>
        </p:nvSpPr>
        <p:spPr>
          <a:xfrm>
            <a:off x="2732475" y="21484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cxnSp>
        <p:nvCxnSpPr>
          <p:cNvPr id="168" name="Google Shape;168;p20"/>
          <p:cNvCxnSpPr>
            <a:stCxn id="154" idx="4"/>
          </p:cNvCxnSpPr>
          <p:nvPr/>
        </p:nvCxnSpPr>
        <p:spPr>
          <a:xfrm>
            <a:off x="3632675" y="1928750"/>
            <a:ext cx="0" cy="932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0"/>
          <p:cNvSpPr/>
          <p:nvPr/>
        </p:nvSpPr>
        <p:spPr>
          <a:xfrm>
            <a:off x="3334475" y="28611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3334475" y="2861150"/>
            <a:ext cx="6858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ROR</a:t>
            </a:r>
            <a:endParaRPr/>
          </a:p>
        </p:txBody>
      </p:sp>
      <p:cxnSp>
        <p:nvCxnSpPr>
          <p:cNvPr id="171" name="Google Shape;171;p20"/>
          <p:cNvCxnSpPr>
            <a:stCxn id="169" idx="2"/>
          </p:cNvCxnSpPr>
          <p:nvPr/>
        </p:nvCxnSpPr>
        <p:spPr>
          <a:xfrm>
            <a:off x="3632675" y="3139850"/>
            <a:ext cx="0" cy="653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0"/>
          <p:cNvCxnSpPr>
            <a:cxnSpLocks/>
            <a:stCxn id="155" idx="4"/>
          </p:cNvCxnSpPr>
          <p:nvPr/>
        </p:nvCxnSpPr>
        <p:spPr>
          <a:xfrm>
            <a:off x="4211400" y="2226125"/>
            <a:ext cx="2725" cy="159431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0"/>
          <p:cNvSpPr txBox="1"/>
          <p:nvPr/>
        </p:nvSpPr>
        <p:spPr>
          <a:xfrm>
            <a:off x="3355925"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C2</a:t>
            </a:r>
            <a:endParaRPr/>
          </a:p>
        </p:txBody>
      </p:sp>
      <p:sp>
        <p:nvSpPr>
          <p:cNvPr id="174" name="Google Shape;174;p20"/>
          <p:cNvSpPr txBox="1"/>
          <p:nvPr/>
        </p:nvSpPr>
        <p:spPr>
          <a:xfrm>
            <a:off x="3991550"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graphicFrame>
        <p:nvGraphicFramePr>
          <p:cNvPr id="175" name="Google Shape;175;p20"/>
          <p:cNvGraphicFramePr/>
          <p:nvPr/>
        </p:nvGraphicFramePr>
        <p:xfrm>
          <a:off x="997600" y="4243410"/>
          <a:ext cx="1734900" cy="396210"/>
        </p:xfrm>
        <a:graphic>
          <a:graphicData uri="http://schemas.openxmlformats.org/drawingml/2006/table">
            <a:tbl>
              <a:tblPr>
                <a:noFill/>
                <a:tableStyleId>{71AFEEA9-EDA5-4EB3-8B9C-3EAED6A81B49}</a:tableStyleId>
              </a:tblPr>
              <a:tblGrid>
                <a:gridCol w="433725">
                  <a:extLst>
                    <a:ext uri="{9D8B030D-6E8A-4147-A177-3AD203B41FA5}">
                      <a16:colId xmlns:a16="http://schemas.microsoft.com/office/drawing/2014/main" val="20000"/>
                    </a:ext>
                  </a:extLst>
                </a:gridCol>
                <a:gridCol w="433725">
                  <a:extLst>
                    <a:ext uri="{9D8B030D-6E8A-4147-A177-3AD203B41FA5}">
                      <a16:colId xmlns:a16="http://schemas.microsoft.com/office/drawing/2014/main" val="20001"/>
                    </a:ext>
                  </a:extLst>
                </a:gridCol>
                <a:gridCol w="433725">
                  <a:extLst>
                    <a:ext uri="{9D8B030D-6E8A-4147-A177-3AD203B41FA5}">
                      <a16:colId xmlns:a16="http://schemas.microsoft.com/office/drawing/2014/main" val="20002"/>
                    </a:ext>
                  </a:extLst>
                </a:gridCol>
                <a:gridCol w="4337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0"/>
          <p:cNvGraphicFramePr/>
          <p:nvPr/>
        </p:nvGraphicFramePr>
        <p:xfrm>
          <a:off x="997600" y="4747285"/>
          <a:ext cx="1879550" cy="396210"/>
        </p:xfrm>
        <a:graphic>
          <a:graphicData uri="http://schemas.openxmlformats.org/drawingml/2006/table">
            <a:tbl>
              <a:tblPr>
                <a:noFill/>
                <a:tableStyleId>{71AFEEA9-EDA5-4EB3-8B9C-3EAED6A81B49}</a:tableStyleId>
              </a:tblPr>
              <a:tblGrid>
                <a:gridCol w="414775">
                  <a:extLst>
                    <a:ext uri="{9D8B030D-6E8A-4147-A177-3AD203B41FA5}">
                      <a16:colId xmlns:a16="http://schemas.microsoft.com/office/drawing/2014/main" val="20000"/>
                    </a:ext>
                  </a:extLst>
                </a:gridCol>
                <a:gridCol w="414775">
                  <a:extLst>
                    <a:ext uri="{9D8B030D-6E8A-4147-A177-3AD203B41FA5}">
                      <a16:colId xmlns:a16="http://schemas.microsoft.com/office/drawing/2014/main" val="20001"/>
                    </a:ext>
                  </a:extLst>
                </a:gridCol>
                <a:gridCol w="414775">
                  <a:extLst>
                    <a:ext uri="{9D8B030D-6E8A-4147-A177-3AD203B41FA5}">
                      <a16:colId xmlns:a16="http://schemas.microsoft.com/office/drawing/2014/main" val="20002"/>
                    </a:ext>
                  </a:extLst>
                </a:gridCol>
                <a:gridCol w="6352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7" name="Google Shape;177;p20"/>
          <p:cNvSpPr/>
          <p:nvPr/>
        </p:nvSpPr>
        <p:spPr>
          <a:xfrm>
            <a:off x="2914650" y="4854050"/>
            <a:ext cx="3311100" cy="9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6196975" y="4747275"/>
            <a:ext cx="1879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Round 2</a:t>
            </a:r>
            <a:endParaRPr/>
          </a:p>
        </p:txBody>
      </p:sp>
      <p:sp>
        <p:nvSpPr>
          <p:cNvPr id="179" name="Google Shape;179;p20"/>
          <p:cNvSpPr txBox="1"/>
          <p:nvPr/>
        </p:nvSpPr>
        <p:spPr>
          <a:xfrm>
            <a:off x="1736075" y="3107488"/>
            <a:ext cx="1982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 right by 1 bit</a:t>
            </a:r>
            <a:endParaRPr/>
          </a:p>
        </p:txBody>
      </p:sp>
      <p:sp>
        <p:nvSpPr>
          <p:cNvPr id="180" name="Google Shape;180;p20"/>
          <p:cNvSpPr txBox="1"/>
          <p:nvPr/>
        </p:nvSpPr>
        <p:spPr>
          <a:xfrm>
            <a:off x="5497125" y="248732"/>
            <a:ext cx="3311100" cy="40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the result words R0,R1,C2  C3 are final results of round 1              but before sending the four words ro round 2 we need to swap them             Two fish has 16 rounds in total this is result of first round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184"/>
        <p:cNvGrpSpPr/>
        <p:nvPr/>
      </p:nvGrpSpPr>
      <p:grpSpPr>
        <a:xfrm>
          <a:off x="0" y="0"/>
          <a:ext cx="0" cy="0"/>
          <a:chOff x="0" y="0"/>
          <a:chExt cx="0" cy="0"/>
        </a:xfrm>
      </p:grpSpPr>
      <p:sp>
        <p:nvSpPr>
          <p:cNvPr id="185" name="Google Shape;185;p21"/>
          <p:cNvSpPr/>
          <p:nvPr/>
        </p:nvSpPr>
        <p:spPr>
          <a:xfrm>
            <a:off x="685975" y="717975"/>
            <a:ext cx="4543200" cy="42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460775" y="257175"/>
            <a:ext cx="13716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F</a:t>
            </a:r>
            <a:endParaRPr/>
          </a:p>
        </p:txBody>
      </p:sp>
      <p:sp>
        <p:nvSpPr>
          <p:cNvPr id="187" name="Google Shape;187;p21"/>
          <p:cNvSpPr/>
          <p:nvPr/>
        </p:nvSpPr>
        <p:spPr>
          <a:xfrm>
            <a:off x="1364725" y="1285875"/>
            <a:ext cx="135705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350175" y="3150425"/>
            <a:ext cx="137160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cxnSpLocks/>
          </p:cNvCxnSpPr>
          <p:nvPr/>
        </p:nvCxnSpPr>
        <p:spPr>
          <a:xfrm flipH="1">
            <a:off x="225175" y="1977075"/>
            <a:ext cx="112500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225175" y="1639500"/>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cxnSp>
        <p:nvCxnSpPr>
          <p:cNvPr id="191" name="Google Shape;191;p21"/>
          <p:cNvCxnSpPr>
            <a:cxnSpLocks/>
            <a:stCxn id="188" idx="1"/>
          </p:cNvCxnSpPr>
          <p:nvPr/>
        </p:nvCxnSpPr>
        <p:spPr>
          <a:xfrm flipH="1">
            <a:off x="1157275" y="3857675"/>
            <a:ext cx="192900" cy="1080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21"/>
          <p:cNvSpPr/>
          <p:nvPr/>
        </p:nvSpPr>
        <p:spPr>
          <a:xfrm>
            <a:off x="846525" y="3750475"/>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p:nvPr/>
        </p:nvSpPr>
        <p:spPr>
          <a:xfrm>
            <a:off x="846525" y="3825475"/>
            <a:ext cx="460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94" name="Google Shape;194;p21"/>
          <p:cNvCxnSpPr>
            <a:cxnSpLocks/>
            <a:stCxn id="193" idx="1"/>
          </p:cNvCxnSpPr>
          <p:nvPr/>
        </p:nvCxnSpPr>
        <p:spPr>
          <a:xfrm flipH="1">
            <a:off x="139300" y="3964825"/>
            <a:ext cx="707225" cy="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139300" y="3611175"/>
            <a:ext cx="4179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sp>
        <p:nvSpPr>
          <p:cNvPr id="196" name="Google Shape;196;p21"/>
          <p:cNvSpPr txBox="1"/>
          <p:nvPr/>
        </p:nvSpPr>
        <p:spPr>
          <a:xfrm>
            <a:off x="1478750" y="14144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7" name="Google Shape;197;p21"/>
          <p:cNvSpPr txBox="1"/>
          <p:nvPr/>
        </p:nvSpPr>
        <p:spPr>
          <a:xfrm>
            <a:off x="1478750" y="32682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8" name="Google Shape;198;p21"/>
          <p:cNvSpPr/>
          <p:nvPr/>
        </p:nvSpPr>
        <p:spPr>
          <a:xfrm>
            <a:off x="3257550" y="1318025"/>
            <a:ext cx="953700" cy="31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1"/>
          <p:cNvCxnSpPr>
            <a:cxnSpLocks/>
            <a:stCxn id="187" idx="3"/>
          </p:cNvCxnSpPr>
          <p:nvPr/>
        </p:nvCxnSpPr>
        <p:spPr>
          <a:xfrm>
            <a:off x="2721775" y="1993125"/>
            <a:ext cx="6966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1"/>
          <p:cNvSpPr/>
          <p:nvPr/>
        </p:nvSpPr>
        <p:spPr>
          <a:xfrm>
            <a:off x="3418275" y="1875225"/>
            <a:ext cx="353700" cy="2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3498675" y="18672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1"/>
          <p:cNvCxnSpPr>
            <a:cxnSpLocks/>
          </p:cNvCxnSpPr>
          <p:nvPr/>
        </p:nvCxnSpPr>
        <p:spPr>
          <a:xfrm flipV="1">
            <a:off x="2748900" y="3878976"/>
            <a:ext cx="1065775" cy="10836"/>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1"/>
          <p:cNvCxnSpPr>
            <a:cxnSpLocks/>
          </p:cNvCxnSpPr>
          <p:nvPr/>
        </p:nvCxnSpPr>
        <p:spPr>
          <a:xfrm>
            <a:off x="3557625" y="2137650"/>
            <a:ext cx="0" cy="1752162"/>
          </a:xfrm>
          <a:prstGeom prst="straightConnector1">
            <a:avLst/>
          </a:prstGeom>
          <a:noFill/>
          <a:ln w="9525" cap="flat" cmpd="sng">
            <a:solidFill>
              <a:schemeClr val="dk2"/>
            </a:solidFill>
            <a:prstDash val="solid"/>
            <a:round/>
            <a:headEnd type="none" w="med" len="med"/>
            <a:tailEnd type="none" w="med" len="med"/>
          </a:ln>
        </p:spPr>
      </p:cxnSp>
      <p:sp>
        <p:nvSpPr>
          <p:cNvPr id="204" name="Google Shape;204;p21"/>
          <p:cNvSpPr/>
          <p:nvPr/>
        </p:nvSpPr>
        <p:spPr>
          <a:xfrm>
            <a:off x="3814775" y="3675450"/>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3889775" y="37611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stCxn id="200" idx="3"/>
          </p:cNvCxnSpPr>
          <p:nvPr/>
        </p:nvCxnSpPr>
        <p:spPr>
          <a:xfrm>
            <a:off x="3771975" y="2001075"/>
            <a:ext cx="760800" cy="2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cxnSpLocks/>
          </p:cNvCxnSpPr>
          <p:nvPr/>
        </p:nvCxnSpPr>
        <p:spPr>
          <a:xfrm flipV="1">
            <a:off x="3977268" y="2009176"/>
            <a:ext cx="8957" cy="164099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stCxn id="204" idx="3"/>
          </p:cNvCxnSpPr>
          <p:nvPr/>
        </p:nvCxnSpPr>
        <p:spPr>
          <a:xfrm rot="10800000" flipH="1">
            <a:off x="4168475" y="3846900"/>
            <a:ext cx="353400" cy="54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1"/>
          <p:cNvSpPr/>
          <p:nvPr/>
        </p:nvSpPr>
        <p:spPr>
          <a:xfrm>
            <a:off x="4522000" y="1789500"/>
            <a:ext cx="5250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4549000" y="3640650"/>
            <a:ext cx="4179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1"/>
          <p:cNvCxnSpPr>
            <a:cxnSpLocks/>
            <a:stCxn id="209" idx="3"/>
          </p:cNvCxnSpPr>
          <p:nvPr/>
        </p:nvCxnSpPr>
        <p:spPr>
          <a:xfrm>
            <a:off x="5047000" y="1998450"/>
            <a:ext cx="889600" cy="10726"/>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cxnSpLocks/>
          </p:cNvCxnSpPr>
          <p:nvPr/>
        </p:nvCxnSpPr>
        <p:spPr>
          <a:xfrm flipV="1">
            <a:off x="4994025" y="3857675"/>
            <a:ext cx="942575" cy="10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1"/>
          <p:cNvSpPr txBox="1"/>
          <p:nvPr/>
        </p:nvSpPr>
        <p:spPr>
          <a:xfrm>
            <a:off x="5347100" y="1596625"/>
            <a:ext cx="5895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214" name="Google Shape;214;p21"/>
          <p:cNvSpPr txBox="1"/>
          <p:nvPr/>
        </p:nvSpPr>
        <p:spPr>
          <a:xfrm>
            <a:off x="5486400" y="3546875"/>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sp>
        <p:nvSpPr>
          <p:cNvPr id="215" name="Google Shape;215;p21"/>
          <p:cNvSpPr/>
          <p:nvPr/>
        </p:nvSpPr>
        <p:spPr>
          <a:xfrm>
            <a:off x="4650575" y="1885950"/>
            <a:ext cx="267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4650575" y="37504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3396850" y="1403750"/>
            <a:ext cx="5895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PHT</a:t>
            </a:r>
            <a:endParaRPr/>
          </a:p>
        </p:txBody>
      </p:sp>
      <p:sp>
        <p:nvSpPr>
          <p:cNvPr id="218" name="Google Shape;218;p21"/>
          <p:cNvSpPr txBox="1"/>
          <p:nvPr/>
        </p:nvSpPr>
        <p:spPr>
          <a:xfrm>
            <a:off x="5907925" y="589350"/>
            <a:ext cx="2775300" cy="24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 and F1 are the result of function F</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1001</Words>
  <Application>Microsoft Office PowerPoint</Application>
  <PresentationFormat>On-screen Show (16:9)</PresentationFormat>
  <Paragraphs>189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Lobster</vt:lpstr>
      <vt:lpstr>Merriweather</vt:lpstr>
      <vt:lpstr>Simple Light</vt:lpstr>
      <vt:lpstr>        Quantum safe algorithm</vt:lpstr>
      <vt:lpstr>Characteristics of BlowFish family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safe algorithm</dc:title>
  <cp:lastModifiedBy>golu kumar</cp:lastModifiedBy>
  <cp:revision>20</cp:revision>
  <dcterms:modified xsi:type="dcterms:W3CDTF">2021-05-22T04:18:32Z</dcterms:modified>
</cp:coreProperties>
</file>