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notesMasterIdLst>
    <p:notesMasterId r:id="rId27"/>
  </p:notesMasterIdLst>
  <p:sldIdLst>
    <p:sldId id="256" r:id="rId2"/>
    <p:sldId id="265" r:id="rId3"/>
    <p:sldId id="273" r:id="rId4"/>
    <p:sldId id="275" r:id="rId5"/>
    <p:sldId id="272" r:id="rId6"/>
    <p:sldId id="266" r:id="rId7"/>
    <p:sldId id="274" r:id="rId8"/>
    <p:sldId id="257" r:id="rId9"/>
    <p:sldId id="276" r:id="rId10"/>
    <p:sldId id="264" r:id="rId11"/>
    <p:sldId id="259" r:id="rId12"/>
    <p:sldId id="260" r:id="rId13"/>
    <p:sldId id="277" r:id="rId14"/>
    <p:sldId id="258" r:id="rId15"/>
    <p:sldId id="261" r:id="rId16"/>
    <p:sldId id="262" r:id="rId17"/>
    <p:sldId id="263" r:id="rId18"/>
    <p:sldId id="267" r:id="rId19"/>
    <p:sldId id="278" r:id="rId20"/>
    <p:sldId id="268" r:id="rId21"/>
    <p:sldId id="280" r:id="rId22"/>
    <p:sldId id="269" r:id="rId23"/>
    <p:sldId id="270" r:id="rId24"/>
    <p:sldId id="279" r:id="rId25"/>
    <p:sldId id="271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5151" autoAdjust="0"/>
  </p:normalViewPr>
  <p:slideViewPr>
    <p:cSldViewPr snapToGrid="0">
      <p:cViewPr varScale="1">
        <p:scale>
          <a:sx n="95" d="100"/>
          <a:sy n="95" d="100"/>
        </p:scale>
        <p:origin x="10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2F4853-8B47-42EC-9B26-6D670FA6B843}" type="datetimeFigureOut">
              <a:rPr lang="ru-RU" smtClean="0"/>
              <a:t>16.11.2022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7E1AE5-EF2E-4268-B589-95D6093ACE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3920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7E1AE5-EF2E-4268-B589-95D6093ACEB9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4458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7E1AE5-EF2E-4268-B589-95D6093ACEB9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94436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7E1AE5-EF2E-4268-B589-95D6093ACEB9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4768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171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768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0452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469744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800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2858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5846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8341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327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077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830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638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385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911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642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177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223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128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  <p:sldLayoutId id="2147483679" r:id="rId14"/>
    <p:sldLayoutId id="2147483680" r:id="rId15"/>
    <p:sldLayoutId id="2147483681" r:id="rId16"/>
    <p:sldLayoutId id="2147483682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utube.com/watch?v=tSB1D4lLrmY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375731" y="942174"/>
            <a:ext cx="9128881" cy="2091583"/>
          </a:xfrm>
        </p:spPr>
        <p:txBody>
          <a:bodyPr>
            <a:normAutofit/>
          </a:bodyPr>
          <a:lstStyle/>
          <a:p>
            <a:pPr algn="ctr"/>
            <a:r>
              <a:rPr lang="ru-RU" b="1" dirty="0" smtClean="0">
                <a:solidFill>
                  <a:schemeClr val="accent1">
                    <a:lumMod val="75000"/>
                  </a:schemeClr>
                </a:solidFill>
              </a:rPr>
              <a:t>РАБОТА С СИМВОЛАМИ И СТРОКАМИ</a:t>
            </a:r>
            <a:endParaRPr lang="ru-RU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595183" y="3809288"/>
            <a:ext cx="8689976" cy="1371599"/>
          </a:xfrm>
        </p:spPr>
        <p:txBody>
          <a:bodyPr>
            <a:normAutofit/>
          </a:bodyPr>
          <a:lstStyle/>
          <a:p>
            <a:r>
              <a:rPr lang="ru-RU" sz="2800" b="1" i="1" dirty="0" smtClean="0">
                <a:solidFill>
                  <a:schemeClr val="accent6">
                    <a:lumMod val="50000"/>
                  </a:schemeClr>
                </a:solidFill>
              </a:rPr>
              <a:t>ДИСЦИПЛИНА: Основы алгоритмизации и программирования</a:t>
            </a:r>
            <a:endParaRPr lang="ru-RU" sz="2800" b="1" i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5088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03017" y="51373"/>
            <a:ext cx="10364451" cy="908832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chemeClr val="accent6">
                    <a:lumMod val="75000"/>
                  </a:schemeClr>
                </a:solidFill>
              </a:rPr>
              <a:t>Методы и свойства класса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string</a:t>
            </a:r>
            <a:endParaRPr lang="ru-RU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2140299" y="3064747"/>
            <a:ext cx="9248459" cy="3088191"/>
          </a:xfrm>
        </p:spPr>
        <p:txBody>
          <a:bodyPr/>
          <a:lstStyle/>
          <a:p>
            <a:pPr marL="0" indent="0">
              <a:buNone/>
            </a:pPr>
            <a:r>
              <a:rPr lang="ru-RU" b="1" dirty="0"/>
              <a:t>Для сравнения также можно использовать метод </a:t>
            </a:r>
            <a:r>
              <a:rPr lang="ru-RU" b="1" i="1" dirty="0" err="1" smtClean="0">
                <a:solidFill>
                  <a:srgbClr val="002060"/>
                </a:solidFill>
              </a:rPr>
              <a:t>Equals</a:t>
            </a:r>
            <a:r>
              <a:rPr lang="en-US" b="1" i="1" dirty="0" smtClean="0">
                <a:solidFill>
                  <a:srgbClr val="002060"/>
                </a:solidFill>
              </a:rPr>
              <a:t>:</a:t>
            </a:r>
          </a:p>
          <a:p>
            <a:pPr marL="0" indent="0">
              <a:buNone/>
            </a:pPr>
            <a:endParaRPr lang="ru-RU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441126" y="993315"/>
            <a:ext cx="846133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fr-FR" sz="2000" b="1" i="1" dirty="0">
                <a:solidFill>
                  <a:srgbClr val="002060"/>
                </a:solidFill>
                <a:latin typeface="inherit"/>
              </a:rPr>
              <a:t>string </a:t>
            </a:r>
            <a:r>
              <a:rPr lang="en-US" sz="2000" b="1" i="1" dirty="0" smtClean="0">
                <a:solidFill>
                  <a:srgbClr val="002060"/>
                </a:solidFill>
                <a:latin typeface="inherit"/>
              </a:rPr>
              <a:t>s</a:t>
            </a:r>
            <a:r>
              <a:rPr lang="fr-FR" sz="2000" b="1" i="1" dirty="0" smtClean="0">
                <a:solidFill>
                  <a:srgbClr val="002060"/>
                </a:solidFill>
                <a:latin typeface="inherit"/>
              </a:rPr>
              <a:t>1 </a:t>
            </a:r>
            <a:r>
              <a:rPr lang="fr-FR" sz="2000" b="1" i="1" dirty="0">
                <a:solidFill>
                  <a:srgbClr val="002060"/>
                </a:solidFill>
                <a:latin typeface="inherit"/>
              </a:rPr>
              <a:t>= "</a:t>
            </a:r>
            <a:r>
              <a:rPr lang="ru-RU" sz="2000" b="1" i="1" dirty="0" smtClean="0">
                <a:solidFill>
                  <a:srgbClr val="002060"/>
                </a:solidFill>
                <a:latin typeface="inherit"/>
              </a:rPr>
              <a:t>Олег</a:t>
            </a:r>
            <a:r>
              <a:rPr lang="fr-FR" sz="2000" b="1" i="1" dirty="0" smtClean="0">
                <a:solidFill>
                  <a:srgbClr val="002060"/>
                </a:solidFill>
                <a:latin typeface="inherit"/>
              </a:rPr>
              <a:t> ";</a:t>
            </a:r>
            <a:endParaRPr lang="fr-FR" sz="2000" b="1" i="1" dirty="0">
              <a:solidFill>
                <a:srgbClr val="002060"/>
              </a:solidFill>
              <a:latin typeface="inherit"/>
            </a:endParaRPr>
          </a:p>
          <a:p>
            <a:pPr fontAlgn="base"/>
            <a:r>
              <a:rPr lang="fr-FR" sz="2000" b="1" i="1" dirty="0">
                <a:solidFill>
                  <a:srgbClr val="002060"/>
                </a:solidFill>
                <a:latin typeface="inherit"/>
              </a:rPr>
              <a:t>string </a:t>
            </a:r>
            <a:r>
              <a:rPr lang="fr-FR" sz="2000" b="1" i="1" dirty="0" smtClean="0">
                <a:solidFill>
                  <a:srgbClr val="002060"/>
                </a:solidFill>
                <a:latin typeface="inherit"/>
              </a:rPr>
              <a:t>s2 </a:t>
            </a:r>
            <a:r>
              <a:rPr lang="fr-FR" sz="2000" b="1" i="1" dirty="0">
                <a:solidFill>
                  <a:srgbClr val="002060"/>
                </a:solidFill>
                <a:latin typeface="inherit"/>
              </a:rPr>
              <a:t>= "</a:t>
            </a:r>
            <a:r>
              <a:rPr lang="ru-RU" sz="2000" b="1" i="1" dirty="0" smtClean="0">
                <a:solidFill>
                  <a:srgbClr val="002060"/>
                </a:solidFill>
                <a:latin typeface="inherit"/>
              </a:rPr>
              <a:t>Олег</a:t>
            </a:r>
            <a:r>
              <a:rPr lang="fr-FR" sz="2000" b="1" i="1" dirty="0" smtClean="0">
                <a:solidFill>
                  <a:srgbClr val="002060"/>
                </a:solidFill>
                <a:latin typeface="inherit"/>
              </a:rPr>
              <a:t>";</a:t>
            </a:r>
            <a:endParaRPr lang="fr-FR" sz="2000" b="1" i="1" dirty="0">
              <a:solidFill>
                <a:srgbClr val="002060"/>
              </a:solidFill>
              <a:latin typeface="inherit"/>
            </a:endParaRPr>
          </a:p>
          <a:p>
            <a:pPr fontAlgn="base"/>
            <a:r>
              <a:rPr lang="fr-FR" sz="2000" b="1" i="1" dirty="0">
                <a:solidFill>
                  <a:srgbClr val="002060"/>
                </a:solidFill>
                <a:latin typeface="inherit"/>
              </a:rPr>
              <a:t>string </a:t>
            </a:r>
            <a:r>
              <a:rPr lang="fr-FR" sz="2000" b="1" i="1" dirty="0" smtClean="0">
                <a:solidFill>
                  <a:srgbClr val="002060"/>
                </a:solidFill>
                <a:latin typeface="inherit"/>
              </a:rPr>
              <a:t>s3 </a:t>
            </a:r>
            <a:r>
              <a:rPr lang="fr-FR" sz="2000" b="1" i="1" dirty="0">
                <a:solidFill>
                  <a:srgbClr val="002060"/>
                </a:solidFill>
                <a:latin typeface="inherit"/>
              </a:rPr>
              <a:t>= "</a:t>
            </a:r>
            <a:r>
              <a:rPr lang="ru-RU" sz="2000" b="1" i="1" dirty="0" smtClean="0">
                <a:solidFill>
                  <a:srgbClr val="002060"/>
                </a:solidFill>
                <a:latin typeface="inherit"/>
              </a:rPr>
              <a:t>Оля</a:t>
            </a:r>
            <a:r>
              <a:rPr lang="fr-FR" sz="2000" b="1" i="1" dirty="0" smtClean="0">
                <a:solidFill>
                  <a:srgbClr val="002060"/>
                </a:solidFill>
                <a:latin typeface="inherit"/>
              </a:rPr>
              <a:t>";</a:t>
            </a:r>
            <a:endParaRPr lang="fr-FR" sz="2000" b="1" i="1" dirty="0">
              <a:solidFill>
                <a:srgbClr val="002060"/>
              </a:solidFill>
              <a:latin typeface="inherit"/>
            </a:endParaRPr>
          </a:p>
          <a:p>
            <a:pPr fontAlgn="base"/>
            <a:r>
              <a:rPr lang="fr-FR" sz="2000" b="1" i="1" dirty="0">
                <a:solidFill>
                  <a:srgbClr val="002060"/>
                </a:solidFill>
                <a:latin typeface="inherit"/>
              </a:rPr>
              <a:t>Console.WriteLine</a:t>
            </a:r>
            <a:r>
              <a:rPr lang="fr-FR" sz="2000" b="1" i="1" dirty="0" smtClean="0">
                <a:solidFill>
                  <a:srgbClr val="002060"/>
                </a:solidFill>
                <a:latin typeface="inherit"/>
              </a:rPr>
              <a:t>("s1 </a:t>
            </a:r>
            <a:r>
              <a:rPr lang="fr-FR" sz="2000" b="1" i="1" dirty="0">
                <a:solidFill>
                  <a:srgbClr val="002060"/>
                </a:solidFill>
                <a:latin typeface="inherit"/>
              </a:rPr>
              <a:t>== </a:t>
            </a:r>
            <a:r>
              <a:rPr lang="fr-FR" sz="2000" b="1" i="1" dirty="0" smtClean="0">
                <a:solidFill>
                  <a:srgbClr val="002060"/>
                </a:solidFill>
                <a:latin typeface="inherit"/>
              </a:rPr>
              <a:t>s2</a:t>
            </a:r>
            <a:r>
              <a:rPr lang="fr-FR" sz="2000" b="1" i="1" dirty="0">
                <a:solidFill>
                  <a:srgbClr val="002060"/>
                </a:solidFill>
                <a:latin typeface="inherit"/>
              </a:rPr>
              <a:t>: " + </a:t>
            </a:r>
            <a:r>
              <a:rPr lang="fr-FR" sz="2000" b="1" i="1" dirty="0" smtClean="0">
                <a:solidFill>
                  <a:srgbClr val="002060"/>
                </a:solidFill>
                <a:latin typeface="inherit"/>
              </a:rPr>
              <a:t>(s1 </a:t>
            </a:r>
            <a:r>
              <a:rPr lang="fr-FR" sz="2000" b="1" i="1" dirty="0">
                <a:solidFill>
                  <a:srgbClr val="002060"/>
                </a:solidFill>
                <a:latin typeface="inherit"/>
              </a:rPr>
              <a:t>== </a:t>
            </a:r>
            <a:r>
              <a:rPr lang="fr-FR" sz="2000" b="1" i="1" dirty="0" smtClean="0">
                <a:solidFill>
                  <a:srgbClr val="002060"/>
                </a:solidFill>
                <a:latin typeface="inherit"/>
              </a:rPr>
              <a:t>s2</a:t>
            </a:r>
            <a:r>
              <a:rPr lang="fr-FR" sz="2000" b="1" i="1" dirty="0">
                <a:solidFill>
                  <a:srgbClr val="002060"/>
                </a:solidFill>
                <a:latin typeface="inherit"/>
              </a:rPr>
              <a:t>)); </a:t>
            </a:r>
            <a:r>
              <a:rPr lang="fr-FR" sz="2000" b="1" i="1" dirty="0" smtClean="0">
                <a:solidFill>
                  <a:srgbClr val="002060"/>
                </a:solidFill>
                <a:latin typeface="inherit"/>
              </a:rPr>
              <a:t>        </a:t>
            </a:r>
            <a:r>
              <a:rPr lang="fr-FR" sz="2000" b="1" i="1" dirty="0" smtClean="0">
                <a:solidFill>
                  <a:schemeClr val="accent3">
                    <a:lumMod val="50000"/>
                  </a:schemeClr>
                </a:solidFill>
                <a:latin typeface="inherit"/>
              </a:rPr>
              <a:t>// </a:t>
            </a:r>
            <a:r>
              <a:rPr lang="fr-FR" sz="2000" b="1" i="1" dirty="0">
                <a:solidFill>
                  <a:schemeClr val="accent3">
                    <a:lumMod val="50000"/>
                  </a:schemeClr>
                </a:solidFill>
                <a:latin typeface="inherit"/>
              </a:rPr>
              <a:t>True</a:t>
            </a:r>
          </a:p>
          <a:p>
            <a:pPr fontAlgn="base"/>
            <a:r>
              <a:rPr lang="fr-FR" sz="2000" b="1" i="1" dirty="0">
                <a:solidFill>
                  <a:srgbClr val="002060"/>
                </a:solidFill>
                <a:latin typeface="inherit"/>
              </a:rPr>
              <a:t>Console.WriteLine</a:t>
            </a:r>
            <a:r>
              <a:rPr lang="fr-FR" sz="2000" b="1" i="1" dirty="0" smtClean="0">
                <a:solidFill>
                  <a:srgbClr val="002060"/>
                </a:solidFill>
                <a:latin typeface="inherit"/>
              </a:rPr>
              <a:t>("s1 </a:t>
            </a:r>
            <a:r>
              <a:rPr lang="fr-FR" sz="2000" b="1" i="1" dirty="0">
                <a:solidFill>
                  <a:srgbClr val="002060"/>
                </a:solidFill>
                <a:latin typeface="inherit"/>
              </a:rPr>
              <a:t>!= </a:t>
            </a:r>
            <a:r>
              <a:rPr lang="fr-FR" sz="2000" b="1" i="1" dirty="0" smtClean="0">
                <a:solidFill>
                  <a:srgbClr val="002060"/>
                </a:solidFill>
                <a:latin typeface="inherit"/>
              </a:rPr>
              <a:t>s2</a:t>
            </a:r>
            <a:r>
              <a:rPr lang="fr-FR" sz="2000" b="1" i="1" dirty="0">
                <a:solidFill>
                  <a:srgbClr val="002060"/>
                </a:solidFill>
                <a:latin typeface="inherit"/>
              </a:rPr>
              <a:t>: " + </a:t>
            </a:r>
            <a:r>
              <a:rPr lang="fr-FR" sz="2000" b="1" i="1" dirty="0" smtClean="0">
                <a:solidFill>
                  <a:srgbClr val="002060"/>
                </a:solidFill>
                <a:latin typeface="inherit"/>
              </a:rPr>
              <a:t>(s1 </a:t>
            </a:r>
            <a:r>
              <a:rPr lang="fr-FR" sz="2000" b="1" i="1" dirty="0">
                <a:solidFill>
                  <a:srgbClr val="002060"/>
                </a:solidFill>
                <a:latin typeface="inherit"/>
              </a:rPr>
              <a:t>!= </a:t>
            </a:r>
            <a:r>
              <a:rPr lang="fr-FR" sz="2000" b="1" i="1" dirty="0" smtClean="0">
                <a:solidFill>
                  <a:srgbClr val="002060"/>
                </a:solidFill>
                <a:latin typeface="inherit"/>
              </a:rPr>
              <a:t>s2</a:t>
            </a:r>
            <a:r>
              <a:rPr lang="fr-FR" sz="2000" b="1" i="1" dirty="0">
                <a:solidFill>
                  <a:srgbClr val="002060"/>
                </a:solidFill>
                <a:latin typeface="inherit"/>
              </a:rPr>
              <a:t>)); </a:t>
            </a:r>
            <a:r>
              <a:rPr lang="fr-FR" sz="2000" b="1" i="1" dirty="0" smtClean="0">
                <a:solidFill>
                  <a:srgbClr val="002060"/>
                </a:solidFill>
                <a:latin typeface="inherit"/>
              </a:rPr>
              <a:t>         </a:t>
            </a:r>
            <a:r>
              <a:rPr lang="fr-FR" sz="2000" b="1" i="1" dirty="0" smtClean="0">
                <a:solidFill>
                  <a:schemeClr val="accent3">
                    <a:lumMod val="50000"/>
                  </a:schemeClr>
                </a:solidFill>
                <a:latin typeface="inherit"/>
              </a:rPr>
              <a:t>// </a:t>
            </a:r>
            <a:r>
              <a:rPr lang="fr-FR" sz="2000" b="1" i="1" dirty="0">
                <a:solidFill>
                  <a:schemeClr val="accent3">
                    <a:lumMod val="50000"/>
                  </a:schemeClr>
                </a:solidFill>
                <a:latin typeface="inherit"/>
              </a:rPr>
              <a:t>False</a:t>
            </a:r>
          </a:p>
          <a:p>
            <a:pPr fontAlgn="base"/>
            <a:r>
              <a:rPr lang="fr-FR" sz="2000" b="1" i="1" dirty="0">
                <a:solidFill>
                  <a:srgbClr val="002060"/>
                </a:solidFill>
                <a:latin typeface="inherit"/>
              </a:rPr>
              <a:t>Console.WriteLine</a:t>
            </a:r>
            <a:r>
              <a:rPr lang="fr-FR" sz="2000" b="1" i="1" dirty="0" smtClean="0">
                <a:solidFill>
                  <a:srgbClr val="002060"/>
                </a:solidFill>
                <a:latin typeface="inherit"/>
              </a:rPr>
              <a:t>("s1 </a:t>
            </a:r>
            <a:r>
              <a:rPr lang="fr-FR" sz="2000" b="1" i="1" dirty="0">
                <a:solidFill>
                  <a:srgbClr val="002060"/>
                </a:solidFill>
                <a:latin typeface="inherit"/>
              </a:rPr>
              <a:t>== </a:t>
            </a:r>
            <a:r>
              <a:rPr lang="fr-FR" sz="2000" b="1" i="1" dirty="0" smtClean="0">
                <a:solidFill>
                  <a:srgbClr val="002060"/>
                </a:solidFill>
                <a:latin typeface="inherit"/>
              </a:rPr>
              <a:t>s3</a:t>
            </a:r>
            <a:r>
              <a:rPr lang="fr-FR" sz="2000" b="1" i="1" dirty="0">
                <a:solidFill>
                  <a:srgbClr val="002060"/>
                </a:solidFill>
                <a:latin typeface="inherit"/>
              </a:rPr>
              <a:t>: " + </a:t>
            </a:r>
            <a:r>
              <a:rPr lang="fr-FR" sz="2000" b="1" i="1" dirty="0" smtClean="0">
                <a:solidFill>
                  <a:srgbClr val="002060"/>
                </a:solidFill>
                <a:latin typeface="inherit"/>
              </a:rPr>
              <a:t>(s1 </a:t>
            </a:r>
            <a:r>
              <a:rPr lang="fr-FR" sz="2000" b="1" i="1" dirty="0">
                <a:solidFill>
                  <a:srgbClr val="002060"/>
                </a:solidFill>
                <a:latin typeface="inherit"/>
              </a:rPr>
              <a:t>== </a:t>
            </a:r>
            <a:r>
              <a:rPr lang="fr-FR" sz="2000" b="1" i="1" dirty="0" smtClean="0">
                <a:solidFill>
                  <a:srgbClr val="002060"/>
                </a:solidFill>
                <a:latin typeface="inherit"/>
              </a:rPr>
              <a:t>s3));        </a:t>
            </a:r>
            <a:r>
              <a:rPr lang="fr-FR" sz="2000" b="1" i="1" dirty="0">
                <a:solidFill>
                  <a:schemeClr val="accent3">
                    <a:lumMod val="50000"/>
                  </a:schemeClr>
                </a:solidFill>
                <a:latin typeface="inherit"/>
              </a:rPr>
              <a:t>// False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231784" y="1059535"/>
            <a:ext cx="7577081" cy="1938992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5287103" y="1956145"/>
            <a:ext cx="361741" cy="3434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6832877" y="2216002"/>
            <a:ext cx="361741" cy="3434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2219009" y="3835551"/>
            <a:ext cx="958947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/>
            <a:r>
              <a:rPr lang="ru-RU" altLang="ru-RU" sz="2000" b="1" i="1" dirty="0">
                <a:solidFill>
                  <a:srgbClr val="002060"/>
                </a:solidFill>
                <a:latin typeface="inherit"/>
              </a:rPr>
              <a:t>string s1 = </a:t>
            </a:r>
            <a:r>
              <a:rPr lang="en-US" altLang="ru-RU" sz="2000" b="1" i="1" dirty="0">
                <a:solidFill>
                  <a:srgbClr val="002060"/>
                </a:solidFill>
                <a:latin typeface="inherit"/>
              </a:rPr>
              <a:t>Console.ReadLine();</a:t>
            </a:r>
            <a:endParaRPr lang="ru-RU" altLang="ru-RU" sz="2000" b="1" i="1" dirty="0">
              <a:solidFill>
                <a:srgbClr val="002060"/>
              </a:solidFill>
              <a:latin typeface="inherit"/>
            </a:endParaRPr>
          </a:p>
          <a:p>
            <a:pPr lvl="0" fontAlgn="base"/>
            <a:r>
              <a:rPr lang="ru-RU" altLang="ru-RU" sz="2000" b="1" i="1" dirty="0">
                <a:solidFill>
                  <a:srgbClr val="002060"/>
                </a:solidFill>
                <a:latin typeface="inherit"/>
              </a:rPr>
              <a:t>string s2 = </a:t>
            </a:r>
            <a:r>
              <a:rPr lang="en-US" altLang="ru-RU" sz="2000" b="1" i="1" dirty="0" err="1" smtClean="0">
                <a:solidFill>
                  <a:srgbClr val="002060"/>
                </a:solidFill>
                <a:latin typeface="inherit"/>
              </a:rPr>
              <a:t>Console.ReadLine</a:t>
            </a:r>
            <a:r>
              <a:rPr lang="en-US" altLang="ru-RU" sz="2000" b="1" i="1" dirty="0">
                <a:solidFill>
                  <a:srgbClr val="002060"/>
                </a:solidFill>
                <a:latin typeface="inherit"/>
              </a:rPr>
              <a:t>();</a:t>
            </a:r>
          </a:p>
          <a:p>
            <a:pPr fontAlgn="base"/>
            <a:r>
              <a:rPr lang="en-US" sz="2000" b="1" i="1" dirty="0">
                <a:solidFill>
                  <a:srgbClr val="002060"/>
                </a:solidFill>
                <a:latin typeface="inherit"/>
              </a:rPr>
              <a:t>If </a:t>
            </a:r>
            <a:r>
              <a:rPr lang="en-US" sz="2000" b="1" i="1" dirty="0" smtClean="0">
                <a:solidFill>
                  <a:srgbClr val="002060"/>
                </a:solidFill>
                <a:latin typeface="inherit"/>
              </a:rPr>
              <a:t>(s1.Equals(s2</a:t>
            </a:r>
            <a:r>
              <a:rPr lang="en-US" sz="2000" b="1" i="1" dirty="0">
                <a:solidFill>
                  <a:srgbClr val="002060"/>
                </a:solidFill>
                <a:latin typeface="inherit"/>
              </a:rPr>
              <a:t>))           </a:t>
            </a:r>
            <a:r>
              <a:rPr lang="en-US" sz="2000" b="1" i="1" dirty="0">
                <a:solidFill>
                  <a:schemeClr val="accent3">
                    <a:lumMod val="50000"/>
                  </a:schemeClr>
                </a:solidFill>
                <a:latin typeface="inherit"/>
              </a:rPr>
              <a:t>// True</a:t>
            </a:r>
          </a:p>
          <a:p>
            <a:pPr lvl="0" fontAlgn="base"/>
            <a:r>
              <a:rPr lang="en-US" altLang="ru-RU" sz="2000" b="1" i="1" dirty="0">
                <a:solidFill>
                  <a:srgbClr val="002060"/>
                </a:solidFill>
                <a:latin typeface="inherit"/>
              </a:rPr>
              <a:t>     Console.WriteLine(“</a:t>
            </a:r>
            <a:r>
              <a:rPr lang="ru-RU" altLang="ru-RU" sz="2000" b="1" i="1" dirty="0">
                <a:solidFill>
                  <a:srgbClr val="002060"/>
                </a:solidFill>
                <a:latin typeface="inherit"/>
              </a:rPr>
              <a:t>Строки совпадают</a:t>
            </a:r>
            <a:r>
              <a:rPr lang="en-US" altLang="ru-RU" sz="2000" b="1" i="1" dirty="0">
                <a:solidFill>
                  <a:srgbClr val="002060"/>
                </a:solidFill>
                <a:latin typeface="inherit"/>
              </a:rPr>
              <a:t>”);</a:t>
            </a:r>
          </a:p>
          <a:p>
            <a:pPr lvl="0" fontAlgn="base"/>
            <a:r>
              <a:rPr lang="en-US" altLang="ru-RU" sz="2000" b="1" i="1" dirty="0">
                <a:solidFill>
                  <a:srgbClr val="002060"/>
                </a:solidFill>
                <a:latin typeface="inherit"/>
              </a:rPr>
              <a:t> else</a:t>
            </a:r>
          </a:p>
          <a:p>
            <a:pPr fontAlgn="base"/>
            <a:r>
              <a:rPr lang="en-US" altLang="ru-RU" sz="2000" b="1" i="1" dirty="0">
                <a:solidFill>
                  <a:srgbClr val="002060"/>
                </a:solidFill>
                <a:latin typeface="inherit"/>
              </a:rPr>
              <a:t>     Console.WriteLine(“</a:t>
            </a:r>
            <a:r>
              <a:rPr lang="ru-RU" altLang="ru-RU" sz="2000" b="1" i="1" dirty="0">
                <a:solidFill>
                  <a:srgbClr val="002060"/>
                </a:solidFill>
                <a:latin typeface="inherit"/>
              </a:rPr>
              <a:t>Строки не совпадают</a:t>
            </a:r>
            <a:r>
              <a:rPr lang="en-US" altLang="ru-RU" sz="2000" b="1" i="1" dirty="0">
                <a:solidFill>
                  <a:srgbClr val="002060"/>
                </a:solidFill>
                <a:latin typeface="inherit"/>
              </a:rPr>
              <a:t>”);</a:t>
            </a:r>
          </a:p>
          <a:p>
            <a:pPr fontAlgn="base"/>
            <a:endParaRPr lang="en-US" sz="2000" b="1" i="1" dirty="0">
              <a:solidFill>
                <a:srgbClr val="002060"/>
              </a:solidFill>
              <a:latin typeface="inherit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2231784" y="3572311"/>
            <a:ext cx="9235684" cy="2506941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2389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3237" y="1"/>
            <a:ext cx="10364451" cy="1170774"/>
          </a:xfrm>
        </p:spPr>
        <p:txBody>
          <a:bodyPr>
            <a:normAutofit/>
          </a:bodyPr>
          <a:lstStyle/>
          <a:p>
            <a:r>
              <a:rPr lang="ru-RU" sz="4000" b="1" dirty="0">
                <a:solidFill>
                  <a:schemeClr val="accent6">
                    <a:lumMod val="75000"/>
                  </a:schemeClr>
                </a:solidFill>
              </a:rPr>
              <a:t>Методы и свойства класса </a:t>
            </a:r>
            <a:r>
              <a:rPr lang="en-US" sz="4000" b="1" dirty="0">
                <a:solidFill>
                  <a:schemeClr val="accent6">
                    <a:lumMod val="75000"/>
                  </a:schemeClr>
                </a:solidFill>
              </a:rPr>
              <a:t>string</a:t>
            </a:r>
            <a:endParaRPr lang="ru-RU" sz="4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636294" y="914400"/>
            <a:ext cx="9641305" cy="5688531"/>
          </a:xfrm>
        </p:spPr>
        <p:txBody>
          <a:bodyPr/>
          <a:lstStyle/>
          <a:p>
            <a:pPr marL="0" indent="0">
              <a:buNone/>
            </a:pPr>
            <a:r>
              <a:rPr lang="ru-RU" sz="2400" b="1" dirty="0" smtClean="0">
                <a:solidFill>
                  <a:srgbClr val="002060"/>
                </a:solidFill>
              </a:rPr>
              <a:t>ОБЪЕДИНЕНИЕ СТРОК</a:t>
            </a:r>
          </a:p>
          <a:p>
            <a:pPr marL="269875" indent="-269875" fontAlgn="base">
              <a:buFont typeface="+mj-lt"/>
              <a:buAutoNum type="arabicParenR"/>
            </a:pPr>
            <a:r>
              <a:rPr lang="ru-RU" b="1" dirty="0"/>
              <a:t>Сцеплять строки между собой можно с помощью оператора </a:t>
            </a:r>
            <a:r>
              <a:rPr lang="ru-RU" b="1" i="1" dirty="0"/>
              <a:t>+</a:t>
            </a:r>
            <a:r>
              <a:rPr lang="ru-RU" b="1" dirty="0"/>
              <a:t>, при этом, в результате объединения, будет создан новый объект: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altLang="ru-RU" sz="2200" b="1" i="1" cap="none" dirty="0" smtClean="0">
                <a:solidFill>
                  <a:srgbClr val="002060"/>
                </a:solidFill>
                <a:latin typeface="Arial Unicode MS" panose="020B0604020202020204" pitchFamily="34" charset="-128"/>
              </a:rPr>
              <a:t>              </a:t>
            </a:r>
            <a:r>
              <a:rPr lang="en-US" altLang="ru-RU" sz="2200" b="1" i="1" cap="none" dirty="0" smtClean="0">
                <a:solidFill>
                  <a:srgbClr val="002060"/>
                </a:solidFill>
                <a:latin typeface="Arial Unicode MS" panose="020B0604020202020204" pitchFamily="34" charset="-128"/>
              </a:rPr>
              <a:t>…</a:t>
            </a:r>
            <a:endParaRPr lang="ru-RU" altLang="ru-RU" sz="2200" b="1" i="1" cap="none" dirty="0" smtClean="0">
              <a:solidFill>
                <a:srgbClr val="002060"/>
              </a:solidFill>
              <a:latin typeface="Arial Unicode MS" panose="020B0604020202020204" pitchFamily="34" charset="-128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altLang="ru-RU" sz="2200" b="1" i="1" cap="none" dirty="0" smtClean="0">
                <a:solidFill>
                  <a:srgbClr val="002060"/>
                </a:solidFill>
                <a:latin typeface="Arial Unicode MS" panose="020B0604020202020204" pitchFamily="34" charset="-128"/>
              </a:rPr>
              <a:t>              string </a:t>
            </a:r>
            <a:r>
              <a:rPr lang="ru-RU" altLang="ru-RU" sz="2200" b="1" i="1" cap="none" dirty="0">
                <a:solidFill>
                  <a:srgbClr val="002060"/>
                </a:solidFill>
                <a:latin typeface="Arial Unicode MS" panose="020B0604020202020204" pitchFamily="34" charset="-128"/>
              </a:rPr>
              <a:t>s1 = </a:t>
            </a:r>
            <a:r>
              <a:rPr lang="en-US" altLang="ru-RU" sz="2200" b="1" i="1" cap="none" dirty="0">
                <a:solidFill>
                  <a:srgbClr val="002060"/>
                </a:solidFill>
                <a:latin typeface="Arial Unicode MS" panose="020B0604020202020204" pitchFamily="34" charset="-128"/>
              </a:rPr>
              <a:t>Console.ReadLine();</a:t>
            </a:r>
            <a:endParaRPr lang="ru-RU" altLang="ru-RU" sz="2200" b="1" i="1" cap="none" dirty="0">
              <a:solidFill>
                <a:srgbClr val="002060"/>
              </a:solidFill>
              <a:latin typeface="Arial Unicode MS" panose="020B0604020202020204" pitchFamily="34" charset="-128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altLang="ru-RU" sz="2200" b="1" i="1" cap="none" dirty="0">
                <a:solidFill>
                  <a:srgbClr val="002060"/>
                </a:solidFill>
                <a:latin typeface="Arial Unicode MS" panose="020B0604020202020204" pitchFamily="34" charset="-128"/>
              </a:rPr>
              <a:t>              string s2 = "</a:t>
            </a:r>
            <a:r>
              <a:rPr lang="en-US" altLang="ru-RU" sz="2200" b="1" i="1" cap="none" dirty="0">
                <a:solidFill>
                  <a:srgbClr val="002060"/>
                </a:solidFill>
                <a:latin typeface="Arial Unicode MS" panose="020B0604020202020204" pitchFamily="34" charset="-128"/>
              </a:rPr>
              <a:t>Console.ReadLine</a:t>
            </a:r>
            <a:r>
              <a:rPr lang="en-US" altLang="ru-RU" sz="2200" b="1" i="1" cap="none" dirty="0" smtClean="0">
                <a:solidFill>
                  <a:srgbClr val="002060"/>
                </a:solidFill>
                <a:latin typeface="Arial Unicode MS" panose="020B0604020202020204" pitchFamily="34" charset="-128"/>
              </a:rPr>
              <a:t>();</a:t>
            </a:r>
            <a:endParaRPr lang="ru-RU" altLang="ru-RU" sz="2200" b="1" i="1" cap="none" dirty="0" smtClean="0">
              <a:solidFill>
                <a:srgbClr val="002060"/>
              </a:solidFill>
              <a:latin typeface="Arial Unicode MS" panose="020B0604020202020204" pitchFamily="34" charset="-128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200" b="1" i="1" cap="none" dirty="0">
                <a:solidFill>
                  <a:srgbClr val="002060"/>
                </a:solidFill>
                <a:latin typeface="Arial Unicode MS" panose="020B0604020202020204" pitchFamily="34" charset="-128"/>
              </a:rPr>
              <a:t> </a:t>
            </a:r>
            <a:r>
              <a:rPr lang="ru-RU" sz="2200" b="1" i="1" cap="none" dirty="0" smtClean="0">
                <a:solidFill>
                  <a:srgbClr val="002060"/>
                </a:solidFill>
                <a:latin typeface="Arial Unicode MS" panose="020B0604020202020204" pitchFamily="34" charset="-128"/>
              </a:rPr>
              <a:t>             </a:t>
            </a:r>
            <a:r>
              <a:rPr lang="ru-RU" sz="2200" b="1" i="1" cap="none" dirty="0" err="1" smtClean="0">
                <a:solidFill>
                  <a:srgbClr val="002060"/>
                </a:solidFill>
                <a:latin typeface="Arial Unicode MS" panose="020B0604020202020204" pitchFamily="34" charset="-128"/>
              </a:rPr>
              <a:t>Console.WriteLine</a:t>
            </a:r>
            <a:r>
              <a:rPr lang="ru-RU" sz="2200" b="1" i="1" cap="none" dirty="0">
                <a:solidFill>
                  <a:srgbClr val="002060"/>
                </a:solidFill>
                <a:latin typeface="Arial Unicode MS" panose="020B0604020202020204" pitchFamily="34" charset="-128"/>
              </a:rPr>
              <a:t>("Объединение строк+: " + s1 + s2</a:t>
            </a:r>
            <a:r>
              <a:rPr lang="ru-RU" sz="2200" b="1" i="1" cap="none" dirty="0" smtClean="0">
                <a:solidFill>
                  <a:srgbClr val="002060"/>
                </a:solidFill>
                <a:latin typeface="Arial Unicode MS" panose="020B0604020202020204" pitchFamily="34" charset="-128"/>
              </a:rPr>
              <a:t>);</a:t>
            </a:r>
            <a:endParaRPr lang="en-US" sz="2200" b="1" i="1" cap="none" dirty="0" smtClean="0">
              <a:solidFill>
                <a:srgbClr val="002060"/>
              </a:solidFill>
              <a:latin typeface="Arial Unicode MS" panose="020B0604020202020204" pitchFamily="34" charset="-128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b="1" i="1" cap="none" dirty="0">
                <a:solidFill>
                  <a:srgbClr val="002060"/>
                </a:solidFill>
                <a:latin typeface="Arial Unicode MS" panose="020B0604020202020204" pitchFamily="34" charset="-128"/>
              </a:rPr>
              <a:t> </a:t>
            </a:r>
            <a:r>
              <a:rPr lang="en-US" sz="2200" b="1" i="1" cap="none" dirty="0" smtClean="0">
                <a:solidFill>
                  <a:srgbClr val="002060"/>
                </a:solidFill>
                <a:latin typeface="Arial Unicode MS" panose="020B0604020202020204" pitchFamily="34" charset="-128"/>
              </a:rPr>
              <a:t>              … </a:t>
            </a:r>
            <a:endParaRPr lang="ru-RU" sz="2200" b="1" i="1" cap="none" dirty="0">
              <a:solidFill>
                <a:srgbClr val="002060"/>
              </a:solidFill>
              <a:latin typeface="Arial Unicode MS" panose="020B0604020202020204" pitchFamily="34" charset="-128"/>
            </a:endParaRPr>
          </a:p>
          <a:p>
            <a:pPr marL="269875" indent="-269875" fontAlgn="base">
              <a:lnSpc>
                <a:spcPct val="100000"/>
              </a:lnSpc>
              <a:spcBef>
                <a:spcPts val="1200"/>
              </a:spcBef>
              <a:buFont typeface="+mj-lt"/>
              <a:buAutoNum type="arabicParenR" startAt="2"/>
            </a:pPr>
            <a:r>
              <a:rPr lang="ru-RU" b="1" dirty="0" smtClean="0"/>
              <a:t>Использование метода </a:t>
            </a:r>
            <a:r>
              <a:rPr lang="en-US" sz="2200" b="1" i="1" dirty="0" err="1" smtClean="0">
                <a:solidFill>
                  <a:srgbClr val="002060"/>
                </a:solidFill>
              </a:rPr>
              <a:t>Concat</a:t>
            </a:r>
            <a:endParaRPr lang="ru-RU" sz="2200" b="1" i="1" dirty="0" smtClean="0">
              <a:solidFill>
                <a:srgbClr val="00206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altLang="ru-RU" sz="2400" b="1" i="1" cap="none" dirty="0" smtClean="0">
                <a:solidFill>
                  <a:srgbClr val="002060"/>
                </a:solidFill>
                <a:latin typeface="Arial Unicode MS" panose="020B0604020202020204" pitchFamily="34" charset="-128"/>
              </a:rPr>
              <a:t>            </a:t>
            </a:r>
            <a:r>
              <a:rPr lang="en-US" altLang="ru-RU" sz="2200" b="1" i="1" cap="none" dirty="0">
                <a:solidFill>
                  <a:srgbClr val="002060"/>
                </a:solidFill>
                <a:latin typeface="Arial Unicode MS" panose="020B0604020202020204" pitchFamily="34" charset="-128"/>
              </a:rPr>
              <a:t>…</a:t>
            </a:r>
            <a:r>
              <a:rPr lang="ru-RU" altLang="ru-RU" sz="2200" b="1" i="1" cap="none" dirty="0">
                <a:solidFill>
                  <a:srgbClr val="002060"/>
                </a:solidFill>
                <a:latin typeface="Arial Unicode MS" panose="020B0604020202020204" pitchFamily="34" charset="-128"/>
              </a:rPr>
              <a:t>  </a:t>
            </a:r>
            <a:endParaRPr lang="en-US" altLang="ru-RU" sz="2200" b="1" i="1" cap="none" dirty="0">
              <a:solidFill>
                <a:srgbClr val="002060"/>
              </a:solidFill>
              <a:latin typeface="Arial Unicode MS" panose="020B0604020202020204" pitchFamily="34" charset="-128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ru-RU" sz="2200" b="1" i="1" cap="none" dirty="0">
                <a:solidFill>
                  <a:srgbClr val="002060"/>
                </a:solidFill>
                <a:latin typeface="Arial Unicode MS" panose="020B0604020202020204" pitchFamily="34" charset="-128"/>
              </a:rPr>
              <a:t>            </a:t>
            </a:r>
            <a:r>
              <a:rPr lang="ru-RU" altLang="ru-RU" sz="2200" b="1" i="1" cap="none" dirty="0">
                <a:solidFill>
                  <a:srgbClr val="002060"/>
                </a:solidFill>
                <a:latin typeface="Arial Unicode MS" panose="020B0604020202020204" pitchFamily="34" charset="-128"/>
              </a:rPr>
              <a:t>string s1 = </a:t>
            </a:r>
            <a:r>
              <a:rPr lang="en-US" altLang="ru-RU" sz="2200" b="1" i="1" cap="none" dirty="0">
                <a:solidFill>
                  <a:srgbClr val="002060"/>
                </a:solidFill>
                <a:latin typeface="Arial Unicode MS" panose="020B0604020202020204" pitchFamily="34" charset="-128"/>
              </a:rPr>
              <a:t>Console.ReadLine();</a:t>
            </a:r>
            <a:endParaRPr lang="ru-RU" altLang="ru-RU" sz="2200" b="1" i="1" cap="none" dirty="0">
              <a:solidFill>
                <a:srgbClr val="002060"/>
              </a:solidFill>
              <a:latin typeface="Arial Unicode MS" panose="020B0604020202020204" pitchFamily="34" charset="-128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altLang="ru-RU" sz="2200" b="1" i="1" cap="none" dirty="0">
                <a:solidFill>
                  <a:srgbClr val="002060"/>
                </a:solidFill>
                <a:latin typeface="Arial Unicode MS" panose="020B0604020202020204" pitchFamily="34" charset="-128"/>
              </a:rPr>
              <a:t>              string s2 = "</a:t>
            </a:r>
            <a:r>
              <a:rPr lang="en-US" altLang="ru-RU" sz="2200" b="1" i="1" cap="none" dirty="0">
                <a:solidFill>
                  <a:srgbClr val="002060"/>
                </a:solidFill>
                <a:latin typeface="Arial Unicode MS" panose="020B0604020202020204" pitchFamily="34" charset="-128"/>
              </a:rPr>
              <a:t>Console.ReadLine();</a:t>
            </a:r>
            <a:endParaRPr lang="ru-RU" altLang="ru-RU" sz="2200" b="1" i="1" cap="none" dirty="0">
              <a:solidFill>
                <a:srgbClr val="002060"/>
              </a:solidFill>
              <a:latin typeface="Arial Unicode MS" panose="020B0604020202020204" pitchFamily="34" charset="-128"/>
            </a:endParaRP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b="1" i="1" cap="none" dirty="0">
                <a:solidFill>
                  <a:srgbClr val="002060"/>
                </a:solidFill>
                <a:latin typeface="Arial Unicode MS" panose="020B0604020202020204" pitchFamily="34" charset="-128"/>
              </a:rPr>
              <a:t>             </a:t>
            </a:r>
            <a:r>
              <a:rPr lang="en-US" sz="2200" b="1" i="1" cap="none" dirty="0" err="1">
                <a:solidFill>
                  <a:srgbClr val="002060"/>
                </a:solidFill>
                <a:latin typeface="Arial Unicode MS" panose="020B0604020202020204" pitchFamily="34" charset="-128"/>
              </a:rPr>
              <a:t>Console.WriteLine</a:t>
            </a:r>
            <a:r>
              <a:rPr lang="en-US" sz="2200" b="1" i="1" cap="none" dirty="0">
                <a:solidFill>
                  <a:srgbClr val="002060"/>
                </a:solidFill>
                <a:latin typeface="Arial Unicode MS" panose="020B0604020202020204" pitchFamily="34" charset="-128"/>
              </a:rPr>
              <a:t>(</a:t>
            </a:r>
            <a:r>
              <a:rPr lang="en-US" sz="2200" b="1" i="1" cap="none" dirty="0" err="1">
                <a:solidFill>
                  <a:srgbClr val="002060"/>
                </a:solidFill>
                <a:latin typeface="Arial Unicode MS" panose="020B0604020202020204" pitchFamily="34" charset="-128"/>
              </a:rPr>
              <a:t>string.Concat</a:t>
            </a:r>
            <a:r>
              <a:rPr lang="en-US" sz="2200" b="1" i="1" cap="none" dirty="0">
                <a:solidFill>
                  <a:srgbClr val="002060"/>
                </a:solidFill>
                <a:latin typeface="Arial Unicode MS" panose="020B0604020202020204" pitchFamily="34" charset="-128"/>
              </a:rPr>
              <a:t>(s1, s</a:t>
            </a:r>
            <a:r>
              <a:rPr lang="ru-RU" sz="2200" b="1" i="1" cap="none" dirty="0">
                <a:solidFill>
                  <a:srgbClr val="002060"/>
                </a:solidFill>
                <a:latin typeface="Arial Unicode MS" panose="020B0604020202020204" pitchFamily="34" charset="-128"/>
              </a:rPr>
              <a:t>2</a:t>
            </a:r>
            <a:r>
              <a:rPr lang="en-US" sz="2200" b="1" i="1" cap="none" dirty="0">
                <a:solidFill>
                  <a:srgbClr val="002060"/>
                </a:solidFill>
                <a:latin typeface="Arial Unicode MS" panose="020B0604020202020204" pitchFamily="34" charset="-128"/>
              </a:rPr>
              <a:t>));</a:t>
            </a: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b="1" i="1" cap="none" dirty="0">
                <a:solidFill>
                  <a:srgbClr val="002060"/>
                </a:solidFill>
                <a:latin typeface="Arial Unicode MS" panose="020B0604020202020204" pitchFamily="34" charset="-128"/>
              </a:rPr>
              <a:t>              …</a:t>
            </a:r>
            <a:endParaRPr lang="ru-RU" sz="2200" b="1" i="1" cap="none" dirty="0">
              <a:solidFill>
                <a:srgbClr val="002060"/>
              </a:solidFill>
              <a:latin typeface="Arial Unicode MS" panose="020B0604020202020204" pitchFamily="34" charset="-128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9865471" y="1508943"/>
            <a:ext cx="231007" cy="365761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3498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2098307" y="874207"/>
            <a:ext cx="9413508" cy="5617028"/>
          </a:xfrm>
        </p:spPr>
        <p:txBody>
          <a:bodyPr>
            <a:normAutofit/>
          </a:bodyPr>
          <a:lstStyle/>
          <a:p>
            <a:pPr marL="0" indent="0" fontAlgn="base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b="1" dirty="0" smtClean="0"/>
              <a:t>Метод </a:t>
            </a:r>
            <a:r>
              <a:rPr lang="ru-RU" b="1" i="1" dirty="0" err="1" smtClean="0">
                <a:solidFill>
                  <a:srgbClr val="002060"/>
                </a:solidFill>
              </a:rPr>
              <a:t>Concat</a:t>
            </a:r>
            <a:r>
              <a:rPr lang="ru-RU" b="1" dirty="0"/>
              <a:t> </a:t>
            </a:r>
            <a:r>
              <a:rPr lang="ru-RU" b="1" dirty="0" smtClean="0"/>
              <a:t>может </a:t>
            </a:r>
            <a:r>
              <a:rPr lang="ru-RU" b="1" dirty="0"/>
              <a:t>принять на вход массив элементов типа </a:t>
            </a:r>
            <a:r>
              <a:rPr lang="ru-RU" b="1" i="1" dirty="0">
                <a:solidFill>
                  <a:srgbClr val="002060"/>
                </a:solidFill>
              </a:rPr>
              <a:t>String</a:t>
            </a:r>
            <a:r>
              <a:rPr lang="ru-RU" b="1" dirty="0"/>
              <a:t>  и объединить их:</a:t>
            </a:r>
          </a:p>
          <a:p>
            <a:pPr marL="1165225" indent="-269875" fontAlgn="base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200" b="1" i="1" dirty="0">
                <a:solidFill>
                  <a:srgbClr val="002060"/>
                </a:solidFill>
              </a:rPr>
              <a:t>string[] sArr1 = {"First ", "Second ", "Third </a:t>
            </a:r>
            <a:r>
              <a:rPr lang="en-US" sz="2200" b="1" i="1" dirty="0" smtClean="0">
                <a:solidFill>
                  <a:srgbClr val="002060"/>
                </a:solidFill>
              </a:rPr>
              <a:t>"};</a:t>
            </a:r>
            <a:endParaRPr lang="ru-RU" sz="2200" b="1" i="1" dirty="0" smtClean="0">
              <a:solidFill>
                <a:srgbClr val="002060"/>
              </a:solidFill>
            </a:endParaRPr>
          </a:p>
          <a:p>
            <a:pPr marL="1165225" indent="-269875" fontAlgn="base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200" b="1" i="1" dirty="0" err="1" smtClean="0">
                <a:solidFill>
                  <a:srgbClr val="002060"/>
                </a:solidFill>
              </a:rPr>
              <a:t>Console.WriteLine</a:t>
            </a:r>
            <a:r>
              <a:rPr lang="en-US" sz="2200" b="1" i="1" dirty="0" smtClean="0">
                <a:solidFill>
                  <a:srgbClr val="002060"/>
                </a:solidFill>
              </a:rPr>
              <a:t>(</a:t>
            </a:r>
            <a:r>
              <a:rPr lang="en-US" sz="2200" b="1" i="1" dirty="0" err="1" smtClean="0">
                <a:solidFill>
                  <a:srgbClr val="002060"/>
                </a:solidFill>
              </a:rPr>
              <a:t>string.Concat</a:t>
            </a:r>
            <a:r>
              <a:rPr lang="en-US" sz="2200" b="1" i="1" dirty="0" smtClean="0">
                <a:solidFill>
                  <a:srgbClr val="002060"/>
                </a:solidFill>
              </a:rPr>
              <a:t>(sArr1</a:t>
            </a:r>
            <a:r>
              <a:rPr lang="en-US" sz="2200" b="1" i="1" dirty="0">
                <a:solidFill>
                  <a:srgbClr val="002060"/>
                </a:solidFill>
              </a:rPr>
              <a:t>));</a:t>
            </a:r>
          </a:p>
          <a:p>
            <a:pPr marL="0" indent="0" fontAlgn="base">
              <a:lnSpc>
                <a:spcPct val="100000"/>
              </a:lnSpc>
              <a:spcBef>
                <a:spcPts val="1200"/>
              </a:spcBef>
              <a:buNone/>
            </a:pPr>
            <a:r>
              <a:rPr lang="ru-RU" b="1" dirty="0" smtClean="0"/>
              <a:t>Для </a:t>
            </a:r>
            <a:r>
              <a:rPr lang="ru-RU" b="1" dirty="0"/>
              <a:t>объединения элементов с указанием разделителя используется метод </a:t>
            </a:r>
            <a:r>
              <a:rPr lang="ru-RU" b="1" i="1" dirty="0" err="1">
                <a:solidFill>
                  <a:srgbClr val="002060"/>
                </a:solidFill>
              </a:rPr>
              <a:t>Join</a:t>
            </a:r>
            <a:r>
              <a:rPr lang="ru-RU" b="1" i="1" dirty="0" smtClean="0">
                <a:solidFill>
                  <a:srgbClr val="002060"/>
                </a:solidFill>
              </a:rPr>
              <a:t>.</a:t>
            </a:r>
          </a:p>
          <a:p>
            <a:pPr marL="1165225" indent="-269875" fontAlgn="base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200" b="1" i="1" dirty="0">
                <a:solidFill>
                  <a:srgbClr val="002060"/>
                </a:solidFill>
              </a:rPr>
              <a:t>string[] sArr2 = {"First", "Second", "Third"};</a:t>
            </a:r>
            <a:endParaRPr lang="ru-RU" sz="2200" b="1" i="1" dirty="0">
              <a:solidFill>
                <a:srgbClr val="002060"/>
              </a:solidFill>
            </a:endParaRPr>
          </a:p>
          <a:p>
            <a:pPr marL="1165225" indent="-269875" fontAlgn="base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200" b="1" i="1" dirty="0">
                <a:solidFill>
                  <a:srgbClr val="002060"/>
                </a:solidFill>
              </a:rPr>
              <a:t>Console.WriteLine(" </a:t>
            </a:r>
            <a:r>
              <a:rPr lang="ru-RU" sz="2200" b="1" i="1" dirty="0" smtClean="0">
                <a:solidFill>
                  <a:srgbClr val="002060"/>
                </a:solidFill>
              </a:rPr>
              <a:t>Вывод элементов массива с разделителем </a:t>
            </a:r>
            <a:r>
              <a:rPr lang="en-US" sz="2200" b="1" i="1" dirty="0" smtClean="0">
                <a:solidFill>
                  <a:srgbClr val="002060"/>
                </a:solidFill>
              </a:rPr>
              <a:t>: </a:t>
            </a:r>
            <a:r>
              <a:rPr lang="en-US" sz="2200" b="1" i="1" dirty="0">
                <a:solidFill>
                  <a:srgbClr val="002060"/>
                </a:solidFill>
              </a:rPr>
              <a:t>" + </a:t>
            </a:r>
            <a:r>
              <a:rPr lang="en-US" sz="2200" b="1" i="1" dirty="0" err="1">
                <a:solidFill>
                  <a:srgbClr val="002060"/>
                </a:solidFill>
              </a:rPr>
              <a:t>string.Join</a:t>
            </a:r>
            <a:r>
              <a:rPr lang="en-US" sz="2200" b="1" i="1" dirty="0">
                <a:solidFill>
                  <a:srgbClr val="002060"/>
                </a:solidFill>
              </a:rPr>
              <a:t>(" ", sArr2));</a:t>
            </a:r>
          </a:p>
          <a:p>
            <a:pPr marL="0" indent="0" fontAlgn="base">
              <a:lnSpc>
                <a:spcPct val="100000"/>
              </a:lnSpc>
              <a:spcBef>
                <a:spcPts val="1200"/>
              </a:spcBef>
              <a:buNone/>
            </a:pPr>
            <a:r>
              <a:rPr lang="ru-RU" b="1" dirty="0"/>
              <a:t>В </a:t>
            </a:r>
            <a:r>
              <a:rPr lang="ru-RU" b="1" dirty="0" smtClean="0"/>
              <a:t>качестве </a:t>
            </a:r>
            <a:r>
              <a:rPr lang="ru-RU" b="1" dirty="0"/>
              <a:t>разделителя можно использовать любую строку</a:t>
            </a:r>
            <a:r>
              <a:rPr lang="ru-RU" b="1" dirty="0" smtClean="0"/>
              <a:t>:</a:t>
            </a:r>
          </a:p>
          <a:p>
            <a:pPr marL="1165225" indent="-269875" fontAlgn="base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200" b="1" i="1" dirty="0">
                <a:solidFill>
                  <a:srgbClr val="002060"/>
                </a:solidFill>
              </a:rPr>
              <a:t>Console.WriteLine("Join elements in array by Join() with &lt;-&gt;: " + </a:t>
            </a:r>
            <a:r>
              <a:rPr lang="en-US" sz="2200" b="1" i="1" dirty="0" err="1">
                <a:solidFill>
                  <a:srgbClr val="002060"/>
                </a:solidFill>
              </a:rPr>
              <a:t>string.Join</a:t>
            </a:r>
            <a:r>
              <a:rPr lang="en-US" sz="2200" b="1" i="1" dirty="0">
                <a:solidFill>
                  <a:srgbClr val="002060"/>
                </a:solidFill>
              </a:rPr>
              <a:t>("&lt;-&gt;", sArr2));</a:t>
            </a:r>
            <a:endParaRPr lang="ru-RU" sz="2200" b="1" i="1" dirty="0">
              <a:solidFill>
                <a:srgbClr val="002060"/>
              </a:solidFill>
            </a:endParaRP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326885" y="89022"/>
            <a:ext cx="10364451" cy="785185"/>
          </a:xfrm>
        </p:spPr>
        <p:txBody>
          <a:bodyPr>
            <a:normAutofit/>
          </a:bodyPr>
          <a:lstStyle/>
          <a:p>
            <a:r>
              <a:rPr lang="ru-RU" sz="4000" b="1" dirty="0">
                <a:solidFill>
                  <a:schemeClr val="accent6">
                    <a:lumMod val="75000"/>
                  </a:schemeClr>
                </a:solidFill>
              </a:rPr>
              <a:t>Методы и свойства класса </a:t>
            </a:r>
            <a:r>
              <a:rPr lang="en-US" sz="4000" b="1" dirty="0">
                <a:solidFill>
                  <a:schemeClr val="accent6">
                    <a:lumMod val="75000"/>
                  </a:schemeClr>
                </a:solidFill>
              </a:rPr>
              <a:t>string</a:t>
            </a:r>
            <a:endParaRPr lang="ru-RU" sz="40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469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34355" y="166342"/>
            <a:ext cx="10364451" cy="1119848"/>
          </a:xfrm>
        </p:spPr>
        <p:txBody>
          <a:bodyPr/>
          <a:lstStyle/>
          <a:p>
            <a:r>
              <a:rPr lang="ru-RU" b="1" dirty="0">
                <a:solidFill>
                  <a:schemeClr val="accent6">
                    <a:lumMod val="75000"/>
                  </a:schemeClr>
                </a:solidFill>
              </a:rPr>
              <a:t>Методы и свойства класса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string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708219" y="1014883"/>
            <a:ext cx="9428703" cy="4695929"/>
          </a:xfrm>
        </p:spPr>
        <p:txBody>
          <a:bodyPr/>
          <a:lstStyle/>
          <a:p>
            <a:pPr marL="0" indent="0">
              <a:buNone/>
            </a:pPr>
            <a:r>
              <a:rPr lang="ru-RU" sz="2400" b="1" dirty="0">
                <a:solidFill>
                  <a:srgbClr val="002060"/>
                </a:solidFill>
              </a:rPr>
              <a:t>копирование СТРОК</a:t>
            </a:r>
          </a:p>
          <a:p>
            <a:pPr marL="457200" indent="-457200">
              <a:buAutoNum type="arabicParenR"/>
            </a:pPr>
            <a:r>
              <a:rPr lang="ru-RU" b="1" dirty="0"/>
              <a:t>Создание полной копии строки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altLang="ru-RU" b="1" i="1" cap="none" dirty="0" smtClean="0">
                <a:solidFill>
                  <a:srgbClr val="002060"/>
                </a:solidFill>
                <a:latin typeface="Arial Unicode MS" panose="020B0604020202020204" pitchFamily="34" charset="-128"/>
              </a:rPr>
              <a:t>              </a:t>
            </a:r>
            <a:r>
              <a:rPr lang="ru-RU" altLang="ru-RU" sz="2200" b="1" i="1" cap="none" dirty="0" smtClean="0">
                <a:solidFill>
                  <a:srgbClr val="002060"/>
                </a:solidFill>
                <a:latin typeface="Arial Unicode MS" panose="020B0604020202020204" pitchFamily="34" charset="-128"/>
              </a:rPr>
              <a:t>string </a:t>
            </a:r>
            <a:r>
              <a:rPr lang="ru-RU" altLang="ru-RU" sz="2200" b="1" i="1" cap="none" dirty="0">
                <a:solidFill>
                  <a:srgbClr val="002060"/>
                </a:solidFill>
                <a:latin typeface="Arial Unicode MS" panose="020B0604020202020204" pitchFamily="34" charset="-128"/>
              </a:rPr>
              <a:t>s1 = </a:t>
            </a:r>
            <a:r>
              <a:rPr lang="en-US" altLang="ru-RU" sz="2200" b="1" i="1" cap="none" dirty="0">
                <a:solidFill>
                  <a:srgbClr val="002060"/>
                </a:solidFill>
                <a:latin typeface="Arial Unicode MS" panose="020B0604020202020204" pitchFamily="34" charset="-128"/>
              </a:rPr>
              <a:t>Console.ReadLine();</a:t>
            </a:r>
            <a:endParaRPr lang="ru-RU" altLang="ru-RU" sz="2200" b="1" i="1" cap="none" dirty="0">
              <a:solidFill>
                <a:srgbClr val="002060"/>
              </a:solidFill>
              <a:latin typeface="Arial Unicode MS" panose="020B0604020202020204" pitchFamily="34" charset="-128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altLang="ru-RU" sz="2200" b="1" i="1" cap="none" dirty="0">
                <a:solidFill>
                  <a:srgbClr val="002060"/>
                </a:solidFill>
                <a:latin typeface="Arial Unicode MS" panose="020B0604020202020204" pitchFamily="34" charset="-128"/>
              </a:rPr>
              <a:t>             </a:t>
            </a:r>
            <a:r>
              <a:rPr lang="ru-RU" altLang="ru-RU" sz="2200" b="1" i="1" cap="none" dirty="0" smtClean="0">
                <a:solidFill>
                  <a:srgbClr val="002060"/>
                </a:solidFill>
                <a:latin typeface="Arial Unicode MS" panose="020B0604020202020204" pitchFamily="34" charset="-128"/>
              </a:rPr>
              <a:t>string </a:t>
            </a:r>
            <a:r>
              <a:rPr lang="ru-RU" altLang="ru-RU" sz="2200" b="1" i="1" cap="none" dirty="0">
                <a:solidFill>
                  <a:srgbClr val="002060"/>
                </a:solidFill>
                <a:latin typeface="Arial Unicode MS" panose="020B0604020202020204" pitchFamily="34" charset="-128"/>
              </a:rPr>
              <a:t>s2 = </a:t>
            </a:r>
            <a:r>
              <a:rPr lang="en-US" altLang="ru-RU" sz="2200" b="1" i="1" cap="none" dirty="0" err="1" smtClean="0">
                <a:solidFill>
                  <a:srgbClr val="002060"/>
                </a:solidFill>
                <a:latin typeface="Arial Unicode MS" panose="020B0604020202020204" pitchFamily="34" charset="-128"/>
              </a:rPr>
              <a:t>String.Copy</a:t>
            </a:r>
            <a:r>
              <a:rPr lang="en-US" altLang="ru-RU" sz="2200" b="1" i="1" cap="none" dirty="0" smtClean="0">
                <a:solidFill>
                  <a:srgbClr val="002060"/>
                </a:solidFill>
                <a:latin typeface="Arial Unicode MS" panose="020B0604020202020204" pitchFamily="34" charset="-128"/>
              </a:rPr>
              <a:t>(s1);</a:t>
            </a:r>
            <a:endParaRPr lang="ru-RU" altLang="ru-RU" sz="2200" b="1" i="1" cap="none" dirty="0">
              <a:solidFill>
                <a:srgbClr val="002060"/>
              </a:solidFill>
              <a:latin typeface="Arial Unicode MS" panose="020B0604020202020204" pitchFamily="34" charset="-128"/>
            </a:endParaRPr>
          </a:p>
          <a:p>
            <a:pPr marL="0" indent="0">
              <a:buNone/>
            </a:pPr>
            <a:endParaRPr lang="ru-RU" dirty="0" smtClean="0"/>
          </a:p>
          <a:p>
            <a:pPr marL="457200" indent="-457200">
              <a:buFont typeface="+mj-lt"/>
              <a:buAutoNum type="arabicParenR" startAt="2"/>
            </a:pPr>
            <a:r>
              <a:rPr lang="ru-RU" b="1" dirty="0"/>
              <a:t>Копирование части </a:t>
            </a:r>
            <a:r>
              <a:rPr lang="ru-RU" b="1" dirty="0" smtClean="0"/>
              <a:t>строки</a:t>
            </a:r>
          </a:p>
          <a:p>
            <a:pPr marL="1074738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altLang="ru-RU" sz="2200" b="1" i="1" cap="none" dirty="0">
                <a:solidFill>
                  <a:srgbClr val="002060"/>
                </a:solidFill>
                <a:latin typeface="Arial Unicode MS" panose="020B0604020202020204" pitchFamily="34" charset="-128"/>
              </a:rPr>
              <a:t>char[] </a:t>
            </a:r>
            <a:r>
              <a:rPr lang="ru-RU" altLang="ru-RU" sz="2200" b="1" i="1" cap="none" dirty="0" err="1">
                <a:solidFill>
                  <a:srgbClr val="002060"/>
                </a:solidFill>
                <a:latin typeface="Arial Unicode MS" panose="020B0604020202020204" pitchFamily="34" charset="-128"/>
              </a:rPr>
              <a:t>charArr</a:t>
            </a:r>
            <a:r>
              <a:rPr lang="ru-RU" altLang="ru-RU" sz="2200" b="1" i="1" cap="none" dirty="0">
                <a:solidFill>
                  <a:srgbClr val="002060"/>
                </a:solidFill>
                <a:latin typeface="Arial Unicode MS" panose="020B0604020202020204" pitchFamily="34" charset="-128"/>
              </a:rPr>
              <a:t> = </a:t>
            </a:r>
            <a:r>
              <a:rPr lang="ru-RU" altLang="ru-RU" sz="2200" b="1" i="1" cap="none" dirty="0" err="1">
                <a:solidFill>
                  <a:srgbClr val="002060"/>
                </a:solidFill>
                <a:latin typeface="Arial Unicode MS" panose="020B0604020202020204" pitchFamily="34" charset="-128"/>
              </a:rPr>
              <a:t>new</a:t>
            </a:r>
            <a:r>
              <a:rPr lang="ru-RU" altLang="ru-RU" sz="2200" b="1" i="1" cap="none" dirty="0">
                <a:solidFill>
                  <a:srgbClr val="002060"/>
                </a:solidFill>
                <a:latin typeface="Arial Unicode MS" panose="020B0604020202020204" pitchFamily="34" charset="-128"/>
              </a:rPr>
              <a:t> char[] { 'H', 'e', 'l', 'l', 'o', ' ', 'w', 'o', 'r', 'l', 'd' }; </a:t>
            </a:r>
          </a:p>
          <a:p>
            <a:pPr marL="1074738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altLang="ru-RU" sz="2200" b="1" i="1" cap="none" dirty="0">
                <a:solidFill>
                  <a:srgbClr val="002060"/>
                </a:solidFill>
                <a:latin typeface="Arial Unicode MS" panose="020B0604020202020204" pitchFamily="34" charset="-128"/>
              </a:rPr>
              <a:t>string s6 = "string";</a:t>
            </a:r>
          </a:p>
          <a:p>
            <a:pPr marL="1074738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altLang="ru-RU" sz="2200" b="1" i="1" cap="none" dirty="0">
                <a:solidFill>
                  <a:srgbClr val="002060"/>
                </a:solidFill>
                <a:latin typeface="Arial Unicode MS" panose="020B0604020202020204" pitchFamily="34" charset="-128"/>
              </a:rPr>
              <a:t> s6.CopyTo(2, </a:t>
            </a:r>
            <a:r>
              <a:rPr lang="ru-RU" altLang="ru-RU" sz="2200" b="1" i="1" cap="none" dirty="0" err="1">
                <a:solidFill>
                  <a:srgbClr val="002060"/>
                </a:solidFill>
                <a:latin typeface="Arial Unicode MS" panose="020B0604020202020204" pitchFamily="34" charset="-128"/>
              </a:rPr>
              <a:t>charArr</a:t>
            </a:r>
            <a:r>
              <a:rPr lang="ru-RU" altLang="ru-RU" sz="2200" b="1" i="1" cap="none" dirty="0">
                <a:solidFill>
                  <a:srgbClr val="002060"/>
                </a:solidFill>
                <a:latin typeface="Arial Unicode MS" panose="020B0604020202020204" pitchFamily="34" charset="-128"/>
              </a:rPr>
              <a:t>, 0, 4); </a:t>
            </a:r>
          </a:p>
          <a:p>
            <a:pPr marL="1074738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altLang="ru-RU" sz="2200" b="1" i="1" cap="none" dirty="0" err="1">
                <a:solidFill>
                  <a:srgbClr val="002060"/>
                </a:solidFill>
                <a:latin typeface="Arial Unicode MS" panose="020B0604020202020204" pitchFamily="34" charset="-128"/>
              </a:rPr>
              <a:t>Console.WriteLine</a:t>
            </a:r>
            <a:r>
              <a:rPr lang="ru-RU" altLang="ru-RU" sz="2200" b="1" i="1" cap="none" dirty="0">
                <a:solidFill>
                  <a:srgbClr val="002060"/>
                </a:solidFill>
                <a:latin typeface="Arial Unicode MS" panose="020B0604020202020204" pitchFamily="34" charset="-128"/>
              </a:rPr>
              <a:t>(</a:t>
            </a:r>
            <a:r>
              <a:rPr lang="ru-RU" altLang="ru-RU" sz="2200" b="1" i="1" cap="none" dirty="0" err="1">
                <a:solidFill>
                  <a:srgbClr val="002060"/>
                </a:solidFill>
                <a:latin typeface="Arial Unicode MS" panose="020B0604020202020204" pitchFamily="34" charset="-128"/>
              </a:rPr>
              <a:t>charArr</a:t>
            </a:r>
            <a:r>
              <a:rPr lang="ru-RU" altLang="ru-RU" sz="2200" b="1" i="1" cap="none" dirty="0">
                <a:solidFill>
                  <a:srgbClr val="002060"/>
                </a:solidFill>
                <a:latin typeface="Arial Unicode MS" panose="020B0604020202020204" pitchFamily="34" charset="-128"/>
              </a:rPr>
              <a:t>);  </a:t>
            </a:r>
            <a:r>
              <a:rPr lang="en-US" altLang="ru-RU" sz="2200" b="1" i="1" cap="none" dirty="0">
                <a:solidFill>
                  <a:srgbClr val="00B050"/>
                </a:solidFill>
                <a:latin typeface="Arial Unicode MS" panose="020B0604020202020204" pitchFamily="34" charset="-128"/>
              </a:rPr>
              <a:t>//  </a:t>
            </a:r>
            <a:r>
              <a:rPr lang="en-US" sz="2200" b="1" i="1" cap="none" dirty="0" err="1">
                <a:solidFill>
                  <a:srgbClr val="00B050"/>
                </a:solidFill>
                <a:latin typeface="Arial Unicode MS" panose="020B0604020202020204" pitchFamily="34" charset="-128"/>
              </a:rPr>
              <a:t>ringo</a:t>
            </a:r>
            <a:r>
              <a:rPr lang="en-US" sz="2200" b="1" i="1" cap="none" dirty="0">
                <a:solidFill>
                  <a:srgbClr val="00B050"/>
                </a:solidFill>
                <a:latin typeface="Arial Unicode MS" panose="020B0604020202020204" pitchFamily="34" charset="-128"/>
              </a:rPr>
              <a:t> world</a:t>
            </a:r>
            <a:endParaRPr lang="ru-RU" altLang="ru-RU" sz="2200" b="1" i="1" cap="none" dirty="0">
              <a:solidFill>
                <a:srgbClr val="00B050"/>
              </a:solidFill>
              <a:latin typeface="Arial Unicode MS" panose="020B0604020202020204" pitchFamily="34" charset="-128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ru-RU" b="1" i="1" cap="none" dirty="0">
              <a:solidFill>
                <a:srgbClr val="002060"/>
              </a:solidFill>
              <a:latin typeface="Arial Unicode MS" panose="020B0604020202020204" pitchFamily="34" charset="-128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622619" y="1959428"/>
            <a:ext cx="5988817" cy="974691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28557"/>
            <a:ext cx="184731" cy="40008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76176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622619" y="3607356"/>
            <a:ext cx="8370278" cy="1708221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8762163" y="2134731"/>
            <a:ext cx="1964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i="1" dirty="0" smtClean="0">
                <a:solidFill>
                  <a:srgbClr val="FF0000"/>
                </a:solidFill>
              </a:rPr>
              <a:t>Не используется!</a:t>
            </a:r>
            <a:endParaRPr lang="ru-RU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45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68918" y="209356"/>
            <a:ext cx="10364451" cy="1008153"/>
          </a:xfrm>
        </p:spPr>
        <p:txBody>
          <a:bodyPr>
            <a:noAutofit/>
          </a:bodyPr>
          <a:lstStyle/>
          <a:p>
            <a:r>
              <a:rPr lang="ru-RU" b="1" dirty="0">
                <a:solidFill>
                  <a:schemeClr val="accent6">
                    <a:lumMod val="75000"/>
                  </a:schemeClr>
                </a:solidFill>
              </a:rPr>
              <a:t>Поиск и извлечение элементов из </a:t>
            </a:r>
            <a:r>
              <a:rPr lang="ru-RU" b="1" dirty="0" smtClean="0">
                <a:solidFill>
                  <a:schemeClr val="accent6">
                    <a:lumMod val="75000"/>
                  </a:schemeClr>
                </a:solidFill>
              </a:rPr>
              <a:t>строки</a:t>
            </a:r>
            <a:r>
              <a:rPr lang="ru-RU" b="1" dirty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ru-RU" b="1" dirty="0">
                <a:solidFill>
                  <a:schemeClr val="accent6">
                    <a:lumMod val="75000"/>
                  </a:schemeClr>
                </a:solidFill>
              </a:rPr>
            </a:br>
            <a:endParaRPr lang="ru-RU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568918" y="713433"/>
            <a:ext cx="9708682" cy="6144567"/>
          </a:xfrm>
        </p:spPr>
        <p:txBody>
          <a:bodyPr>
            <a:normAutofit/>
          </a:bodyPr>
          <a:lstStyle/>
          <a:p>
            <a:pPr marL="87313" indent="0" fontAlgn="base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sz="2400" b="1" dirty="0">
                <a:solidFill>
                  <a:srgbClr val="002060"/>
                </a:solidFill>
              </a:rPr>
              <a:t>получение символа из строки с конкретной позиции: </a:t>
            </a:r>
          </a:p>
          <a:p>
            <a:pPr marL="1165225" indent="-269875" fontAlgn="base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200" b="1" i="1" dirty="0" smtClean="0">
                <a:solidFill>
                  <a:srgbClr val="002060"/>
                </a:solidFill>
              </a:rPr>
              <a:t>string s </a:t>
            </a:r>
            <a:r>
              <a:rPr lang="en-US" sz="2200" b="1" i="1" dirty="0">
                <a:solidFill>
                  <a:srgbClr val="002060"/>
                </a:solidFill>
              </a:rPr>
              <a:t>= </a:t>
            </a:r>
            <a:r>
              <a:rPr lang="en-US" sz="2200" b="1" i="1" dirty="0" smtClean="0">
                <a:solidFill>
                  <a:srgbClr val="002060"/>
                </a:solidFill>
              </a:rPr>
              <a:t>«</a:t>
            </a:r>
            <a:r>
              <a:rPr lang="ru-RU" sz="2200" b="1" i="1" dirty="0" smtClean="0">
                <a:solidFill>
                  <a:srgbClr val="002060"/>
                </a:solidFill>
              </a:rPr>
              <a:t>Привет</a:t>
            </a:r>
            <a:r>
              <a:rPr lang="en-US" sz="2200" b="1" i="1" dirty="0" smtClean="0">
                <a:solidFill>
                  <a:srgbClr val="002060"/>
                </a:solidFill>
              </a:rPr>
              <a:t>";</a:t>
            </a:r>
            <a:endParaRPr lang="en-US" sz="2200" b="1" i="1" dirty="0">
              <a:solidFill>
                <a:srgbClr val="002060"/>
              </a:solidFill>
            </a:endParaRPr>
          </a:p>
          <a:p>
            <a:pPr marL="1165225" indent="-269875" fontAlgn="base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200" b="1" i="1" dirty="0">
                <a:solidFill>
                  <a:srgbClr val="002060"/>
                </a:solidFill>
              </a:rPr>
              <a:t>Console.WriteLine("Get element by index </a:t>
            </a:r>
            <a:r>
              <a:rPr lang="en-US" sz="2200" b="1" i="1" dirty="0" smtClean="0">
                <a:solidFill>
                  <a:srgbClr val="002060"/>
                </a:solidFill>
              </a:rPr>
              <a:t>s[3</a:t>
            </a:r>
            <a:r>
              <a:rPr lang="en-US" sz="2200" b="1" i="1" dirty="0">
                <a:solidFill>
                  <a:srgbClr val="002060"/>
                </a:solidFill>
              </a:rPr>
              <a:t>]: " + </a:t>
            </a:r>
            <a:r>
              <a:rPr lang="en-US" sz="2200" b="1" i="1" dirty="0" smtClean="0">
                <a:solidFill>
                  <a:srgbClr val="002060"/>
                </a:solidFill>
              </a:rPr>
              <a:t>s[3]);</a:t>
            </a:r>
            <a:endParaRPr lang="ru-RU" sz="2200" b="1" i="1" dirty="0" smtClean="0">
              <a:solidFill>
                <a:srgbClr val="002060"/>
              </a:solidFill>
            </a:endParaRPr>
          </a:p>
          <a:p>
            <a:pPr marL="90488" indent="0" fontAlgn="base">
              <a:lnSpc>
                <a:spcPct val="100000"/>
              </a:lnSpc>
              <a:spcBef>
                <a:spcPts val="600"/>
              </a:spcBef>
              <a:buNone/>
            </a:pPr>
            <a:r>
              <a:rPr lang="ru-RU" sz="1800" b="1" dirty="0"/>
              <a:t>Для определения того, содержит ли данная строка указанную подстроку, а также для проверки равенства начала или конца строки заданному значению </a:t>
            </a:r>
            <a:r>
              <a:rPr lang="ru-RU" sz="1800" b="1" dirty="0" smtClean="0"/>
              <a:t>используются </a:t>
            </a:r>
            <a:r>
              <a:rPr lang="ru-RU" sz="1800" b="1" dirty="0"/>
              <a:t>методы: </a:t>
            </a:r>
            <a:endParaRPr lang="en-US" sz="1800" b="1" dirty="0"/>
          </a:p>
          <a:p>
            <a:pPr marL="1165225" indent="-269875" fontAlgn="base">
              <a:lnSpc>
                <a:spcPct val="100000"/>
              </a:lnSpc>
              <a:spcBef>
                <a:spcPts val="600"/>
              </a:spcBef>
              <a:buNone/>
            </a:pPr>
            <a:endParaRPr lang="ru-RU" sz="2200" b="1" i="1" dirty="0">
              <a:solidFill>
                <a:srgbClr val="002060"/>
              </a:solidFill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563211"/>
              </p:ext>
            </p:extLst>
          </p:nvPr>
        </p:nvGraphicFramePr>
        <p:xfrm>
          <a:off x="2240782" y="2750138"/>
          <a:ext cx="9951218" cy="2917767"/>
        </p:xfrm>
        <a:graphic>
          <a:graphicData uri="http://schemas.openxmlformats.org/drawingml/2006/table">
            <a:tbl>
              <a:tblPr/>
              <a:tblGrid>
                <a:gridCol w="2227886">
                  <a:extLst>
                    <a:ext uri="{9D8B030D-6E8A-4147-A177-3AD203B41FA5}">
                      <a16:colId xmlns:a16="http://schemas.microsoft.com/office/drawing/2014/main" val="2337862567"/>
                    </a:ext>
                  </a:extLst>
                </a:gridCol>
                <a:gridCol w="7723332">
                  <a:extLst>
                    <a:ext uri="{9D8B030D-6E8A-4147-A177-3AD203B41FA5}">
                      <a16:colId xmlns:a16="http://schemas.microsoft.com/office/drawing/2014/main" val="513930359"/>
                    </a:ext>
                  </a:extLst>
                </a:gridCol>
              </a:tblGrid>
              <a:tr h="451910">
                <a:tc>
                  <a:txBody>
                    <a:bodyPr/>
                    <a:lstStyle/>
                    <a:p>
                      <a:pPr algn="l" fontAlgn="base"/>
                      <a:r>
                        <a:rPr lang="ru-RU" sz="2200" b="1" dirty="0">
                          <a:solidFill>
                            <a:srgbClr val="000000"/>
                          </a:solidFill>
                          <a:effectLst/>
                        </a:rPr>
                        <a:t>Метод</a:t>
                      </a:r>
                      <a:endParaRPr lang="ru-RU" sz="2200" b="1" dirty="0">
                        <a:effectLst/>
                      </a:endParaRPr>
                    </a:p>
                  </a:txBody>
                  <a:tcPr marL="133350" marR="133350" marT="66675" marB="66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2200" b="1" dirty="0">
                          <a:solidFill>
                            <a:srgbClr val="000000"/>
                          </a:solidFill>
                          <a:effectLst/>
                        </a:rPr>
                        <a:t>Описание</a:t>
                      </a:r>
                      <a:endParaRPr lang="ru-RU" sz="2200" b="1" dirty="0">
                        <a:effectLst/>
                      </a:endParaRPr>
                    </a:p>
                  </a:txBody>
                  <a:tcPr marL="133350" marR="133350" marT="66675" marB="66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0356439"/>
                  </a:ext>
                </a:extLst>
              </a:tr>
              <a:tr h="775228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200" b="1" i="1" dirty="0">
                          <a:solidFill>
                            <a:srgbClr val="002060"/>
                          </a:solidFill>
                          <a:effectLst/>
                        </a:rPr>
                        <a:t>Contains(Char)</a:t>
                      </a:r>
                      <a:br>
                        <a:rPr lang="en-US" sz="2200" b="1" i="1" dirty="0">
                          <a:solidFill>
                            <a:srgbClr val="002060"/>
                          </a:solidFill>
                          <a:effectLst/>
                        </a:rPr>
                      </a:br>
                      <a:r>
                        <a:rPr lang="en-US" sz="2200" b="1" i="1" dirty="0">
                          <a:solidFill>
                            <a:srgbClr val="002060"/>
                          </a:solidFill>
                          <a:effectLst/>
                        </a:rPr>
                        <a:t>Contains(String)</a:t>
                      </a:r>
                    </a:p>
                  </a:txBody>
                  <a:tcPr marL="133350" marR="133350" marT="66675" marB="66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2000" b="1" dirty="0">
                          <a:solidFill>
                            <a:srgbClr val="000000"/>
                          </a:solidFill>
                          <a:effectLst/>
                        </a:rPr>
                        <a:t>Возвращает </a:t>
                      </a:r>
                      <a:r>
                        <a:rPr lang="ru-RU" sz="2000" b="1" i="1" dirty="0" err="1" smtClean="0">
                          <a:solidFill>
                            <a:srgbClr val="000000"/>
                          </a:solidFill>
                          <a:effectLst/>
                        </a:rPr>
                        <a:t>True</a:t>
                      </a:r>
                      <a:r>
                        <a:rPr lang="ru-RU" sz="2000" b="1" i="1" dirty="0" smtClean="0">
                          <a:solidFill>
                            <a:srgbClr val="000000"/>
                          </a:solidFill>
                          <a:effectLst/>
                        </a:rPr>
                        <a:t>,</a:t>
                      </a:r>
                      <a:r>
                        <a:rPr lang="ru-RU" sz="2000" b="1" i="1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r>
                        <a:rPr lang="ru-RU" sz="2000" b="1" dirty="0">
                          <a:solidFill>
                            <a:srgbClr val="000000"/>
                          </a:solidFill>
                          <a:effectLst/>
                        </a:rPr>
                        <a:t>если строка содержит указанный символ или подстроки.</a:t>
                      </a:r>
                      <a:endParaRPr lang="ru-RU" sz="2000" b="1" dirty="0">
                        <a:effectLst/>
                      </a:endParaRPr>
                    </a:p>
                  </a:txBody>
                  <a:tcPr marL="133350" marR="133350" marT="66675" marB="66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8998523"/>
                  </a:ext>
                </a:extLst>
              </a:tr>
              <a:tr h="775228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200" b="1" i="1" dirty="0" err="1">
                          <a:solidFill>
                            <a:srgbClr val="002060"/>
                          </a:solidFill>
                          <a:effectLst/>
                        </a:rPr>
                        <a:t>StartsWith</a:t>
                      </a:r>
                      <a:r>
                        <a:rPr lang="en-US" sz="2200" b="1" i="1" dirty="0">
                          <a:solidFill>
                            <a:srgbClr val="002060"/>
                          </a:solidFill>
                          <a:effectLst/>
                        </a:rPr>
                        <a:t>(Char)</a:t>
                      </a:r>
                      <a:br>
                        <a:rPr lang="en-US" sz="2200" b="1" i="1" dirty="0">
                          <a:solidFill>
                            <a:srgbClr val="002060"/>
                          </a:solidFill>
                          <a:effectLst/>
                        </a:rPr>
                      </a:br>
                      <a:r>
                        <a:rPr lang="en-US" sz="2200" b="1" i="1" dirty="0" err="1">
                          <a:solidFill>
                            <a:srgbClr val="002060"/>
                          </a:solidFill>
                          <a:effectLst/>
                        </a:rPr>
                        <a:t>StartsWith</a:t>
                      </a:r>
                      <a:r>
                        <a:rPr lang="en-US" sz="2200" b="1" i="1" dirty="0">
                          <a:solidFill>
                            <a:srgbClr val="002060"/>
                          </a:solidFill>
                          <a:effectLst/>
                        </a:rPr>
                        <a:t>(String)</a:t>
                      </a:r>
                    </a:p>
                  </a:txBody>
                  <a:tcPr marL="133350" marR="133350" marT="66675" marB="66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2000" b="1" dirty="0">
                          <a:solidFill>
                            <a:srgbClr val="000000"/>
                          </a:solidFill>
                          <a:effectLst/>
                        </a:rPr>
                        <a:t>Возвращает </a:t>
                      </a:r>
                      <a:r>
                        <a:rPr lang="ru-RU" sz="2000" b="1" i="1" dirty="0" err="1" smtClean="0">
                          <a:solidFill>
                            <a:srgbClr val="000000"/>
                          </a:solidFill>
                          <a:effectLst/>
                        </a:rPr>
                        <a:t>True</a:t>
                      </a:r>
                      <a:r>
                        <a:rPr lang="ru-RU" sz="2000" b="1" i="1" dirty="0" smtClean="0">
                          <a:solidFill>
                            <a:srgbClr val="000000"/>
                          </a:solidFill>
                          <a:effectLst/>
                        </a:rPr>
                        <a:t>,</a:t>
                      </a:r>
                      <a:r>
                        <a:rPr lang="ru-RU" sz="2000" b="1" i="1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r>
                        <a:rPr lang="ru-RU" sz="2000" b="1" dirty="0">
                          <a:solidFill>
                            <a:srgbClr val="000000"/>
                          </a:solidFill>
                          <a:effectLst/>
                        </a:rPr>
                        <a:t>если строка начинается с заданного символа или подстроки.</a:t>
                      </a:r>
                      <a:endParaRPr lang="ru-RU" sz="2000" b="1" dirty="0">
                        <a:effectLst/>
                      </a:endParaRPr>
                    </a:p>
                  </a:txBody>
                  <a:tcPr marL="133350" marR="133350" marT="66675" marB="66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5192701"/>
                  </a:ext>
                </a:extLst>
              </a:tr>
              <a:tr h="841317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200" b="1" i="1" dirty="0" err="1">
                          <a:solidFill>
                            <a:srgbClr val="002060"/>
                          </a:solidFill>
                          <a:effectLst/>
                        </a:rPr>
                        <a:t>EndsWith</a:t>
                      </a:r>
                      <a:r>
                        <a:rPr lang="en-US" sz="2200" b="1" i="1" dirty="0">
                          <a:solidFill>
                            <a:srgbClr val="002060"/>
                          </a:solidFill>
                          <a:effectLst/>
                        </a:rPr>
                        <a:t>(Char)</a:t>
                      </a:r>
                      <a:br>
                        <a:rPr lang="en-US" sz="2200" b="1" i="1" dirty="0">
                          <a:solidFill>
                            <a:srgbClr val="002060"/>
                          </a:solidFill>
                          <a:effectLst/>
                        </a:rPr>
                      </a:br>
                      <a:r>
                        <a:rPr lang="en-US" sz="2200" b="1" i="1" dirty="0" err="1">
                          <a:solidFill>
                            <a:srgbClr val="002060"/>
                          </a:solidFill>
                          <a:effectLst/>
                        </a:rPr>
                        <a:t>EndsWith</a:t>
                      </a:r>
                      <a:r>
                        <a:rPr lang="en-US" sz="2200" b="1" i="1" dirty="0">
                          <a:solidFill>
                            <a:srgbClr val="002060"/>
                          </a:solidFill>
                          <a:effectLst/>
                        </a:rPr>
                        <a:t>(String)</a:t>
                      </a:r>
                    </a:p>
                  </a:txBody>
                  <a:tcPr marL="133350" marR="133350" marT="66675" marB="66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2000" b="1" dirty="0">
                          <a:solidFill>
                            <a:srgbClr val="000000"/>
                          </a:solidFill>
                          <a:effectLst/>
                        </a:rPr>
                        <a:t>Возвращает </a:t>
                      </a:r>
                      <a:r>
                        <a:rPr lang="ru-RU" sz="2000" b="1" i="1" dirty="0" err="1" smtClean="0">
                          <a:solidFill>
                            <a:srgbClr val="000000"/>
                          </a:solidFill>
                          <a:effectLst/>
                        </a:rPr>
                        <a:t>True</a:t>
                      </a:r>
                      <a:r>
                        <a:rPr lang="ru-RU" sz="2000" b="1" i="1" dirty="0" smtClean="0">
                          <a:solidFill>
                            <a:srgbClr val="000000"/>
                          </a:solidFill>
                          <a:effectLst/>
                        </a:rPr>
                        <a:t>,</a:t>
                      </a:r>
                      <a:r>
                        <a:rPr lang="ru-RU" sz="2000" b="1" i="1" dirty="0">
                          <a:solidFill>
                            <a:srgbClr val="000000"/>
                          </a:solidFill>
                          <a:effectLst/>
                        </a:rPr>
                        <a:t> </a:t>
                      </a:r>
                      <a:r>
                        <a:rPr lang="ru-RU" sz="2000" b="1" dirty="0">
                          <a:solidFill>
                            <a:srgbClr val="000000"/>
                          </a:solidFill>
                          <a:effectLst/>
                        </a:rPr>
                        <a:t>если строка заканчивается на заданный символ или подстроку.</a:t>
                      </a:r>
                      <a:endParaRPr lang="ru-RU" sz="2000" b="1" dirty="0">
                        <a:effectLst/>
                      </a:endParaRPr>
                    </a:p>
                  </a:txBody>
                  <a:tcPr marL="133350" marR="133350" marT="66675" marB="66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0817433"/>
                  </a:ext>
                </a:extLst>
              </a:tr>
            </a:tbl>
          </a:graphicData>
        </a:graphic>
      </p:graphicFrame>
      <p:sp>
        <p:nvSpPr>
          <p:cNvPr id="6" name="Стрелка вправо 5">
            <a:hlinkClick r:id="" action="ppaction://hlinkshowjump?jump=nextslide"/>
          </p:cNvPr>
          <p:cNvSpPr/>
          <p:nvPr/>
        </p:nvSpPr>
        <p:spPr>
          <a:xfrm>
            <a:off x="9837337" y="1098588"/>
            <a:ext cx="823965" cy="6229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2838658" y="5827964"/>
            <a:ext cx="1015720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b="1" i="1" dirty="0">
                <a:solidFill>
                  <a:srgbClr val="002060"/>
                </a:solidFill>
                <a:latin typeface="inherit"/>
              </a:rPr>
              <a:t>Console.WriteLine("Contains \"World\"? " + s1.Contains("World")); </a:t>
            </a:r>
            <a:r>
              <a:rPr lang="ru-RU" b="1" i="1" dirty="0" smtClean="0">
                <a:solidFill>
                  <a:srgbClr val="002060"/>
                </a:solidFill>
                <a:latin typeface="inherit"/>
              </a:rPr>
              <a:t>    </a:t>
            </a:r>
            <a:r>
              <a:rPr lang="en-US" b="1" i="1" dirty="0" smtClean="0">
                <a:solidFill>
                  <a:schemeClr val="accent3">
                    <a:lumMod val="50000"/>
                  </a:schemeClr>
                </a:solidFill>
                <a:latin typeface="inherit"/>
              </a:rPr>
              <a:t>// </a:t>
            </a:r>
            <a:r>
              <a:rPr lang="en-US" b="1" i="1" dirty="0">
                <a:solidFill>
                  <a:schemeClr val="accent3">
                    <a:lumMod val="50000"/>
                  </a:schemeClr>
                </a:solidFill>
                <a:latin typeface="inherit"/>
              </a:rPr>
              <a:t>True</a:t>
            </a:r>
            <a:endParaRPr lang="en-US" b="1" i="1" dirty="0">
              <a:solidFill>
                <a:schemeClr val="accent3">
                  <a:lumMod val="50000"/>
                </a:schemeClr>
              </a:solidFill>
              <a:latin typeface="Source Code Pro"/>
            </a:endParaRPr>
          </a:p>
          <a:p>
            <a:pPr fontAlgn="base"/>
            <a:r>
              <a:rPr lang="en-US" b="1" i="1" dirty="0">
                <a:solidFill>
                  <a:srgbClr val="002060"/>
                </a:solidFill>
                <a:latin typeface="inherit"/>
              </a:rPr>
              <a:t>Console.WriteLine("Starts with \"He\"? " + s1.StartsWith("He")); </a:t>
            </a:r>
            <a:r>
              <a:rPr lang="ru-RU" b="1" i="1" dirty="0" smtClean="0">
                <a:solidFill>
                  <a:srgbClr val="002060"/>
                </a:solidFill>
                <a:latin typeface="inherit"/>
              </a:rPr>
              <a:t>         </a:t>
            </a:r>
            <a:r>
              <a:rPr lang="en-US" b="1" i="1" dirty="0" smtClean="0">
                <a:solidFill>
                  <a:schemeClr val="accent3">
                    <a:lumMod val="50000"/>
                  </a:schemeClr>
                </a:solidFill>
                <a:latin typeface="inherit"/>
              </a:rPr>
              <a:t>// </a:t>
            </a:r>
            <a:r>
              <a:rPr lang="en-US" b="1" i="1" dirty="0">
                <a:solidFill>
                  <a:schemeClr val="accent3">
                    <a:lumMod val="50000"/>
                  </a:schemeClr>
                </a:solidFill>
                <a:latin typeface="inherit"/>
              </a:rPr>
              <a:t>True</a:t>
            </a:r>
          </a:p>
          <a:p>
            <a:pPr fontAlgn="base"/>
            <a:r>
              <a:rPr lang="en-US" b="1" i="1" dirty="0">
                <a:solidFill>
                  <a:srgbClr val="002060"/>
                </a:solidFill>
                <a:latin typeface="inherit"/>
              </a:rPr>
              <a:t>Console.WriteLine("Ends with \"</a:t>
            </a:r>
            <a:r>
              <a:rPr lang="en-US" b="1" i="1" dirty="0" err="1">
                <a:solidFill>
                  <a:srgbClr val="002060"/>
                </a:solidFill>
                <a:latin typeface="inherit"/>
              </a:rPr>
              <a:t>ld</a:t>
            </a:r>
            <a:r>
              <a:rPr lang="en-US" b="1" i="1" dirty="0">
                <a:solidFill>
                  <a:srgbClr val="002060"/>
                </a:solidFill>
                <a:latin typeface="inherit"/>
              </a:rPr>
              <a:t>\"? " + s1.EndsWith("</a:t>
            </a:r>
            <a:r>
              <a:rPr lang="en-US" b="1" i="1" dirty="0" err="1">
                <a:solidFill>
                  <a:srgbClr val="002060"/>
                </a:solidFill>
                <a:latin typeface="inherit"/>
              </a:rPr>
              <a:t>ld</a:t>
            </a:r>
            <a:r>
              <a:rPr lang="en-US" b="1" i="1" dirty="0">
                <a:solidFill>
                  <a:srgbClr val="002060"/>
                </a:solidFill>
                <a:latin typeface="inherit"/>
              </a:rPr>
              <a:t>")); </a:t>
            </a:r>
            <a:r>
              <a:rPr lang="ru-RU" b="1" i="1" dirty="0" smtClean="0">
                <a:solidFill>
                  <a:srgbClr val="002060"/>
                </a:solidFill>
                <a:latin typeface="inherit"/>
              </a:rPr>
              <a:t>             </a:t>
            </a:r>
            <a:r>
              <a:rPr lang="en-US" b="1" i="1" dirty="0" smtClean="0">
                <a:solidFill>
                  <a:schemeClr val="accent3">
                    <a:lumMod val="50000"/>
                  </a:schemeClr>
                </a:solidFill>
                <a:latin typeface="inherit"/>
              </a:rPr>
              <a:t>// </a:t>
            </a:r>
            <a:r>
              <a:rPr lang="en-US" b="1" i="1" dirty="0">
                <a:solidFill>
                  <a:schemeClr val="accent3">
                    <a:lumMod val="50000"/>
                  </a:schemeClr>
                </a:solidFill>
                <a:latin typeface="inherit"/>
              </a:rPr>
              <a:t>False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2602161" y="5667905"/>
            <a:ext cx="9003323" cy="1136742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901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156150334"/>
              </p:ext>
            </p:extLst>
          </p:nvPr>
        </p:nvGraphicFramePr>
        <p:xfrm>
          <a:off x="2093721" y="2"/>
          <a:ext cx="9665292" cy="6857998"/>
        </p:xfrm>
        <a:graphic>
          <a:graphicData uri="http://schemas.openxmlformats.org/drawingml/2006/table">
            <a:tbl>
              <a:tblPr/>
              <a:tblGrid>
                <a:gridCol w="3744371">
                  <a:extLst>
                    <a:ext uri="{9D8B030D-6E8A-4147-A177-3AD203B41FA5}">
                      <a16:colId xmlns:a16="http://schemas.microsoft.com/office/drawing/2014/main" val="210665290"/>
                    </a:ext>
                  </a:extLst>
                </a:gridCol>
                <a:gridCol w="5920921">
                  <a:extLst>
                    <a:ext uri="{9D8B030D-6E8A-4147-A177-3AD203B41FA5}">
                      <a16:colId xmlns:a16="http://schemas.microsoft.com/office/drawing/2014/main" val="1446672391"/>
                    </a:ext>
                  </a:extLst>
                </a:gridCol>
              </a:tblGrid>
              <a:tr h="425234">
                <a:tc>
                  <a:txBody>
                    <a:bodyPr/>
                    <a:lstStyle/>
                    <a:p>
                      <a:pPr algn="l" fontAlgn="base"/>
                      <a:r>
                        <a:rPr lang="ru-RU" sz="2400" b="1" dirty="0">
                          <a:solidFill>
                            <a:srgbClr val="000000"/>
                          </a:solidFill>
                          <a:effectLst/>
                        </a:rPr>
                        <a:t>Метод</a:t>
                      </a:r>
                      <a:endParaRPr lang="ru-RU" sz="2400" b="0" dirty="0">
                        <a:effectLst/>
                      </a:endParaRPr>
                    </a:p>
                  </a:txBody>
                  <a:tcPr marL="51371" marR="51371" marT="25685" marB="2568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2400" b="1" dirty="0">
                          <a:solidFill>
                            <a:srgbClr val="000000"/>
                          </a:solidFill>
                          <a:effectLst/>
                        </a:rPr>
                        <a:t>Описание</a:t>
                      </a:r>
                      <a:endParaRPr lang="ru-RU" sz="2400" b="0" dirty="0">
                        <a:effectLst/>
                      </a:endParaRPr>
                    </a:p>
                  </a:txBody>
                  <a:tcPr marL="51371" marR="51371" marT="25685" marB="2568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7013715"/>
                  </a:ext>
                </a:extLst>
              </a:tr>
              <a:tr h="332017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 i="1" dirty="0" err="1">
                          <a:solidFill>
                            <a:srgbClr val="002060"/>
                          </a:solidFill>
                          <a:effectLst/>
                        </a:rPr>
                        <a:t>IndexOf</a:t>
                      </a:r>
                      <a:r>
                        <a:rPr lang="en-US" sz="1800" b="1" i="1" dirty="0">
                          <a:solidFill>
                            <a:srgbClr val="002060"/>
                          </a:solidFill>
                          <a:effectLst/>
                        </a:rPr>
                        <a:t>(Char)</a:t>
                      </a:r>
                    </a:p>
                  </a:txBody>
                  <a:tcPr marL="51371" marR="51371" marT="25685" marB="2568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base"/>
                      <a:r>
                        <a:rPr lang="ru-RU" sz="1800" b="1" dirty="0">
                          <a:solidFill>
                            <a:srgbClr val="000000"/>
                          </a:solidFill>
                          <a:effectLst/>
                        </a:rPr>
                        <a:t>Возвращает индекс первого вхождения символа.</a:t>
                      </a:r>
                      <a:endParaRPr lang="ru-RU" sz="1800" b="1" dirty="0">
                        <a:effectLst/>
                      </a:endParaRPr>
                    </a:p>
                  </a:txBody>
                  <a:tcPr marL="51371" marR="51371" marT="25685" marB="2568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9093635"/>
                  </a:ext>
                </a:extLst>
              </a:tr>
              <a:tr h="611667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 i="1">
                          <a:solidFill>
                            <a:srgbClr val="002060"/>
                          </a:solidFill>
                          <a:effectLst/>
                        </a:rPr>
                        <a:t>IndexOf(Char, Int32)</a:t>
                      </a:r>
                    </a:p>
                  </a:txBody>
                  <a:tcPr marL="51371" marR="51371" marT="25685" marB="2568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800" b="1" dirty="0">
                          <a:solidFill>
                            <a:srgbClr val="000000"/>
                          </a:solidFill>
                          <a:effectLst/>
                        </a:rPr>
                        <a:t>Возвращает индекс первого вхождения символа начиная с заданной позиции.</a:t>
                      </a:r>
                      <a:endParaRPr lang="ru-RU" sz="1800" b="1" dirty="0">
                        <a:effectLst/>
                      </a:endParaRPr>
                    </a:p>
                  </a:txBody>
                  <a:tcPr marL="51371" marR="51371" marT="25685" marB="2568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008625"/>
                  </a:ext>
                </a:extLst>
              </a:tr>
              <a:tr h="891316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 i="1" dirty="0" err="1">
                          <a:solidFill>
                            <a:srgbClr val="002060"/>
                          </a:solidFill>
                          <a:effectLst/>
                        </a:rPr>
                        <a:t>IndexOf</a:t>
                      </a:r>
                      <a:r>
                        <a:rPr lang="en-US" sz="1800" b="1" i="1" dirty="0">
                          <a:solidFill>
                            <a:srgbClr val="002060"/>
                          </a:solidFill>
                          <a:effectLst/>
                        </a:rPr>
                        <a:t>(Char, Int32, Int32)</a:t>
                      </a:r>
                    </a:p>
                  </a:txBody>
                  <a:tcPr marL="51371" marR="51371" marT="25685" marB="2568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800" b="1" dirty="0">
                          <a:solidFill>
                            <a:srgbClr val="000000"/>
                          </a:solidFill>
                          <a:effectLst/>
                        </a:rPr>
                        <a:t>Возвращает индекс первого вхождения символа начиная с заданной позиции, проверяется указанное количество элементов.</a:t>
                      </a:r>
                      <a:endParaRPr lang="ru-RU" sz="1800" b="1" dirty="0">
                        <a:effectLst/>
                      </a:endParaRPr>
                    </a:p>
                  </a:txBody>
                  <a:tcPr marL="51371" marR="51371" marT="25685" marB="2568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6962187"/>
                  </a:ext>
                </a:extLst>
              </a:tr>
              <a:tr h="891316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 i="1" dirty="0" err="1">
                          <a:solidFill>
                            <a:srgbClr val="002060"/>
                          </a:solidFill>
                          <a:effectLst/>
                        </a:rPr>
                        <a:t>IndexOf</a:t>
                      </a:r>
                      <a:r>
                        <a:rPr lang="en-US" sz="1800" b="1" i="1" dirty="0">
                          <a:solidFill>
                            <a:srgbClr val="002060"/>
                          </a:solidFill>
                          <a:effectLst/>
                        </a:rPr>
                        <a:t>(String)</a:t>
                      </a:r>
                      <a:br>
                        <a:rPr lang="en-US" sz="1800" b="1" i="1" dirty="0">
                          <a:solidFill>
                            <a:srgbClr val="002060"/>
                          </a:solidFill>
                          <a:effectLst/>
                        </a:rPr>
                      </a:br>
                      <a:r>
                        <a:rPr lang="en-US" sz="1800" b="1" i="1" dirty="0" err="1">
                          <a:solidFill>
                            <a:srgbClr val="002060"/>
                          </a:solidFill>
                          <a:effectLst/>
                        </a:rPr>
                        <a:t>IndexOf</a:t>
                      </a:r>
                      <a:r>
                        <a:rPr lang="en-US" sz="1800" b="1" i="1" dirty="0">
                          <a:solidFill>
                            <a:srgbClr val="002060"/>
                          </a:solidFill>
                          <a:effectLst/>
                        </a:rPr>
                        <a:t>(String, Int32)</a:t>
                      </a:r>
                      <a:br>
                        <a:rPr lang="en-US" sz="1800" b="1" i="1" dirty="0">
                          <a:solidFill>
                            <a:srgbClr val="002060"/>
                          </a:solidFill>
                          <a:effectLst/>
                        </a:rPr>
                      </a:br>
                      <a:r>
                        <a:rPr lang="en-US" sz="1800" b="1" i="1" dirty="0" err="1">
                          <a:solidFill>
                            <a:srgbClr val="002060"/>
                          </a:solidFill>
                          <a:effectLst/>
                        </a:rPr>
                        <a:t>IndexOf</a:t>
                      </a:r>
                      <a:r>
                        <a:rPr lang="en-US" sz="1800" b="1" i="1" dirty="0">
                          <a:solidFill>
                            <a:srgbClr val="002060"/>
                          </a:solidFill>
                          <a:effectLst/>
                        </a:rPr>
                        <a:t>(String, Int32, Int32)</a:t>
                      </a:r>
                    </a:p>
                  </a:txBody>
                  <a:tcPr marL="51371" marR="51371" marT="25685" marB="2568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800" b="1" dirty="0">
                          <a:solidFill>
                            <a:srgbClr val="000000"/>
                          </a:solidFill>
                          <a:effectLst/>
                        </a:rPr>
                        <a:t>Назначение методов совпадает с перечисленными выше, но поиск выполняется для строки.</a:t>
                      </a:r>
                      <a:endParaRPr lang="ru-RU" sz="1800" b="1" dirty="0">
                        <a:effectLst/>
                      </a:endParaRPr>
                    </a:p>
                  </a:txBody>
                  <a:tcPr marL="51371" marR="51371" marT="25685" marB="2568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8446891"/>
                  </a:ext>
                </a:extLst>
              </a:tr>
              <a:tr h="1093045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 i="1" dirty="0" err="1">
                          <a:solidFill>
                            <a:srgbClr val="002060"/>
                          </a:solidFill>
                          <a:effectLst/>
                        </a:rPr>
                        <a:t>IndexOfAny</a:t>
                      </a:r>
                      <a:r>
                        <a:rPr lang="en-US" sz="1800" b="1" i="1" dirty="0">
                          <a:solidFill>
                            <a:srgbClr val="002060"/>
                          </a:solidFill>
                          <a:effectLst/>
                        </a:rPr>
                        <a:t>(Char[])</a:t>
                      </a:r>
                      <a:br>
                        <a:rPr lang="en-US" sz="1800" b="1" i="1" dirty="0">
                          <a:solidFill>
                            <a:srgbClr val="002060"/>
                          </a:solidFill>
                          <a:effectLst/>
                        </a:rPr>
                      </a:br>
                      <a:r>
                        <a:rPr lang="en-US" sz="1800" b="1" i="1" dirty="0" err="1">
                          <a:solidFill>
                            <a:srgbClr val="002060"/>
                          </a:solidFill>
                          <a:effectLst/>
                        </a:rPr>
                        <a:t>IndexOfAny</a:t>
                      </a:r>
                      <a:r>
                        <a:rPr lang="en-US" sz="1800" b="1" i="1" dirty="0">
                          <a:solidFill>
                            <a:srgbClr val="002060"/>
                          </a:solidFill>
                          <a:effectLst/>
                        </a:rPr>
                        <a:t>(Char[], Int32)</a:t>
                      </a:r>
                      <a:br>
                        <a:rPr lang="en-US" sz="1800" b="1" i="1" dirty="0">
                          <a:solidFill>
                            <a:srgbClr val="002060"/>
                          </a:solidFill>
                          <a:effectLst/>
                        </a:rPr>
                      </a:br>
                      <a:r>
                        <a:rPr lang="en-US" sz="1800" b="1" i="1" dirty="0" err="1">
                          <a:solidFill>
                            <a:srgbClr val="002060"/>
                          </a:solidFill>
                          <a:effectLst/>
                        </a:rPr>
                        <a:t>IndexOfAny</a:t>
                      </a:r>
                      <a:r>
                        <a:rPr lang="en-US" sz="1800" b="1" i="1" dirty="0">
                          <a:solidFill>
                            <a:srgbClr val="002060"/>
                          </a:solidFill>
                          <a:effectLst/>
                        </a:rPr>
                        <a:t>(Char[], Int32, Int32)</a:t>
                      </a:r>
                    </a:p>
                  </a:txBody>
                  <a:tcPr marL="51371" marR="51371" marT="25685" marB="2568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800" b="1" dirty="0">
                          <a:solidFill>
                            <a:srgbClr val="000000"/>
                          </a:solidFill>
                          <a:effectLst/>
                        </a:rPr>
                        <a:t>Назначение методов совпадает с перечисленными выше, но выполняется поиск индекса первого вхождения любого из переданных в массиве элементов.</a:t>
                      </a:r>
                      <a:endParaRPr lang="ru-RU" sz="1800" b="1" dirty="0">
                        <a:effectLst/>
                      </a:endParaRPr>
                    </a:p>
                  </a:txBody>
                  <a:tcPr marL="51371" marR="51371" marT="25685" marB="2568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7964367"/>
                  </a:ext>
                </a:extLst>
              </a:tr>
              <a:tr h="1175372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1" i="1" dirty="0" err="1">
                          <a:solidFill>
                            <a:srgbClr val="002060"/>
                          </a:solidFill>
                          <a:effectLst/>
                        </a:rPr>
                        <a:t>LastIndexOf</a:t>
                      </a:r>
                      <a:r>
                        <a:rPr lang="en-US" sz="1800" b="1" i="1" dirty="0">
                          <a:solidFill>
                            <a:srgbClr val="002060"/>
                          </a:solidFill>
                          <a:effectLst/>
                        </a:rPr>
                        <a:t>([Char | String])</a:t>
                      </a:r>
                      <a:br>
                        <a:rPr lang="en-US" sz="1800" b="1" i="1" dirty="0">
                          <a:solidFill>
                            <a:srgbClr val="002060"/>
                          </a:solidFill>
                          <a:effectLst/>
                        </a:rPr>
                      </a:br>
                      <a:r>
                        <a:rPr lang="en-US" sz="1800" b="1" i="1" dirty="0" err="1" smtClean="0">
                          <a:solidFill>
                            <a:srgbClr val="002060"/>
                          </a:solidFill>
                          <a:effectLst/>
                        </a:rPr>
                        <a:t>LastIndexOf</a:t>
                      </a:r>
                      <a:r>
                        <a:rPr lang="ru-RU" sz="1800" b="1" i="1" dirty="0" smtClean="0">
                          <a:solidFill>
                            <a:srgbClr val="002060"/>
                          </a:solidFill>
                          <a:effectLst/>
                        </a:rPr>
                        <a:t>(</a:t>
                      </a:r>
                      <a:r>
                        <a:rPr lang="en-US" sz="1800" b="1" i="1" kern="1200" dirty="0" smtClean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sz="1800" b="1" i="1" dirty="0">
                          <a:solidFill>
                            <a:srgbClr val="002060"/>
                          </a:solidFill>
                          <a:effectLst/>
                        </a:rPr>
                        <a:t>Char | String], Int32)</a:t>
                      </a:r>
                      <a:br>
                        <a:rPr lang="en-US" sz="1800" b="1" i="1" dirty="0">
                          <a:solidFill>
                            <a:srgbClr val="002060"/>
                          </a:solidFill>
                          <a:effectLst/>
                        </a:rPr>
                      </a:br>
                      <a:r>
                        <a:rPr lang="en-US" sz="1800" b="1" i="1" dirty="0" err="1" smtClean="0">
                          <a:solidFill>
                            <a:srgbClr val="002060"/>
                          </a:solidFill>
                          <a:effectLst/>
                        </a:rPr>
                        <a:t>LastIndexOf</a:t>
                      </a:r>
                      <a:r>
                        <a:rPr lang="ru-RU" sz="1800" b="1" i="1" dirty="0" smtClean="0">
                          <a:solidFill>
                            <a:srgbClr val="002060"/>
                          </a:solidFill>
                          <a:effectLst/>
                        </a:rPr>
                        <a:t>(</a:t>
                      </a:r>
                      <a:r>
                        <a:rPr lang="en-US" sz="1800" b="1" i="1" dirty="0" smtClean="0">
                          <a:solidFill>
                            <a:srgbClr val="002060"/>
                          </a:solidFill>
                          <a:effectLst/>
                        </a:rPr>
                        <a:t>[Char </a:t>
                      </a:r>
                      <a:r>
                        <a:rPr lang="en-US" sz="1800" b="1" i="1" dirty="0">
                          <a:solidFill>
                            <a:srgbClr val="002060"/>
                          </a:solidFill>
                          <a:effectLst/>
                        </a:rPr>
                        <a:t>| String], Int32, Int32)</a:t>
                      </a:r>
                    </a:p>
                  </a:txBody>
                  <a:tcPr marL="51371" marR="51371" marT="25685" marB="2568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800" b="1" dirty="0">
                          <a:solidFill>
                            <a:srgbClr val="000000"/>
                          </a:solidFill>
                          <a:effectLst/>
                        </a:rPr>
                        <a:t>Возвращает индекс последнего вхождения символа или строки. Можно задавать индекс, с которого начинать поиск и количество проверяемых позиций. </a:t>
                      </a:r>
                      <a:r>
                        <a:rPr lang="ru-RU" sz="1800" b="1" i="1" dirty="0">
                          <a:solidFill>
                            <a:srgbClr val="000000"/>
                          </a:solidFill>
                          <a:effectLst/>
                        </a:rPr>
                        <a:t>[Char | String]</a:t>
                      </a:r>
                      <a:r>
                        <a:rPr lang="ru-RU" sz="1800" b="1" dirty="0">
                          <a:solidFill>
                            <a:srgbClr val="000000"/>
                          </a:solidFill>
                          <a:effectLst/>
                        </a:rPr>
                        <a:t> – означает </a:t>
                      </a:r>
                      <a:r>
                        <a:rPr lang="ru-RU" sz="1800" b="1" i="1" dirty="0">
                          <a:solidFill>
                            <a:srgbClr val="000000"/>
                          </a:solidFill>
                          <a:effectLst/>
                        </a:rPr>
                        <a:t>Char </a:t>
                      </a:r>
                      <a:r>
                        <a:rPr lang="ru-RU" sz="1800" b="1" dirty="0">
                          <a:solidFill>
                            <a:srgbClr val="000000"/>
                          </a:solidFill>
                          <a:effectLst/>
                        </a:rPr>
                        <a:t>или </a:t>
                      </a:r>
                      <a:r>
                        <a:rPr lang="ru-RU" sz="1800" b="1" i="1" dirty="0">
                          <a:solidFill>
                            <a:srgbClr val="000000"/>
                          </a:solidFill>
                          <a:effectLst/>
                        </a:rPr>
                        <a:t>String</a:t>
                      </a:r>
                      <a:endParaRPr lang="ru-RU" sz="1800" b="1" dirty="0">
                        <a:effectLst/>
                      </a:endParaRPr>
                    </a:p>
                  </a:txBody>
                  <a:tcPr marL="51371" marR="51371" marT="25685" marB="2568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1467541"/>
                  </a:ext>
                </a:extLst>
              </a:tr>
              <a:tr h="1438031"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r>
                        <a:rPr lang="en-US" sz="1800" b="1" i="1" kern="1200" dirty="0" err="1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LastIndexOfAny</a:t>
                      </a:r>
                      <a:r>
                        <a:rPr lang="en-US" sz="1800" b="1" i="1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(Char[])</a:t>
                      </a:r>
                      <a:br>
                        <a:rPr lang="en-US" sz="1800" b="1" i="1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b="1" i="1" kern="1200" dirty="0" err="1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LastIndexOfAny</a:t>
                      </a:r>
                      <a:r>
                        <a:rPr lang="en-US" sz="1800" b="1" i="1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(Char[], Int32)</a:t>
                      </a:r>
                      <a:br>
                        <a:rPr lang="en-US" sz="1800" b="1" i="1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b="1" i="1" kern="1200" dirty="0" err="1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LastIndexOfAny</a:t>
                      </a:r>
                      <a:r>
                        <a:rPr lang="en-US" sz="1800" b="1" i="1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(Char[], Int32, Int32)</a:t>
                      </a:r>
                    </a:p>
                  </a:txBody>
                  <a:tcPr marL="133350" marR="133350" marT="66675" marB="66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r>
                        <a:rPr lang="ru-RU" sz="18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индекс последнего вхождения любого из переданных в массиве элементов</a:t>
                      </a:r>
                      <a:r>
                        <a:rPr lang="ru-RU" sz="1800" b="1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Можно </a:t>
                      </a:r>
                      <a:r>
                        <a:rPr lang="ru-RU" sz="18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задавать индекс с которого начинать поиск и количество проверяемых позиций</a:t>
                      </a:r>
                    </a:p>
                  </a:txBody>
                  <a:tcPr marL="133350" marR="133350" marT="66675" marB="66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0352833"/>
                  </a:ext>
                </a:extLst>
              </a:tr>
            </a:tbl>
          </a:graphicData>
        </a:graphic>
      </p:graphicFrame>
      <p:sp>
        <p:nvSpPr>
          <p:cNvPr id="5" name="Управляющая кнопка: назад 4">
            <a:hlinkClick r:id="" action="ppaction://hlinkshowjump?jump=previousslide" highlightClick="1"/>
          </p:cNvPr>
          <p:cNvSpPr/>
          <p:nvPr/>
        </p:nvSpPr>
        <p:spPr>
          <a:xfrm>
            <a:off x="11575701" y="4813160"/>
            <a:ext cx="616299" cy="532563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811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Объект 4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438719696"/>
              </p:ext>
            </p:extLst>
          </p:nvPr>
        </p:nvGraphicFramePr>
        <p:xfrm>
          <a:off x="2609221" y="817263"/>
          <a:ext cx="8621488" cy="1924050"/>
        </p:xfrm>
        <a:graphic>
          <a:graphicData uri="http://schemas.openxmlformats.org/drawingml/2006/table">
            <a:tbl>
              <a:tblPr/>
              <a:tblGrid>
                <a:gridCol w="3094895">
                  <a:extLst>
                    <a:ext uri="{9D8B030D-6E8A-4147-A177-3AD203B41FA5}">
                      <a16:colId xmlns:a16="http://schemas.microsoft.com/office/drawing/2014/main" val="3688877859"/>
                    </a:ext>
                  </a:extLst>
                </a:gridCol>
                <a:gridCol w="5526593">
                  <a:extLst>
                    <a:ext uri="{9D8B030D-6E8A-4147-A177-3AD203B41FA5}">
                      <a16:colId xmlns:a16="http://schemas.microsoft.com/office/drawing/2014/main" val="12358800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ru-RU" sz="2000" b="1" dirty="0">
                          <a:solidFill>
                            <a:srgbClr val="000000"/>
                          </a:solidFill>
                          <a:effectLst/>
                        </a:rPr>
                        <a:t>Метод</a:t>
                      </a:r>
                      <a:endParaRPr lang="ru-RU" sz="2000" b="1" dirty="0">
                        <a:effectLst/>
                      </a:endParaRPr>
                    </a:p>
                  </a:txBody>
                  <a:tcPr marL="133350" marR="133350" marT="66675" marB="66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2000" b="1">
                          <a:solidFill>
                            <a:srgbClr val="000000"/>
                          </a:solidFill>
                          <a:effectLst/>
                        </a:rPr>
                        <a:t>Описание</a:t>
                      </a:r>
                      <a:endParaRPr lang="ru-RU" sz="2000" b="1">
                        <a:effectLst/>
                      </a:endParaRPr>
                    </a:p>
                  </a:txBody>
                  <a:tcPr marL="133350" marR="133350" marT="66675" marB="66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19176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200" b="1" i="1" dirty="0">
                          <a:solidFill>
                            <a:srgbClr val="002060"/>
                          </a:solidFill>
                          <a:effectLst/>
                        </a:rPr>
                        <a:t>Substring(Int32)</a:t>
                      </a:r>
                      <a:endParaRPr lang="en-US" sz="2200" b="1" dirty="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133350" marR="133350" marT="66675" marB="66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2000" b="1" dirty="0">
                          <a:solidFill>
                            <a:srgbClr val="000000"/>
                          </a:solidFill>
                          <a:effectLst/>
                        </a:rPr>
                        <a:t>Возвращает подстроку начиная с указанной позиции и до конца исходной строки.</a:t>
                      </a:r>
                      <a:endParaRPr lang="ru-RU" sz="2000" b="1" dirty="0">
                        <a:effectLst/>
                      </a:endParaRPr>
                    </a:p>
                  </a:txBody>
                  <a:tcPr marL="133350" marR="133350" marT="66675" marB="66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43671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2200" b="1" i="1" dirty="0">
                          <a:solidFill>
                            <a:srgbClr val="002060"/>
                          </a:solidFill>
                          <a:effectLst/>
                        </a:rPr>
                        <a:t>Substring(Int32, Int32)</a:t>
                      </a:r>
                      <a:endParaRPr lang="en-US" sz="2200" b="1" dirty="0">
                        <a:solidFill>
                          <a:srgbClr val="002060"/>
                        </a:solidFill>
                        <a:effectLst/>
                      </a:endParaRPr>
                    </a:p>
                  </a:txBody>
                  <a:tcPr marL="133350" marR="133350" marT="66675" marB="66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2000" b="1" dirty="0">
                          <a:solidFill>
                            <a:srgbClr val="000000"/>
                          </a:solidFill>
                          <a:effectLst/>
                        </a:rPr>
                        <a:t>Возвращает подстроку начиная с указанной позиции с заданной длины.</a:t>
                      </a:r>
                      <a:endParaRPr lang="ru-RU" sz="2000" b="1" dirty="0">
                        <a:effectLst/>
                      </a:endParaRPr>
                    </a:p>
                  </a:txBody>
                  <a:tcPr marL="133350" marR="133350" marT="66675" marB="66675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2446616"/>
                  </a:ext>
                </a:extLst>
              </a:tr>
            </a:tbl>
          </a:graphicData>
        </a:graphic>
      </p:graphicFrame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737740" y="216271"/>
            <a:ext cx="10364451" cy="798301"/>
          </a:xfrm>
        </p:spPr>
        <p:txBody>
          <a:bodyPr>
            <a:noAutofit/>
          </a:bodyPr>
          <a:lstStyle/>
          <a:p>
            <a:r>
              <a:rPr lang="ru-RU" b="1" dirty="0">
                <a:solidFill>
                  <a:schemeClr val="accent6">
                    <a:lumMod val="75000"/>
                  </a:schemeClr>
                </a:solidFill>
              </a:rPr>
              <a:t>Поиск и извлечение элементов из </a:t>
            </a:r>
            <a:r>
              <a:rPr lang="ru-RU" b="1" dirty="0" smtClean="0">
                <a:solidFill>
                  <a:schemeClr val="accent6">
                    <a:lumMod val="75000"/>
                  </a:schemeClr>
                </a:solidFill>
              </a:rPr>
              <a:t>строки</a:t>
            </a:r>
            <a:r>
              <a:rPr lang="ru-RU" b="1" dirty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ru-RU" b="1" dirty="0">
                <a:solidFill>
                  <a:schemeClr val="accent6">
                    <a:lumMod val="75000"/>
                  </a:schemeClr>
                </a:solidFill>
              </a:rPr>
            </a:br>
            <a:endParaRPr lang="ru-RU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647304" y="3100142"/>
            <a:ext cx="1036445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000" b="1" i="1" dirty="0" smtClean="0">
                <a:solidFill>
                  <a:srgbClr val="002060"/>
                </a:solidFill>
                <a:latin typeface="inherit"/>
              </a:rPr>
              <a:t>String s1= “Hello World”;</a:t>
            </a:r>
            <a:endParaRPr lang="ru-RU" sz="2000" b="1" i="1" dirty="0" smtClean="0">
              <a:solidFill>
                <a:srgbClr val="002060"/>
              </a:solidFill>
              <a:latin typeface="inherit"/>
            </a:endParaRPr>
          </a:p>
          <a:p>
            <a:pPr fontAlgn="base"/>
            <a:r>
              <a:rPr lang="en-US" sz="2000" b="1" i="1" dirty="0" smtClean="0">
                <a:solidFill>
                  <a:srgbClr val="002060"/>
                </a:solidFill>
                <a:latin typeface="inherit"/>
              </a:rPr>
              <a:t>Console.WriteLine</a:t>
            </a:r>
            <a:r>
              <a:rPr lang="en-US" sz="2000" b="1" i="1" dirty="0">
                <a:solidFill>
                  <a:srgbClr val="002060"/>
                </a:solidFill>
                <a:latin typeface="inherit"/>
              </a:rPr>
              <a:t>("Substring start at </a:t>
            </a:r>
            <a:r>
              <a:rPr lang="en-US" sz="2000" b="1" i="1" dirty="0" err="1">
                <a:solidFill>
                  <a:srgbClr val="002060"/>
                </a:solidFill>
                <a:latin typeface="inherit"/>
              </a:rPr>
              <a:t>pos</a:t>
            </a:r>
            <a:r>
              <a:rPr lang="en-US" sz="2000" b="1" i="1" dirty="0">
                <a:solidFill>
                  <a:srgbClr val="002060"/>
                </a:solidFill>
                <a:latin typeface="inherit"/>
              </a:rPr>
              <a:t> 7: " + s1.Substring(7)); </a:t>
            </a:r>
            <a:r>
              <a:rPr lang="en-US" sz="2000" b="1" i="1" dirty="0">
                <a:solidFill>
                  <a:schemeClr val="accent3">
                    <a:lumMod val="50000"/>
                  </a:schemeClr>
                </a:solidFill>
                <a:latin typeface="inherit"/>
              </a:rPr>
              <a:t>// World!</a:t>
            </a:r>
            <a:endParaRPr lang="en-US" sz="2000" b="1" i="1" dirty="0">
              <a:solidFill>
                <a:schemeClr val="accent3">
                  <a:lumMod val="50000"/>
                </a:schemeClr>
              </a:solidFill>
              <a:latin typeface="Source Code Pro"/>
            </a:endParaRPr>
          </a:p>
          <a:p>
            <a:pPr fontAlgn="base"/>
            <a:r>
              <a:rPr lang="en-US" sz="2000" b="1" i="1" dirty="0">
                <a:solidFill>
                  <a:srgbClr val="002060"/>
                </a:solidFill>
                <a:latin typeface="inherit"/>
              </a:rPr>
              <a:t>Console.WriteLine("Substring start at </a:t>
            </a:r>
            <a:r>
              <a:rPr lang="en-US" sz="2000" b="1" i="1" dirty="0" err="1">
                <a:solidFill>
                  <a:srgbClr val="002060"/>
                </a:solidFill>
                <a:latin typeface="inherit"/>
              </a:rPr>
              <a:t>pos</a:t>
            </a:r>
            <a:r>
              <a:rPr lang="en-US" sz="2000" b="1" i="1" dirty="0">
                <a:solidFill>
                  <a:srgbClr val="002060"/>
                </a:solidFill>
                <a:latin typeface="inherit"/>
              </a:rPr>
              <a:t> 7 (4 chars): " + s1.Substring(7, 4)); </a:t>
            </a:r>
            <a:r>
              <a:rPr lang="en-US" sz="2000" b="1" i="1" dirty="0">
                <a:solidFill>
                  <a:schemeClr val="accent3">
                    <a:lumMod val="50000"/>
                  </a:schemeClr>
                </a:solidFill>
                <a:latin typeface="inherit"/>
              </a:rPr>
              <a:t>// </a:t>
            </a:r>
            <a:r>
              <a:rPr lang="en-US" sz="2000" b="1" i="1" dirty="0" err="1">
                <a:solidFill>
                  <a:schemeClr val="accent3">
                    <a:lumMod val="50000"/>
                  </a:schemeClr>
                </a:solidFill>
                <a:latin typeface="inherit"/>
              </a:rPr>
              <a:t>Worl</a:t>
            </a:r>
            <a:endParaRPr lang="en-US" sz="2000" b="1" i="1" dirty="0">
              <a:solidFill>
                <a:schemeClr val="accent3">
                  <a:lumMod val="50000"/>
                </a:schemeClr>
              </a:solidFill>
              <a:latin typeface="inherit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647304" y="3002776"/>
            <a:ext cx="10364451" cy="1136742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1647304" y="4400981"/>
            <a:ext cx="1036445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000" b="1" i="1" dirty="0">
                <a:solidFill>
                  <a:srgbClr val="002060"/>
                </a:solidFill>
                <a:latin typeface="inherit"/>
              </a:rPr>
              <a:t>Console.WriteLine("Index of </a:t>
            </a:r>
            <a:r>
              <a:rPr lang="en-US" sz="2000" b="1" i="1" dirty="0" smtClean="0">
                <a:solidFill>
                  <a:srgbClr val="002060"/>
                </a:solidFill>
                <a:latin typeface="inherit"/>
              </a:rPr>
              <a:t> 'r': </a:t>
            </a:r>
            <a:r>
              <a:rPr lang="en-US" sz="2000" b="1" i="1" dirty="0">
                <a:solidFill>
                  <a:srgbClr val="002060"/>
                </a:solidFill>
                <a:latin typeface="inherit"/>
              </a:rPr>
              <a:t>" + s1.IndexOf('r'));</a:t>
            </a:r>
          </a:p>
          <a:p>
            <a:pPr fontAlgn="base"/>
            <a:r>
              <a:rPr lang="en-US" sz="2000" b="1" i="1" dirty="0">
                <a:solidFill>
                  <a:srgbClr val="002060"/>
                </a:solidFill>
                <a:latin typeface="inherit"/>
              </a:rPr>
              <a:t>Console.WriteLine("Index of </a:t>
            </a:r>
            <a:r>
              <a:rPr lang="en-US" sz="2000" b="1" i="1" dirty="0" smtClean="0">
                <a:solidFill>
                  <a:srgbClr val="002060"/>
                </a:solidFill>
                <a:latin typeface="inherit"/>
              </a:rPr>
              <a:t>'l ', </a:t>
            </a:r>
            <a:r>
              <a:rPr lang="en-US" sz="2000" b="1" i="1" dirty="0">
                <a:solidFill>
                  <a:srgbClr val="002060"/>
                </a:solidFill>
                <a:latin typeface="inherit"/>
              </a:rPr>
              <a:t>start at 4: " + s1.IndexOf('l', 4));</a:t>
            </a:r>
          </a:p>
          <a:p>
            <a:pPr fontAlgn="base"/>
            <a:r>
              <a:rPr lang="en-US" sz="2000" b="1" i="1" dirty="0">
                <a:solidFill>
                  <a:srgbClr val="002060"/>
                </a:solidFill>
                <a:latin typeface="inherit"/>
              </a:rPr>
              <a:t>Console.WriteLine("Index of </a:t>
            </a:r>
            <a:r>
              <a:rPr lang="en-US" sz="2000" b="1" i="1" dirty="0" smtClean="0">
                <a:solidFill>
                  <a:srgbClr val="002060"/>
                </a:solidFill>
                <a:latin typeface="inherit"/>
              </a:rPr>
              <a:t>"World": </a:t>
            </a:r>
            <a:r>
              <a:rPr lang="en-US" sz="2000" b="1" i="1" dirty="0">
                <a:solidFill>
                  <a:srgbClr val="002060"/>
                </a:solidFill>
                <a:latin typeface="inherit"/>
              </a:rPr>
              <a:t>" + s1.IndexOf("World"));</a:t>
            </a:r>
          </a:p>
          <a:p>
            <a:pPr fontAlgn="base"/>
            <a:r>
              <a:rPr lang="en-US" sz="2000" b="1" i="1" dirty="0">
                <a:solidFill>
                  <a:srgbClr val="002060"/>
                </a:solidFill>
                <a:latin typeface="inherit"/>
              </a:rPr>
              <a:t>Console.WriteLine("Index of </a:t>
            </a:r>
            <a:r>
              <a:rPr lang="en-US" sz="2000" b="1" i="1" dirty="0" err="1">
                <a:solidFill>
                  <a:srgbClr val="002060"/>
                </a:solidFill>
                <a:latin typeface="inherit"/>
              </a:rPr>
              <a:t>pos</a:t>
            </a:r>
            <a:r>
              <a:rPr lang="en-US" sz="2000" b="1" i="1" dirty="0">
                <a:solidFill>
                  <a:srgbClr val="002060"/>
                </a:solidFill>
                <a:latin typeface="inherit"/>
              </a:rPr>
              <a:t> of any symbol in array: " + </a:t>
            </a:r>
            <a:endParaRPr lang="en-US" sz="2000" b="1" i="1" dirty="0" smtClean="0">
              <a:solidFill>
                <a:srgbClr val="002060"/>
              </a:solidFill>
              <a:latin typeface="inherit"/>
            </a:endParaRPr>
          </a:p>
          <a:p>
            <a:pPr fontAlgn="base"/>
            <a:r>
              <a:rPr lang="en-US" sz="2000" b="1" i="1" dirty="0">
                <a:solidFill>
                  <a:srgbClr val="002060"/>
                </a:solidFill>
                <a:latin typeface="inherit"/>
              </a:rPr>
              <a:t> </a:t>
            </a:r>
            <a:r>
              <a:rPr lang="en-US" sz="2000" b="1" i="1" dirty="0" smtClean="0">
                <a:solidFill>
                  <a:srgbClr val="002060"/>
                </a:solidFill>
                <a:latin typeface="inherit"/>
              </a:rPr>
              <a:t>                                                                           s1.IndexOfAny(new </a:t>
            </a:r>
            <a:r>
              <a:rPr lang="en-US" sz="2000" b="1" i="1" dirty="0">
                <a:solidFill>
                  <a:srgbClr val="002060"/>
                </a:solidFill>
                <a:latin typeface="inherit"/>
              </a:rPr>
              <a:t>char[] {'o', 'd', ','}));</a:t>
            </a:r>
          </a:p>
          <a:p>
            <a:pPr fontAlgn="base"/>
            <a:r>
              <a:rPr lang="en-US" sz="2000" b="1" i="1" dirty="0">
                <a:solidFill>
                  <a:srgbClr val="002060"/>
                </a:solidFill>
                <a:latin typeface="inherit"/>
              </a:rPr>
              <a:t>Console.WriteLine("Last index of </a:t>
            </a:r>
            <a:r>
              <a:rPr lang="en-US" sz="2000" b="1" i="1" dirty="0" smtClean="0">
                <a:solidFill>
                  <a:srgbClr val="002060"/>
                </a:solidFill>
                <a:latin typeface="inherit"/>
              </a:rPr>
              <a:t>'l': </a:t>
            </a:r>
            <a:r>
              <a:rPr lang="en-US" sz="2000" b="1" i="1" dirty="0">
                <a:solidFill>
                  <a:srgbClr val="002060"/>
                </a:solidFill>
                <a:latin typeface="inherit"/>
              </a:rPr>
              <a:t>" + s1.LastIndexOf('l'));</a:t>
            </a:r>
          </a:p>
          <a:p>
            <a:pPr fontAlgn="base"/>
            <a:r>
              <a:rPr lang="en-US" sz="2000" b="1" i="1" dirty="0">
                <a:solidFill>
                  <a:srgbClr val="002060"/>
                </a:solidFill>
                <a:latin typeface="inherit"/>
              </a:rPr>
              <a:t>Console.WriteLine("Last index of </a:t>
            </a:r>
            <a:r>
              <a:rPr lang="en-US" sz="2000" b="1" i="1" dirty="0" smtClean="0">
                <a:solidFill>
                  <a:srgbClr val="002060"/>
                </a:solidFill>
                <a:latin typeface="inherit"/>
              </a:rPr>
              <a:t>"or": </a:t>
            </a:r>
            <a:r>
              <a:rPr lang="en-US" sz="2000" b="1" i="1" dirty="0">
                <a:solidFill>
                  <a:srgbClr val="002060"/>
                </a:solidFill>
                <a:latin typeface="inherit"/>
              </a:rPr>
              <a:t>" + s1.LastIndexOf("or</a:t>
            </a:r>
            <a:r>
              <a:rPr lang="en-US" sz="2000" b="1" i="1" dirty="0" smtClean="0">
                <a:solidFill>
                  <a:srgbClr val="002060"/>
                </a:solidFill>
                <a:latin typeface="inherit"/>
              </a:rPr>
              <a:t>")); </a:t>
            </a:r>
            <a:endParaRPr lang="ru-RU" sz="2000" b="1" i="1" dirty="0">
              <a:solidFill>
                <a:srgbClr val="002060"/>
              </a:solidFill>
              <a:latin typeface="inherit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647303" y="4481558"/>
            <a:ext cx="10364451" cy="2166192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345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376623" y="743578"/>
            <a:ext cx="10651253" cy="504762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ru-RU" b="1" dirty="0" smtClean="0"/>
              <a:t>метод</a:t>
            </a:r>
            <a:r>
              <a:rPr lang="ru-RU" b="1" i="1" dirty="0">
                <a:solidFill>
                  <a:srgbClr val="002060"/>
                </a:solidFill>
              </a:rPr>
              <a:t> </a:t>
            </a:r>
            <a:r>
              <a:rPr lang="ru-RU" b="1" i="1" dirty="0" err="1" smtClean="0">
                <a:solidFill>
                  <a:srgbClr val="002060"/>
                </a:solidFill>
              </a:rPr>
              <a:t>Insert</a:t>
            </a:r>
            <a:r>
              <a:rPr lang="ru-RU" b="1" i="1" dirty="0">
                <a:solidFill>
                  <a:srgbClr val="002060"/>
                </a:solidFill>
              </a:rPr>
              <a:t> </a:t>
            </a:r>
            <a:r>
              <a:rPr lang="ru-RU" b="1" dirty="0" smtClean="0"/>
              <a:t>- Вставка </a:t>
            </a:r>
            <a:r>
              <a:rPr lang="ru-RU" b="1" dirty="0"/>
              <a:t>строки в исходную в заданную позицию </a:t>
            </a:r>
            <a:endParaRPr lang="ru-RU" b="1" dirty="0" smtClean="0"/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b="1" i="1" dirty="0" err="1">
                <a:solidFill>
                  <a:srgbClr val="002060"/>
                </a:solidFill>
              </a:rPr>
              <a:t>PadLeft</a:t>
            </a:r>
            <a:r>
              <a:rPr lang="en-US" b="1" i="1" dirty="0">
                <a:solidFill>
                  <a:srgbClr val="002060"/>
                </a:solidFill>
              </a:rPr>
              <a:t> </a:t>
            </a:r>
            <a:r>
              <a:rPr lang="ru-RU" b="1" dirty="0"/>
              <a:t>и </a:t>
            </a:r>
            <a:r>
              <a:rPr lang="en-US" b="1" i="1" dirty="0" err="1">
                <a:solidFill>
                  <a:srgbClr val="002060"/>
                </a:solidFill>
              </a:rPr>
              <a:t>PadRight</a:t>
            </a:r>
            <a:r>
              <a:rPr lang="ru-RU" b="1" i="1" dirty="0">
                <a:solidFill>
                  <a:srgbClr val="002060"/>
                </a:solidFill>
              </a:rPr>
              <a:t> </a:t>
            </a:r>
            <a:r>
              <a:rPr lang="ru-RU" b="1" dirty="0" smtClean="0"/>
              <a:t>- </a:t>
            </a:r>
            <a:r>
              <a:rPr lang="ru-RU" b="1" dirty="0" err="1" smtClean="0"/>
              <a:t>приведениЕ</a:t>
            </a:r>
            <a:r>
              <a:rPr lang="ru-RU" b="1" dirty="0" smtClean="0"/>
              <a:t> </a:t>
            </a:r>
            <a:r>
              <a:rPr lang="ru-RU" b="1" dirty="0"/>
              <a:t>строки к заданной длине с выравниванием по левому (правому) </a:t>
            </a:r>
            <a:r>
              <a:rPr lang="ru-RU" b="1" dirty="0" smtClean="0"/>
              <a:t>краю, </a:t>
            </a:r>
            <a:r>
              <a:rPr lang="ru-RU" b="1" dirty="0"/>
              <a:t>с заполнением недостающих символов </a:t>
            </a:r>
            <a:r>
              <a:rPr lang="ru-RU" b="1" dirty="0" smtClean="0"/>
              <a:t>пробелами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ru-RU" dirty="0"/>
              <a:t> </a:t>
            </a:r>
            <a:r>
              <a:rPr lang="ru-RU" b="1" i="1" dirty="0" err="1">
                <a:solidFill>
                  <a:srgbClr val="002060"/>
                </a:solidFill>
              </a:rPr>
              <a:t>Remove</a:t>
            </a:r>
            <a:r>
              <a:rPr lang="ru-RU" b="1" i="1" dirty="0">
                <a:solidFill>
                  <a:srgbClr val="002060"/>
                </a:solidFill>
              </a:rPr>
              <a:t> </a:t>
            </a:r>
            <a:r>
              <a:rPr lang="ru-RU" b="1" i="1" dirty="0" smtClean="0"/>
              <a:t>- </a:t>
            </a:r>
            <a:r>
              <a:rPr lang="ru-RU" b="1" dirty="0" err="1" smtClean="0"/>
              <a:t>удалеНИЕ</a:t>
            </a:r>
            <a:r>
              <a:rPr lang="ru-RU" b="1" dirty="0" smtClean="0"/>
              <a:t> </a:t>
            </a:r>
            <a:r>
              <a:rPr lang="ru-RU" b="1" dirty="0" err="1" smtClean="0"/>
              <a:t>подстрокИ</a:t>
            </a:r>
            <a:r>
              <a:rPr lang="ru-RU" b="1" dirty="0" smtClean="0"/>
              <a:t> </a:t>
            </a:r>
            <a:r>
              <a:rPr lang="ru-RU" b="1" dirty="0"/>
              <a:t>из исходной </a:t>
            </a:r>
            <a:r>
              <a:rPr lang="ru-RU" b="1" dirty="0" smtClean="0"/>
              <a:t>строки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ru-RU" b="1" i="1" dirty="0" err="1">
                <a:solidFill>
                  <a:srgbClr val="002060"/>
                </a:solidFill>
              </a:rPr>
              <a:t>Replace</a:t>
            </a:r>
            <a:r>
              <a:rPr lang="ru-RU" b="1" i="1" dirty="0">
                <a:solidFill>
                  <a:srgbClr val="002060"/>
                </a:solidFill>
              </a:rPr>
              <a:t>  </a:t>
            </a:r>
            <a:r>
              <a:rPr lang="ru-RU" b="1" i="1" dirty="0" smtClean="0"/>
              <a:t>- </a:t>
            </a:r>
            <a:r>
              <a:rPr lang="ru-RU" b="1" dirty="0" smtClean="0"/>
              <a:t>Замена </a:t>
            </a:r>
            <a:r>
              <a:rPr lang="ru-RU" b="1" dirty="0"/>
              <a:t>элементов </a:t>
            </a:r>
            <a:r>
              <a:rPr lang="ru-RU" b="1" dirty="0" smtClean="0"/>
              <a:t>строки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b="1" i="1" dirty="0" err="1">
                <a:solidFill>
                  <a:srgbClr val="002060"/>
                </a:solidFill>
              </a:rPr>
              <a:t>ToUpper</a:t>
            </a:r>
            <a:r>
              <a:rPr lang="en-US" b="1" i="1" dirty="0" smtClean="0">
                <a:solidFill>
                  <a:srgbClr val="002060"/>
                </a:solidFill>
              </a:rPr>
              <a:t>()</a:t>
            </a:r>
            <a:r>
              <a:rPr lang="ru-RU" i="1" dirty="0" smtClean="0"/>
              <a:t> - </a:t>
            </a:r>
            <a:r>
              <a:rPr lang="ru-RU" b="1" dirty="0" err="1"/>
              <a:t>ПреобразованиЕ</a:t>
            </a:r>
            <a:r>
              <a:rPr lang="ru-RU" b="1" dirty="0"/>
              <a:t> строки к верхнему регистру  </a:t>
            </a:r>
            <a:endParaRPr lang="ru-RU" b="1" dirty="0" smtClean="0"/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b="1" i="1" dirty="0" err="1">
                <a:solidFill>
                  <a:srgbClr val="002060"/>
                </a:solidFill>
              </a:rPr>
              <a:t>ToLower</a:t>
            </a:r>
            <a:r>
              <a:rPr lang="en-US" b="1" i="1" dirty="0">
                <a:solidFill>
                  <a:srgbClr val="002060"/>
                </a:solidFill>
              </a:rPr>
              <a:t>()</a:t>
            </a:r>
            <a:r>
              <a:rPr lang="ru-RU" b="1" i="1" dirty="0">
                <a:solidFill>
                  <a:srgbClr val="002060"/>
                </a:solidFill>
              </a:rPr>
              <a:t> </a:t>
            </a:r>
            <a:r>
              <a:rPr lang="ru-RU" dirty="0" smtClean="0"/>
              <a:t>- </a:t>
            </a:r>
            <a:r>
              <a:rPr lang="ru-RU" b="1" dirty="0" err="1"/>
              <a:t>ПреобразованиЕ</a:t>
            </a:r>
            <a:r>
              <a:rPr lang="ru-RU" b="1" dirty="0"/>
              <a:t> строки к </a:t>
            </a:r>
            <a:r>
              <a:rPr lang="ru-RU" b="1" dirty="0" smtClean="0"/>
              <a:t>НИЖНЕМУ РЕГИСТРУ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ru-RU" b="1" dirty="0"/>
              <a:t>  удаление начальных и конечных символов</a:t>
            </a: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984114" y="0"/>
            <a:ext cx="10364451" cy="949026"/>
          </a:xfrm>
        </p:spPr>
        <p:txBody>
          <a:bodyPr>
            <a:normAutofit/>
          </a:bodyPr>
          <a:lstStyle/>
          <a:p>
            <a:r>
              <a:rPr lang="ru-RU" b="1" dirty="0" smtClean="0">
                <a:solidFill>
                  <a:schemeClr val="accent6">
                    <a:lumMod val="75000"/>
                  </a:schemeClr>
                </a:solidFill>
              </a:rPr>
              <a:t>МОДИФИКАЦИЯ </a:t>
            </a:r>
            <a:r>
              <a:rPr lang="ru-RU" b="1" dirty="0">
                <a:solidFill>
                  <a:schemeClr val="accent6">
                    <a:lumMod val="75000"/>
                  </a:schemeClr>
                </a:solidFill>
              </a:rPr>
              <a:t>срок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073135"/>
              </p:ext>
            </p:extLst>
          </p:nvPr>
        </p:nvGraphicFramePr>
        <p:xfrm>
          <a:off x="2348346" y="3267388"/>
          <a:ext cx="9357984" cy="3594385"/>
        </p:xfrm>
        <a:graphic>
          <a:graphicData uri="http://schemas.openxmlformats.org/drawingml/2006/table">
            <a:tbl>
              <a:tblPr/>
              <a:tblGrid>
                <a:gridCol w="2112826">
                  <a:extLst>
                    <a:ext uri="{9D8B030D-6E8A-4147-A177-3AD203B41FA5}">
                      <a16:colId xmlns:a16="http://schemas.microsoft.com/office/drawing/2014/main" val="653082074"/>
                    </a:ext>
                  </a:extLst>
                </a:gridCol>
                <a:gridCol w="7245158">
                  <a:extLst>
                    <a:ext uri="{9D8B030D-6E8A-4147-A177-3AD203B41FA5}">
                      <a16:colId xmlns:a16="http://schemas.microsoft.com/office/drawing/2014/main" val="3702704741"/>
                    </a:ext>
                  </a:extLst>
                </a:gridCol>
              </a:tblGrid>
              <a:tr h="452557"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r>
                        <a:rPr lang="en-US" sz="2200" b="1" i="1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Trim()</a:t>
                      </a:r>
                    </a:p>
                  </a:txBody>
                  <a:tcPr marL="107874" marR="107874" marT="53937" marB="5393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8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символы пробелы из начала и конца строки.</a:t>
                      </a:r>
                    </a:p>
                  </a:txBody>
                  <a:tcPr marL="107874" marR="107874" marT="53937" marB="5393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2012088"/>
                  </a:ext>
                </a:extLst>
              </a:tr>
              <a:tr h="415637"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r>
                        <a:rPr lang="en-US" sz="2200" b="1" i="1" kern="120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Trim(Char)</a:t>
                      </a:r>
                    </a:p>
                  </a:txBody>
                  <a:tcPr marL="107874" marR="107874" marT="53937" marB="5393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800" b="1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экземпляры символа из начала и конца строки.</a:t>
                      </a:r>
                    </a:p>
                  </a:txBody>
                  <a:tcPr marL="107874" marR="107874" marT="53937" marB="5393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3643731"/>
                  </a:ext>
                </a:extLst>
              </a:tr>
              <a:tr h="471246"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r>
                        <a:rPr lang="en-US" sz="2200" b="1" i="1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Trim(Char[])</a:t>
                      </a:r>
                    </a:p>
                  </a:txBody>
                  <a:tcPr marL="107874" marR="107874" marT="53937" marB="5393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800" b="1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экземпляры символов из начала и конца строки.</a:t>
                      </a:r>
                    </a:p>
                  </a:txBody>
                  <a:tcPr marL="107874" marR="107874" marT="53937" marB="5393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7287334"/>
                  </a:ext>
                </a:extLst>
              </a:tr>
              <a:tr h="462224"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r>
                        <a:rPr lang="en-US" sz="2200" b="1" i="1" kern="1200" dirty="0" err="1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TrimStart</a:t>
                      </a:r>
                      <a:r>
                        <a:rPr lang="en-US" sz="2200" b="1" i="1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br>
                        <a:rPr lang="en-US" sz="2200" b="1" i="1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2200" b="1" i="1" kern="1200" dirty="0" err="1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TrimStart</a:t>
                      </a:r>
                      <a:r>
                        <a:rPr lang="en-US" sz="2200" b="1" i="1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(Char)</a:t>
                      </a:r>
                      <a:br>
                        <a:rPr lang="en-US" sz="2200" b="1" i="1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2200" b="1" i="1" kern="1200" dirty="0" err="1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TrimStart</a:t>
                      </a:r>
                      <a:r>
                        <a:rPr lang="en-US" sz="2200" b="1" i="1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(Char[])</a:t>
                      </a:r>
                    </a:p>
                  </a:txBody>
                  <a:tcPr marL="107874" marR="107874" marT="53937" marB="5393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8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экземпляры символов из начала строки.</a:t>
                      </a:r>
                    </a:p>
                  </a:txBody>
                  <a:tcPr marL="107874" marR="107874" marT="53937" marB="5393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32647"/>
                  </a:ext>
                </a:extLst>
              </a:tr>
              <a:tr h="773612"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r>
                        <a:rPr lang="en-US" sz="2200" b="1" i="1" kern="1200" dirty="0" err="1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TrimEnd</a:t>
                      </a:r>
                      <a:r>
                        <a:rPr lang="en-US" sz="2200" b="1" i="1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br>
                        <a:rPr lang="en-US" sz="2200" b="1" i="1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2200" b="1" i="1" kern="1200" dirty="0" err="1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TrimEnd</a:t>
                      </a:r>
                      <a:r>
                        <a:rPr lang="en-US" sz="2200" b="1" i="1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(Char)</a:t>
                      </a:r>
                      <a:br>
                        <a:rPr lang="en-US" sz="2200" b="1" i="1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2200" b="1" i="1" kern="1200" dirty="0" err="1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TrimEnd</a:t>
                      </a:r>
                      <a:r>
                        <a:rPr lang="en-US" sz="2200" b="1" i="1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(Char[])</a:t>
                      </a:r>
                    </a:p>
                  </a:txBody>
                  <a:tcPr marL="107874" marR="107874" marT="53937" marB="5393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8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экземпляры символов из конца строки.</a:t>
                      </a:r>
                    </a:p>
                  </a:txBody>
                  <a:tcPr marL="107874" marR="107874" marT="53937" marB="53937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20003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682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054452" y="612950"/>
            <a:ext cx="10943280" cy="6245050"/>
          </a:xfrm>
        </p:spPr>
        <p:txBody>
          <a:bodyPr>
            <a:normAutofit fontScale="92500" lnSpcReduction="20000"/>
          </a:bodyPr>
          <a:lstStyle/>
          <a:p>
            <a:pPr marL="0" indent="0" defTabSz="457200" fontAlgn="base">
              <a:buNone/>
            </a:pPr>
            <a:r>
              <a:rPr lang="nn-NO" sz="2600" b="1" i="1" dirty="0">
                <a:solidFill>
                  <a:srgbClr val="002060"/>
                </a:solidFill>
                <a:latin typeface="inherit"/>
              </a:rPr>
              <a:t>Console.WriteLine("Insert: " + "26".Insert(1, "[4]")); </a:t>
            </a:r>
            <a:r>
              <a:rPr lang="ru-RU" sz="2600" b="1" i="1" dirty="0">
                <a:solidFill>
                  <a:srgbClr val="002060"/>
                </a:solidFill>
                <a:latin typeface="inherit"/>
              </a:rPr>
              <a:t>   </a:t>
            </a:r>
            <a:r>
              <a:rPr lang="nn-NO" sz="2600" b="1" i="1" dirty="0">
                <a:solidFill>
                  <a:schemeClr val="accent3">
                    <a:lumMod val="50000"/>
                  </a:schemeClr>
                </a:solidFill>
                <a:latin typeface="inherit"/>
              </a:rPr>
              <a:t>// 2[4]6</a:t>
            </a:r>
            <a:endParaRPr lang="ru-RU" sz="2600" b="1" i="1" dirty="0">
              <a:solidFill>
                <a:schemeClr val="accent3">
                  <a:lumMod val="50000"/>
                </a:schemeClr>
              </a:solidFill>
              <a:latin typeface="inherit"/>
            </a:endParaRPr>
          </a:p>
          <a:p>
            <a:pPr marL="0" indent="0" defTabSz="457200" fontAlgn="base">
              <a:buNone/>
            </a:pPr>
            <a:r>
              <a:rPr lang="en-US" sz="2600" b="1" i="1" dirty="0">
                <a:solidFill>
                  <a:srgbClr val="002060"/>
                </a:solidFill>
                <a:latin typeface="inherit"/>
              </a:rPr>
              <a:t>Console.WriteLine("</a:t>
            </a:r>
            <a:r>
              <a:rPr lang="en-US" sz="2600" b="1" i="1" dirty="0" err="1">
                <a:solidFill>
                  <a:srgbClr val="002060"/>
                </a:solidFill>
                <a:latin typeface="inherit"/>
              </a:rPr>
              <a:t>PadLeft</a:t>
            </a:r>
            <a:r>
              <a:rPr lang="en-US" sz="2600" b="1" i="1" dirty="0">
                <a:solidFill>
                  <a:srgbClr val="002060"/>
                </a:solidFill>
                <a:latin typeface="inherit"/>
              </a:rPr>
              <a:t>: ");</a:t>
            </a:r>
          </a:p>
          <a:p>
            <a:pPr marL="0" indent="0" defTabSz="457200" fontAlgn="base">
              <a:buNone/>
            </a:pPr>
            <a:r>
              <a:rPr lang="en-US" sz="2600" b="1" i="1" dirty="0">
                <a:solidFill>
                  <a:srgbClr val="002060"/>
                </a:solidFill>
                <a:latin typeface="inherit"/>
              </a:rPr>
              <a:t>Console.WriteLine("some string".</a:t>
            </a:r>
            <a:r>
              <a:rPr lang="en-US" sz="2600" b="1" i="1" dirty="0" err="1">
                <a:solidFill>
                  <a:srgbClr val="002060"/>
                </a:solidFill>
                <a:latin typeface="inherit"/>
              </a:rPr>
              <a:t>PadLeft</a:t>
            </a:r>
            <a:r>
              <a:rPr lang="en-US" sz="2600" b="1" i="1" dirty="0">
                <a:solidFill>
                  <a:srgbClr val="002060"/>
                </a:solidFill>
                <a:latin typeface="inherit"/>
              </a:rPr>
              <a:t>(15)); </a:t>
            </a:r>
            <a:r>
              <a:rPr lang="ru-RU" sz="2600" b="1" i="1" dirty="0">
                <a:solidFill>
                  <a:srgbClr val="002060"/>
                </a:solidFill>
                <a:latin typeface="inherit"/>
              </a:rPr>
              <a:t>   </a:t>
            </a:r>
            <a:r>
              <a:rPr lang="en-US" sz="2600" b="1" i="1" dirty="0">
                <a:solidFill>
                  <a:schemeClr val="accent3">
                    <a:lumMod val="50000"/>
                  </a:schemeClr>
                </a:solidFill>
                <a:latin typeface="inherit"/>
              </a:rPr>
              <a:t>// " some string"</a:t>
            </a:r>
          </a:p>
          <a:p>
            <a:pPr marL="0" indent="0" defTabSz="457200" fontAlgn="base">
              <a:buNone/>
            </a:pPr>
            <a:r>
              <a:rPr lang="en-US" sz="2600" b="1" i="1" dirty="0">
                <a:solidFill>
                  <a:srgbClr val="002060"/>
                </a:solidFill>
                <a:latin typeface="inherit"/>
              </a:rPr>
              <a:t>Console.WriteLine("some string".</a:t>
            </a:r>
            <a:r>
              <a:rPr lang="en-US" sz="2600" b="1" i="1" dirty="0" err="1">
                <a:solidFill>
                  <a:srgbClr val="002060"/>
                </a:solidFill>
                <a:latin typeface="inherit"/>
              </a:rPr>
              <a:t>PadLeft</a:t>
            </a:r>
            <a:r>
              <a:rPr lang="en-US" sz="2600" b="1" i="1" dirty="0">
                <a:solidFill>
                  <a:srgbClr val="002060"/>
                </a:solidFill>
                <a:latin typeface="inherit"/>
              </a:rPr>
              <a:t>(15, '*')); </a:t>
            </a:r>
            <a:r>
              <a:rPr lang="ru-RU" sz="2600" b="1" i="1" dirty="0">
                <a:solidFill>
                  <a:srgbClr val="002060"/>
                </a:solidFill>
                <a:latin typeface="inherit"/>
              </a:rPr>
              <a:t>   </a:t>
            </a:r>
            <a:r>
              <a:rPr lang="en-US" sz="2600" b="1" i="1" dirty="0">
                <a:solidFill>
                  <a:schemeClr val="accent3">
                    <a:lumMod val="50000"/>
                  </a:schemeClr>
                </a:solidFill>
                <a:latin typeface="inherit"/>
              </a:rPr>
              <a:t>// "****some string"</a:t>
            </a:r>
          </a:p>
          <a:p>
            <a:pPr marL="0" indent="0" defTabSz="457200" fontAlgn="base">
              <a:buNone/>
            </a:pPr>
            <a:r>
              <a:rPr lang="en-US" sz="2600" b="1" i="1" dirty="0">
                <a:solidFill>
                  <a:srgbClr val="002060"/>
                </a:solidFill>
                <a:latin typeface="inherit"/>
              </a:rPr>
              <a:t>Console.WriteLine("</a:t>
            </a:r>
            <a:r>
              <a:rPr lang="en-US" sz="2600" b="1" i="1" dirty="0" err="1">
                <a:solidFill>
                  <a:srgbClr val="002060"/>
                </a:solidFill>
                <a:latin typeface="inherit"/>
              </a:rPr>
              <a:t>PadRight</a:t>
            </a:r>
            <a:r>
              <a:rPr lang="en-US" sz="2600" b="1" i="1" dirty="0">
                <a:solidFill>
                  <a:srgbClr val="002060"/>
                </a:solidFill>
                <a:latin typeface="inherit"/>
              </a:rPr>
              <a:t>: ");</a:t>
            </a:r>
          </a:p>
          <a:p>
            <a:pPr marL="0" indent="0" defTabSz="457200" fontAlgn="base">
              <a:buNone/>
            </a:pPr>
            <a:r>
              <a:rPr lang="en-US" sz="2600" b="1" i="1" dirty="0">
                <a:solidFill>
                  <a:srgbClr val="002060"/>
                </a:solidFill>
                <a:latin typeface="inherit"/>
              </a:rPr>
              <a:t>Console.WriteLine("some string".</a:t>
            </a:r>
            <a:r>
              <a:rPr lang="en-US" sz="2600" b="1" i="1" dirty="0" err="1">
                <a:solidFill>
                  <a:srgbClr val="002060"/>
                </a:solidFill>
                <a:latin typeface="inherit"/>
              </a:rPr>
              <a:t>PadRight</a:t>
            </a:r>
            <a:r>
              <a:rPr lang="en-US" sz="2600" b="1" i="1" dirty="0">
                <a:solidFill>
                  <a:srgbClr val="002060"/>
                </a:solidFill>
                <a:latin typeface="inherit"/>
              </a:rPr>
              <a:t>(15)); </a:t>
            </a:r>
            <a:r>
              <a:rPr lang="ru-RU" sz="2600" b="1" i="1" dirty="0">
                <a:solidFill>
                  <a:srgbClr val="002060"/>
                </a:solidFill>
                <a:latin typeface="inherit"/>
              </a:rPr>
              <a:t>    </a:t>
            </a:r>
            <a:r>
              <a:rPr lang="en-US" sz="2600" b="1" i="1" dirty="0">
                <a:solidFill>
                  <a:schemeClr val="accent3">
                    <a:lumMod val="50000"/>
                  </a:schemeClr>
                </a:solidFill>
                <a:latin typeface="inherit"/>
              </a:rPr>
              <a:t>// "some string </a:t>
            </a:r>
            <a:r>
              <a:rPr lang="ru-RU" sz="2600" b="1" i="1" dirty="0">
                <a:solidFill>
                  <a:schemeClr val="accent3">
                    <a:lumMod val="50000"/>
                  </a:schemeClr>
                </a:solidFill>
                <a:latin typeface="inherit"/>
              </a:rPr>
              <a:t>       </a:t>
            </a:r>
            <a:r>
              <a:rPr lang="en-US" sz="2600" b="1" i="1" dirty="0">
                <a:solidFill>
                  <a:schemeClr val="accent3">
                    <a:lumMod val="50000"/>
                  </a:schemeClr>
                </a:solidFill>
                <a:latin typeface="inherit"/>
              </a:rPr>
              <a:t>"</a:t>
            </a:r>
          </a:p>
          <a:p>
            <a:pPr marL="0" indent="0" defTabSz="457200" fontAlgn="base">
              <a:buNone/>
            </a:pPr>
            <a:r>
              <a:rPr lang="en-US" sz="2600" b="1" i="1" dirty="0">
                <a:solidFill>
                  <a:srgbClr val="002060"/>
                </a:solidFill>
                <a:latin typeface="inherit"/>
              </a:rPr>
              <a:t>Console.WriteLine("some string".</a:t>
            </a:r>
            <a:r>
              <a:rPr lang="en-US" sz="2600" b="1" i="1" dirty="0" err="1">
                <a:solidFill>
                  <a:srgbClr val="002060"/>
                </a:solidFill>
                <a:latin typeface="inherit"/>
              </a:rPr>
              <a:t>PadRight</a:t>
            </a:r>
            <a:r>
              <a:rPr lang="en-US" sz="2600" b="1" i="1" dirty="0">
                <a:solidFill>
                  <a:srgbClr val="002060"/>
                </a:solidFill>
                <a:latin typeface="inherit"/>
              </a:rPr>
              <a:t>(15, '*')); </a:t>
            </a:r>
            <a:r>
              <a:rPr lang="ru-RU" sz="2600" b="1" i="1" dirty="0">
                <a:solidFill>
                  <a:srgbClr val="002060"/>
                </a:solidFill>
                <a:latin typeface="inherit"/>
              </a:rPr>
              <a:t>   </a:t>
            </a:r>
            <a:r>
              <a:rPr lang="en-US" sz="2600" b="1" i="1" dirty="0">
                <a:solidFill>
                  <a:schemeClr val="accent3">
                    <a:lumMod val="50000"/>
                  </a:schemeClr>
                </a:solidFill>
                <a:latin typeface="inherit"/>
              </a:rPr>
              <a:t>// "some string**** "</a:t>
            </a:r>
            <a:endParaRPr lang="ru-RU" sz="2600" b="1" i="1" dirty="0">
              <a:solidFill>
                <a:schemeClr val="accent3">
                  <a:lumMod val="50000"/>
                </a:schemeClr>
              </a:solidFill>
              <a:latin typeface="inherit"/>
            </a:endParaRPr>
          </a:p>
          <a:p>
            <a:pPr marL="0" indent="0" defTabSz="457200" fontAlgn="base">
              <a:buNone/>
            </a:pPr>
            <a:r>
              <a:rPr lang="en-US" sz="2600" b="1" i="1" dirty="0">
                <a:solidFill>
                  <a:srgbClr val="002060"/>
                </a:solidFill>
                <a:latin typeface="inherit"/>
              </a:rPr>
              <a:t>Console.WriteLine("Remove demo1: " + "</a:t>
            </a:r>
            <a:r>
              <a:rPr lang="en-US" sz="2600" b="1" i="1" dirty="0" err="1">
                <a:solidFill>
                  <a:srgbClr val="002060"/>
                </a:solidFill>
                <a:latin typeface="inherit"/>
              </a:rPr>
              <a:t>Hello".Remove</a:t>
            </a:r>
            <a:r>
              <a:rPr lang="en-US" sz="2600" b="1" i="1" dirty="0">
                <a:solidFill>
                  <a:srgbClr val="002060"/>
                </a:solidFill>
                <a:latin typeface="inherit"/>
              </a:rPr>
              <a:t>(2));</a:t>
            </a:r>
          </a:p>
          <a:p>
            <a:pPr marL="0" indent="0" defTabSz="457200" fontAlgn="base">
              <a:buNone/>
            </a:pPr>
            <a:r>
              <a:rPr lang="en-US" sz="2600" b="1" i="1" dirty="0">
                <a:solidFill>
                  <a:srgbClr val="002060"/>
                </a:solidFill>
                <a:latin typeface="inherit"/>
              </a:rPr>
              <a:t>Console.WriteLine("Remove demo2: " + "</a:t>
            </a:r>
            <a:r>
              <a:rPr lang="en-US" sz="2600" b="1" i="1" dirty="0" err="1">
                <a:solidFill>
                  <a:srgbClr val="002060"/>
                </a:solidFill>
                <a:latin typeface="inherit"/>
              </a:rPr>
              <a:t>Hello".Remove</a:t>
            </a:r>
            <a:r>
              <a:rPr lang="en-US" sz="2600" b="1" i="1" dirty="0">
                <a:solidFill>
                  <a:srgbClr val="002060"/>
                </a:solidFill>
                <a:latin typeface="inherit"/>
              </a:rPr>
              <a:t>(2, 2));</a:t>
            </a:r>
            <a:endParaRPr lang="ru-RU" sz="2600" b="1" i="1" dirty="0">
              <a:solidFill>
                <a:srgbClr val="002060"/>
              </a:solidFill>
              <a:latin typeface="inherit"/>
            </a:endParaRPr>
          </a:p>
          <a:p>
            <a:pPr marL="0" indent="0" defTabSz="457200" fontAlgn="base">
              <a:buNone/>
            </a:pPr>
            <a:endParaRPr lang="en-US" sz="2600" b="1" i="1" dirty="0">
              <a:solidFill>
                <a:schemeClr val="accent3">
                  <a:lumMod val="50000"/>
                </a:schemeClr>
              </a:solidFill>
              <a:latin typeface="inherit"/>
            </a:endParaRPr>
          </a:p>
          <a:p>
            <a:pPr fontAlgn="base"/>
            <a:endParaRPr lang="en-US" dirty="0"/>
          </a:p>
          <a:p>
            <a:pPr fontAlgn="base"/>
            <a:endParaRPr lang="ru-RU" dirty="0" smtClean="0"/>
          </a:p>
          <a:p>
            <a:pPr fontAlgn="base"/>
            <a:endParaRPr lang="en-US" dirty="0"/>
          </a:p>
          <a:p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054452" y="75906"/>
            <a:ext cx="10364451" cy="537043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chemeClr val="accent6">
                    <a:lumMod val="75000"/>
                  </a:schemeClr>
                </a:solidFill>
              </a:rPr>
              <a:t>МОДИФИКАЦИЯ строк</a:t>
            </a:r>
            <a:endParaRPr lang="ru-RU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88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34355" y="116101"/>
            <a:ext cx="10364451" cy="908832"/>
          </a:xfrm>
        </p:spPr>
        <p:txBody>
          <a:bodyPr/>
          <a:lstStyle/>
          <a:p>
            <a:r>
              <a:rPr lang="ru-RU" b="1" dirty="0">
                <a:solidFill>
                  <a:schemeClr val="accent6">
                    <a:lumMod val="75000"/>
                  </a:schemeClr>
                </a:solidFill>
              </a:rPr>
              <a:t>МОДИФИКАЦИЯ строк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235321" y="1125416"/>
            <a:ext cx="10363826" cy="4655735"/>
          </a:xfrm>
        </p:spPr>
        <p:txBody>
          <a:bodyPr>
            <a:normAutofit/>
          </a:bodyPr>
          <a:lstStyle/>
          <a:p>
            <a:pPr marL="0" indent="0" defTabSz="457200" fontAlgn="base">
              <a:buNone/>
            </a:pPr>
            <a:r>
              <a:rPr lang="en-US" b="1" i="1" dirty="0">
                <a:solidFill>
                  <a:srgbClr val="002060"/>
                </a:solidFill>
                <a:latin typeface="inherit"/>
              </a:rPr>
              <a:t>Console.WriteLine("Hello, </a:t>
            </a:r>
            <a:r>
              <a:rPr lang="en-US" b="1" i="1" dirty="0" err="1">
                <a:solidFill>
                  <a:srgbClr val="002060"/>
                </a:solidFill>
                <a:latin typeface="inherit"/>
              </a:rPr>
              <a:t>World!".Replace</a:t>
            </a:r>
            <a:r>
              <a:rPr lang="en-US" b="1" i="1" dirty="0">
                <a:solidFill>
                  <a:srgbClr val="002060"/>
                </a:solidFill>
                <a:latin typeface="inherit"/>
              </a:rPr>
              <a:t>('!', '.'));</a:t>
            </a:r>
            <a:r>
              <a:rPr lang="ru-RU" b="1" i="1" dirty="0">
                <a:solidFill>
                  <a:srgbClr val="002060"/>
                </a:solidFill>
                <a:latin typeface="inherit"/>
              </a:rPr>
              <a:t>   </a:t>
            </a:r>
            <a:r>
              <a:rPr lang="en-US" b="1" i="1" dirty="0">
                <a:solidFill>
                  <a:srgbClr val="002060"/>
                </a:solidFill>
                <a:latin typeface="inherit"/>
              </a:rPr>
              <a:t> </a:t>
            </a:r>
            <a:r>
              <a:rPr lang="en-US" b="1" i="1" dirty="0">
                <a:solidFill>
                  <a:schemeClr val="accent3">
                    <a:lumMod val="50000"/>
                  </a:schemeClr>
                </a:solidFill>
                <a:latin typeface="inherit"/>
              </a:rPr>
              <a:t>// Hello, World.</a:t>
            </a:r>
          </a:p>
          <a:p>
            <a:pPr marL="0" indent="0" defTabSz="457200" fontAlgn="base">
              <a:buNone/>
            </a:pPr>
            <a:r>
              <a:rPr lang="en-US" b="1" i="1" dirty="0">
                <a:solidFill>
                  <a:srgbClr val="002060"/>
                </a:solidFill>
                <a:latin typeface="inherit"/>
              </a:rPr>
              <a:t>Console.WriteLine("Hello, </a:t>
            </a:r>
            <a:r>
              <a:rPr lang="en-US" b="1" i="1" dirty="0" err="1">
                <a:solidFill>
                  <a:srgbClr val="002060"/>
                </a:solidFill>
                <a:latin typeface="inherit"/>
              </a:rPr>
              <a:t>World!".Replace</a:t>
            </a:r>
            <a:r>
              <a:rPr lang="en-US" b="1" i="1" dirty="0">
                <a:solidFill>
                  <a:srgbClr val="002060"/>
                </a:solidFill>
                <a:latin typeface="inherit"/>
              </a:rPr>
              <a:t>("World", "John")); </a:t>
            </a:r>
            <a:r>
              <a:rPr lang="ru-RU" b="1" i="1" dirty="0">
                <a:solidFill>
                  <a:srgbClr val="002060"/>
                </a:solidFill>
                <a:latin typeface="inherit"/>
              </a:rPr>
              <a:t>  </a:t>
            </a:r>
            <a:endParaRPr lang="en-US" b="1" i="1" dirty="0" smtClean="0">
              <a:solidFill>
                <a:srgbClr val="002060"/>
              </a:solidFill>
              <a:latin typeface="inherit"/>
            </a:endParaRPr>
          </a:p>
          <a:p>
            <a:pPr marL="0" indent="0" defTabSz="457200" fontAlgn="base">
              <a:buNone/>
            </a:pPr>
            <a:r>
              <a:rPr lang="en-US" b="1" i="1" dirty="0">
                <a:solidFill>
                  <a:srgbClr val="002060"/>
                </a:solidFill>
                <a:latin typeface="inherit"/>
              </a:rPr>
              <a:t> </a:t>
            </a:r>
            <a:r>
              <a:rPr lang="en-US" b="1" i="1" dirty="0" smtClean="0">
                <a:solidFill>
                  <a:srgbClr val="002060"/>
                </a:solidFill>
                <a:latin typeface="inherit"/>
              </a:rPr>
              <a:t>                                                                                                         </a:t>
            </a:r>
            <a:r>
              <a:rPr lang="en-US" b="1" i="1" dirty="0" smtClean="0">
                <a:solidFill>
                  <a:schemeClr val="accent3">
                    <a:lumMod val="50000"/>
                  </a:schemeClr>
                </a:solidFill>
                <a:latin typeface="inherit"/>
              </a:rPr>
              <a:t>// </a:t>
            </a:r>
            <a:r>
              <a:rPr lang="en-US" b="1" i="1" dirty="0">
                <a:solidFill>
                  <a:schemeClr val="accent3">
                    <a:lumMod val="50000"/>
                  </a:schemeClr>
                </a:solidFill>
                <a:latin typeface="inherit"/>
              </a:rPr>
              <a:t>Hello, John!</a:t>
            </a:r>
          </a:p>
          <a:p>
            <a:pPr marL="0" indent="0" defTabSz="457200" fontAlgn="base">
              <a:buNone/>
            </a:pPr>
            <a:r>
              <a:rPr lang="en-US" b="1" i="1" dirty="0">
                <a:solidFill>
                  <a:srgbClr val="002060"/>
                </a:solidFill>
                <a:latin typeface="inherit"/>
              </a:rPr>
              <a:t>Console.WriteLine("Hello, World!".</a:t>
            </a:r>
            <a:r>
              <a:rPr lang="en-US" b="1" i="1" dirty="0" err="1">
                <a:solidFill>
                  <a:srgbClr val="002060"/>
                </a:solidFill>
                <a:latin typeface="inherit"/>
              </a:rPr>
              <a:t>ToUpper</a:t>
            </a:r>
            <a:r>
              <a:rPr lang="en-US" b="1" i="1" dirty="0">
                <a:solidFill>
                  <a:srgbClr val="002060"/>
                </a:solidFill>
                <a:latin typeface="inherit"/>
              </a:rPr>
              <a:t>()); </a:t>
            </a:r>
            <a:r>
              <a:rPr lang="ru-RU" b="1" i="1" dirty="0">
                <a:solidFill>
                  <a:srgbClr val="002060"/>
                </a:solidFill>
                <a:latin typeface="inherit"/>
              </a:rPr>
              <a:t>     </a:t>
            </a:r>
            <a:r>
              <a:rPr lang="en-US" b="1" i="1" dirty="0">
                <a:solidFill>
                  <a:schemeClr val="accent3">
                    <a:lumMod val="50000"/>
                  </a:schemeClr>
                </a:solidFill>
                <a:latin typeface="inherit"/>
              </a:rPr>
              <a:t>// HELLO, WORLD!</a:t>
            </a:r>
          </a:p>
          <a:p>
            <a:pPr marL="0" indent="0" defTabSz="457200" fontAlgn="base">
              <a:buNone/>
            </a:pPr>
            <a:r>
              <a:rPr lang="en-US" b="1" i="1" dirty="0">
                <a:solidFill>
                  <a:srgbClr val="002060"/>
                </a:solidFill>
                <a:latin typeface="inherit"/>
              </a:rPr>
              <a:t>Console.WriteLine("Hello, World!".</a:t>
            </a:r>
            <a:r>
              <a:rPr lang="en-US" b="1" i="1" dirty="0" err="1">
                <a:solidFill>
                  <a:srgbClr val="002060"/>
                </a:solidFill>
                <a:latin typeface="inherit"/>
              </a:rPr>
              <a:t>ToLower</a:t>
            </a:r>
            <a:r>
              <a:rPr lang="en-US" b="1" i="1" dirty="0">
                <a:solidFill>
                  <a:srgbClr val="002060"/>
                </a:solidFill>
                <a:latin typeface="inherit"/>
              </a:rPr>
              <a:t>()); </a:t>
            </a:r>
            <a:r>
              <a:rPr lang="ru-RU" b="1" i="1" dirty="0">
                <a:solidFill>
                  <a:srgbClr val="002060"/>
                </a:solidFill>
                <a:latin typeface="inherit"/>
              </a:rPr>
              <a:t>   </a:t>
            </a:r>
            <a:r>
              <a:rPr lang="en-US" b="1" i="1" dirty="0">
                <a:solidFill>
                  <a:schemeClr val="accent3">
                    <a:lumMod val="50000"/>
                  </a:schemeClr>
                </a:solidFill>
                <a:latin typeface="inherit"/>
              </a:rPr>
              <a:t>// hello, world!</a:t>
            </a:r>
            <a:endParaRPr lang="ru-RU" b="1" i="1" dirty="0">
              <a:solidFill>
                <a:schemeClr val="accent3">
                  <a:lumMod val="50000"/>
                </a:schemeClr>
              </a:solidFill>
              <a:latin typeface="inherit"/>
            </a:endParaRPr>
          </a:p>
          <a:p>
            <a:pPr marL="0" indent="0" defTabSz="457200" fontAlgn="base">
              <a:buNone/>
            </a:pPr>
            <a:r>
              <a:rPr lang="en-US" b="1" i="1" dirty="0">
                <a:solidFill>
                  <a:srgbClr val="002060"/>
                </a:solidFill>
                <a:latin typeface="inherit"/>
              </a:rPr>
              <a:t>Console.WriteLine("***hello---".Trim('*')); </a:t>
            </a:r>
            <a:r>
              <a:rPr lang="ru-RU" b="1" i="1" dirty="0">
                <a:solidFill>
                  <a:srgbClr val="002060"/>
                </a:solidFill>
                <a:latin typeface="inherit"/>
              </a:rPr>
              <a:t>        </a:t>
            </a:r>
            <a:r>
              <a:rPr lang="en-US" b="1" i="1" dirty="0">
                <a:solidFill>
                  <a:schemeClr val="accent3">
                    <a:lumMod val="50000"/>
                  </a:schemeClr>
                </a:solidFill>
                <a:latin typeface="inherit"/>
              </a:rPr>
              <a:t>// "hello--- "</a:t>
            </a:r>
            <a:endParaRPr lang="ru-RU" b="1" i="1" dirty="0">
              <a:solidFill>
                <a:schemeClr val="accent3">
                  <a:lumMod val="50000"/>
                </a:schemeClr>
              </a:solidFill>
              <a:latin typeface="inherit"/>
            </a:endParaRPr>
          </a:p>
          <a:p>
            <a:pPr marL="0" indent="0" defTabSz="457200" fontAlgn="base">
              <a:buNone/>
            </a:pPr>
            <a:r>
              <a:rPr lang="en-US" b="1" i="1" dirty="0">
                <a:solidFill>
                  <a:srgbClr val="002060"/>
                </a:solidFill>
                <a:latin typeface="inherit"/>
              </a:rPr>
              <a:t>Console.WriteLine(" hello ".</a:t>
            </a:r>
            <a:r>
              <a:rPr lang="en-US" b="1" i="1" dirty="0" err="1">
                <a:solidFill>
                  <a:srgbClr val="002060"/>
                </a:solidFill>
                <a:latin typeface="inherit"/>
              </a:rPr>
              <a:t>TrimStart</a:t>
            </a:r>
            <a:r>
              <a:rPr lang="en-US" b="1" i="1" dirty="0">
                <a:solidFill>
                  <a:srgbClr val="002060"/>
                </a:solidFill>
                <a:latin typeface="inherit"/>
              </a:rPr>
              <a:t>());</a:t>
            </a:r>
            <a:r>
              <a:rPr lang="ru-RU" b="1" i="1" dirty="0">
                <a:solidFill>
                  <a:srgbClr val="002060"/>
                </a:solidFill>
                <a:latin typeface="inherit"/>
              </a:rPr>
              <a:t>       </a:t>
            </a:r>
            <a:r>
              <a:rPr lang="en-US" b="1" i="1" dirty="0">
                <a:solidFill>
                  <a:srgbClr val="002060"/>
                </a:solidFill>
                <a:latin typeface="inherit"/>
              </a:rPr>
              <a:t> </a:t>
            </a:r>
            <a:r>
              <a:rPr lang="en-US" b="1" i="1" dirty="0">
                <a:solidFill>
                  <a:schemeClr val="accent3">
                    <a:lumMod val="50000"/>
                  </a:schemeClr>
                </a:solidFill>
                <a:latin typeface="inherit"/>
              </a:rPr>
              <a:t>// "hello " </a:t>
            </a:r>
          </a:p>
          <a:p>
            <a:pPr marL="0" indent="0" defTabSz="457200" fontAlgn="base">
              <a:buNone/>
            </a:pPr>
            <a:r>
              <a:rPr lang="en-US" b="1" i="1" dirty="0">
                <a:solidFill>
                  <a:srgbClr val="002060"/>
                </a:solidFill>
                <a:latin typeface="inherit"/>
              </a:rPr>
              <a:t>Console.WriteLine(" hello ".</a:t>
            </a:r>
            <a:r>
              <a:rPr lang="en-US" b="1" i="1" dirty="0" err="1">
                <a:solidFill>
                  <a:srgbClr val="002060"/>
                </a:solidFill>
                <a:latin typeface="inherit"/>
              </a:rPr>
              <a:t>TrimEnd</a:t>
            </a:r>
            <a:r>
              <a:rPr lang="en-US" b="1" i="1" dirty="0">
                <a:solidFill>
                  <a:srgbClr val="002060"/>
                </a:solidFill>
                <a:latin typeface="inherit"/>
              </a:rPr>
              <a:t>());</a:t>
            </a:r>
            <a:r>
              <a:rPr lang="ru-RU" b="1" i="1" dirty="0">
                <a:solidFill>
                  <a:srgbClr val="002060"/>
                </a:solidFill>
                <a:latin typeface="inherit"/>
              </a:rPr>
              <a:t>           </a:t>
            </a:r>
            <a:r>
              <a:rPr lang="en-US" b="1" i="1" dirty="0">
                <a:solidFill>
                  <a:srgbClr val="002060"/>
                </a:solidFill>
                <a:latin typeface="inherit"/>
              </a:rPr>
              <a:t> </a:t>
            </a:r>
            <a:r>
              <a:rPr lang="en-US" b="1" i="1" dirty="0">
                <a:solidFill>
                  <a:schemeClr val="accent3">
                    <a:lumMod val="50000"/>
                  </a:schemeClr>
                </a:solidFill>
                <a:latin typeface="inherit"/>
              </a:rPr>
              <a:t>// " hello"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985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4017" y="407496"/>
            <a:ext cx="10364451" cy="707865"/>
          </a:xfrm>
        </p:spPr>
        <p:txBody>
          <a:bodyPr>
            <a:normAutofit/>
          </a:bodyPr>
          <a:lstStyle/>
          <a:p>
            <a:r>
              <a:rPr lang="ru-RU" sz="44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ru-RU" sz="4400" b="1" dirty="0" err="1" smtClean="0">
                <a:solidFill>
                  <a:schemeClr val="accent6">
                    <a:lumMod val="75000"/>
                  </a:schemeClr>
                </a:solidFill>
              </a:rPr>
              <a:t>СИМВОЛы</a:t>
            </a:r>
            <a:endParaRPr lang="ru-RU" sz="4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125415" y="1296232"/>
            <a:ext cx="10480431" cy="5908430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b="1" dirty="0" smtClean="0"/>
              <a:t>Для Обработки </a:t>
            </a:r>
            <a:r>
              <a:rPr lang="ru-RU" b="1" dirty="0"/>
              <a:t>текстовой информации </a:t>
            </a:r>
            <a:r>
              <a:rPr lang="ru-RU" b="1" dirty="0" smtClean="0"/>
              <a:t>С</a:t>
            </a:r>
            <a:r>
              <a:rPr lang="ru-RU" b="1" dirty="0"/>
              <a:t># предоставляет </a:t>
            </a:r>
            <a:r>
              <a:rPr lang="ru-RU" b="1" dirty="0" smtClean="0"/>
              <a:t>набор средств: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ru-RU" b="1" dirty="0" smtClean="0"/>
              <a:t>символы</a:t>
            </a:r>
            <a:r>
              <a:rPr lang="ru-RU" b="1" dirty="0"/>
              <a:t> </a:t>
            </a:r>
            <a:r>
              <a:rPr lang="ru-RU" b="1" i="1" dirty="0">
                <a:solidFill>
                  <a:srgbClr val="002060"/>
                </a:solidFill>
              </a:rPr>
              <a:t>char, </a:t>
            </a:r>
            <a:endParaRPr lang="ru-RU" b="1" i="1" dirty="0" smtClean="0">
              <a:solidFill>
                <a:srgbClr val="00206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ru-RU" b="1" dirty="0" smtClean="0"/>
              <a:t>неизменяемые </a:t>
            </a:r>
            <a:r>
              <a:rPr lang="ru-RU" b="1" dirty="0"/>
              <a:t>строки </a:t>
            </a:r>
            <a:r>
              <a:rPr lang="ru-RU" b="1" i="1" dirty="0">
                <a:solidFill>
                  <a:srgbClr val="002060"/>
                </a:solidFill>
              </a:rPr>
              <a:t>string, 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ru-RU" b="1" dirty="0" smtClean="0"/>
              <a:t>изменяемые </a:t>
            </a:r>
            <a:r>
              <a:rPr lang="ru-RU" b="1" dirty="0"/>
              <a:t>строки </a:t>
            </a:r>
            <a:r>
              <a:rPr lang="ru-RU" b="1" i="1" dirty="0" err="1" smtClean="0">
                <a:solidFill>
                  <a:srgbClr val="002060"/>
                </a:solidFill>
              </a:rPr>
              <a:t>StringBuider</a:t>
            </a:r>
            <a:r>
              <a:rPr lang="ru-RU" b="1" i="1" dirty="0" smtClean="0">
                <a:solidFill>
                  <a:srgbClr val="002060"/>
                </a:solidFill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ru-RU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b="1" dirty="0" smtClean="0"/>
              <a:t>Символьный </a:t>
            </a:r>
            <a:r>
              <a:rPr lang="ru-RU" b="1" dirty="0"/>
              <a:t>тип </a:t>
            </a:r>
            <a:r>
              <a:rPr lang="ru-RU" b="1" i="1" dirty="0">
                <a:solidFill>
                  <a:srgbClr val="002060"/>
                </a:solidFill>
              </a:rPr>
              <a:t>char</a:t>
            </a:r>
            <a:r>
              <a:rPr lang="ru-RU" b="1" dirty="0"/>
              <a:t> предназначен для хранения символа в кодировке </a:t>
            </a:r>
            <a:r>
              <a:rPr lang="ru-RU" b="1" dirty="0">
                <a:hlinkClick r:id="" action="ppaction://hlinkshowjump?jump=nextslide"/>
              </a:rPr>
              <a:t>Unicode.</a:t>
            </a:r>
            <a:r>
              <a:rPr lang="ru-RU" b="1" dirty="0"/>
              <a:t> </a:t>
            </a:r>
            <a:endParaRPr lang="ru-RU" b="1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b="1" dirty="0"/>
              <a:t>каждый символ занимает </a:t>
            </a:r>
            <a:r>
              <a:rPr lang="en-US" b="1" dirty="0" smtClean="0"/>
              <a:t>2 </a:t>
            </a:r>
            <a:r>
              <a:rPr lang="ru-RU" b="1" dirty="0" smtClean="0"/>
              <a:t>байта</a:t>
            </a:r>
            <a:r>
              <a:rPr lang="ru-RU" dirty="0" smtClean="0"/>
              <a:t> </a:t>
            </a:r>
            <a:r>
              <a:rPr lang="ru-RU" b="1" dirty="0" smtClean="0"/>
              <a:t>в </a:t>
            </a:r>
            <a:r>
              <a:rPr lang="ru-RU" b="1" dirty="0"/>
              <a:t>памяти.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ru-RU" b="1" dirty="0" smtClean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b="1" dirty="0" smtClean="0"/>
              <a:t>Символьный </a:t>
            </a:r>
            <a:r>
              <a:rPr lang="ru-RU" b="1" dirty="0"/>
              <a:t>тип относится к встроенным типам данных С# и соответствует стандартному классу </a:t>
            </a:r>
            <a:r>
              <a:rPr lang="ru-RU" b="1" i="1" dirty="0" err="1">
                <a:solidFill>
                  <a:srgbClr val="002060"/>
                </a:solidFill>
              </a:rPr>
              <a:t>Сhar</a:t>
            </a:r>
            <a:r>
              <a:rPr lang="ru-RU" b="1" dirty="0"/>
              <a:t> библиотеки .</a:t>
            </a:r>
            <a:r>
              <a:rPr lang="ru-RU" b="1" dirty="0" err="1"/>
              <a:t>Net</a:t>
            </a:r>
            <a:r>
              <a:rPr lang="ru-RU" b="1" dirty="0"/>
              <a:t> из пространства имен </a:t>
            </a:r>
            <a:r>
              <a:rPr lang="ru-RU" b="1" i="1" dirty="0" err="1">
                <a:solidFill>
                  <a:srgbClr val="002060"/>
                </a:solidFill>
              </a:rPr>
              <a:t>System</a:t>
            </a:r>
            <a:r>
              <a:rPr lang="ru-RU" b="1" i="1" dirty="0">
                <a:solidFill>
                  <a:srgbClr val="002060"/>
                </a:solidFill>
              </a:rPr>
              <a:t>. </a:t>
            </a:r>
            <a:endParaRPr lang="ru-RU" b="1" i="1" dirty="0" smtClean="0">
              <a:solidFill>
                <a:srgbClr val="00206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b="1" dirty="0" smtClean="0"/>
              <a:t>В </a:t>
            </a:r>
            <a:r>
              <a:rPr lang="ru-RU" b="1" dirty="0"/>
              <a:t>этом классе определены статические методы, позволяющие задавать вид и категорию символа, а также преобразовывать символ в верхний или нижний регистр, в число. </a:t>
            </a:r>
            <a:endParaRPr lang="ru-RU" b="1" i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384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56869" y="401935"/>
            <a:ext cx="10364451" cy="577237"/>
          </a:xfrm>
        </p:spPr>
        <p:txBody>
          <a:bodyPr>
            <a:noAutofit/>
          </a:bodyPr>
          <a:lstStyle/>
          <a:p>
            <a:r>
              <a:rPr lang="ru-RU" b="1" dirty="0">
                <a:solidFill>
                  <a:schemeClr val="accent6">
                    <a:lumMod val="75000"/>
                  </a:schemeClr>
                </a:solidFill>
              </a:rPr>
              <a:t>Методы и свойства общего назначения</a:t>
            </a:r>
            <a:r>
              <a:rPr lang="ru-RU" b="1" dirty="0"/>
              <a:t/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2150345" y="813917"/>
            <a:ext cx="9408607" cy="5328976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sz="2200" b="1" i="1" dirty="0" err="1">
                <a:solidFill>
                  <a:srgbClr val="002060"/>
                </a:solidFill>
              </a:rPr>
              <a:t>System.Length</a:t>
            </a:r>
            <a:r>
              <a:rPr lang="en-US" sz="2200" b="1" dirty="0"/>
              <a:t> </a:t>
            </a:r>
            <a:r>
              <a:rPr lang="ru-RU" sz="2200" b="1" dirty="0" smtClean="0"/>
              <a:t>-</a:t>
            </a:r>
            <a:r>
              <a:rPr lang="en-US" sz="2200" b="1" dirty="0" smtClean="0"/>
              <a:t> </a:t>
            </a:r>
            <a:r>
              <a:rPr lang="ru-RU" sz="2200" b="1" dirty="0"/>
              <a:t>возвращает длину строки:</a:t>
            </a:r>
          </a:p>
          <a:p>
            <a:pPr marL="1527175" indent="0" fontAlgn="base">
              <a:buNone/>
            </a:pPr>
            <a:r>
              <a:rPr lang="en-US" sz="2200" b="1" i="1" dirty="0">
                <a:solidFill>
                  <a:srgbClr val="002060"/>
                </a:solidFill>
              </a:rPr>
              <a:t>Console.WriteLine("</a:t>
            </a:r>
            <a:r>
              <a:rPr lang="en-US" sz="2200" b="1" i="1" dirty="0" err="1">
                <a:solidFill>
                  <a:srgbClr val="002060"/>
                </a:solidFill>
              </a:rPr>
              <a:t>Hello".Length</a:t>
            </a:r>
            <a:r>
              <a:rPr lang="en-US" sz="2200" b="1" i="1" dirty="0">
                <a:solidFill>
                  <a:srgbClr val="002060"/>
                </a:solidFill>
              </a:rPr>
              <a:t>); // 5</a:t>
            </a:r>
          </a:p>
          <a:p>
            <a:pPr marL="0" indent="0" fontAlgn="base">
              <a:buNone/>
            </a:pPr>
            <a:r>
              <a:rPr lang="en-US" sz="2200" b="1" i="1" dirty="0" err="1">
                <a:solidFill>
                  <a:srgbClr val="002060"/>
                </a:solidFill>
              </a:rPr>
              <a:t>System.Split</a:t>
            </a:r>
            <a:r>
              <a:rPr lang="en-US" sz="2200" b="1" i="1" dirty="0">
                <a:solidFill>
                  <a:srgbClr val="002060"/>
                </a:solidFill>
              </a:rPr>
              <a:t>() </a:t>
            </a:r>
            <a:r>
              <a:rPr lang="ru-RU" sz="2200" b="1" i="1" dirty="0" smtClean="0">
                <a:solidFill>
                  <a:srgbClr val="002060"/>
                </a:solidFill>
              </a:rPr>
              <a:t>-</a:t>
            </a:r>
            <a:r>
              <a:rPr lang="en-US" sz="2200" b="1" dirty="0" smtClean="0"/>
              <a:t> </a:t>
            </a:r>
            <a:r>
              <a:rPr lang="ru-RU" sz="2200" b="1" dirty="0"/>
              <a:t>разделяет заданную строку на подстроки, в качестве разделителя используется указанный через параметр символ (или группа символов):</a:t>
            </a:r>
          </a:p>
          <a:p>
            <a:pPr marL="1527175" indent="0" fontAlgn="base">
              <a:buNone/>
            </a:pPr>
            <a:r>
              <a:rPr lang="en-US" sz="2200" b="1" i="1" dirty="0" err="1">
                <a:solidFill>
                  <a:srgbClr val="002060"/>
                </a:solidFill>
              </a:rPr>
              <a:t>foreach</a:t>
            </a:r>
            <a:r>
              <a:rPr lang="en-US" sz="2200" b="1" i="1" dirty="0">
                <a:solidFill>
                  <a:srgbClr val="002060"/>
                </a:solidFill>
              </a:rPr>
              <a:t>(</a:t>
            </a:r>
            <a:r>
              <a:rPr lang="en-US" sz="2200" b="1" i="1" dirty="0" err="1">
                <a:solidFill>
                  <a:srgbClr val="002060"/>
                </a:solidFill>
              </a:rPr>
              <a:t>var</a:t>
            </a:r>
            <a:r>
              <a:rPr lang="en-US" sz="2200" b="1" i="1" dirty="0">
                <a:solidFill>
                  <a:srgbClr val="002060"/>
                </a:solidFill>
              </a:rPr>
              <a:t> s in "1 2 3".Split(' '))</a:t>
            </a:r>
          </a:p>
          <a:p>
            <a:pPr marL="1527175" indent="0" fontAlgn="base">
              <a:buNone/>
            </a:pPr>
            <a:r>
              <a:rPr lang="en-US" sz="2200" b="1" i="1" dirty="0" err="1">
                <a:solidFill>
                  <a:srgbClr val="002060"/>
                </a:solidFill>
              </a:rPr>
              <a:t>Console.WriteLine</a:t>
            </a:r>
            <a:r>
              <a:rPr lang="en-US" sz="2200" b="1" i="1" dirty="0">
                <a:solidFill>
                  <a:srgbClr val="002060"/>
                </a:solidFill>
              </a:rPr>
              <a:t>(s);</a:t>
            </a:r>
          </a:p>
          <a:p>
            <a:pPr marL="1527175" indent="0" fontAlgn="base">
              <a:buNone/>
            </a:pPr>
            <a:r>
              <a:rPr lang="en-US" sz="2200" b="1" i="1" dirty="0" err="1">
                <a:solidFill>
                  <a:srgbClr val="002060"/>
                </a:solidFill>
              </a:rPr>
              <a:t>foreach</a:t>
            </a:r>
            <a:r>
              <a:rPr lang="en-US" sz="2200" b="1" i="1" dirty="0">
                <a:solidFill>
                  <a:srgbClr val="002060"/>
                </a:solidFill>
              </a:rPr>
              <a:t>(</a:t>
            </a:r>
            <a:r>
              <a:rPr lang="en-US" sz="2200" b="1" i="1" dirty="0" err="1">
                <a:solidFill>
                  <a:srgbClr val="002060"/>
                </a:solidFill>
              </a:rPr>
              <a:t>var</a:t>
            </a:r>
            <a:r>
              <a:rPr lang="en-US" sz="2200" b="1" i="1" dirty="0">
                <a:solidFill>
                  <a:srgbClr val="002060"/>
                </a:solidFill>
              </a:rPr>
              <a:t> s in "1 2 3-4-5-6".Split(new char[]{' ', '-'}))</a:t>
            </a:r>
          </a:p>
          <a:p>
            <a:pPr marL="1527175" indent="0" fontAlgn="base">
              <a:buNone/>
            </a:pPr>
            <a:r>
              <a:rPr lang="en-US" sz="2200" b="1" i="1" dirty="0" err="1">
                <a:solidFill>
                  <a:srgbClr val="002060"/>
                </a:solidFill>
              </a:rPr>
              <a:t>Console.WriteLine</a:t>
            </a:r>
            <a:r>
              <a:rPr lang="en-US" sz="2200" b="1" i="1" dirty="0">
                <a:solidFill>
                  <a:srgbClr val="002060"/>
                </a:solidFill>
              </a:rPr>
              <a:t>(s);</a:t>
            </a:r>
          </a:p>
          <a:p>
            <a:pPr marL="0" indent="0" fontAlgn="base">
              <a:buNone/>
            </a:pPr>
            <a:r>
              <a:rPr lang="en-US" sz="2200" b="1" i="1" dirty="0" err="1">
                <a:solidFill>
                  <a:srgbClr val="002060"/>
                </a:solidFill>
              </a:rPr>
              <a:t>System.Empty</a:t>
            </a:r>
            <a:r>
              <a:rPr lang="en-US" sz="2200" b="1" i="1" dirty="0">
                <a:solidFill>
                  <a:srgbClr val="002060"/>
                </a:solidFill>
              </a:rPr>
              <a:t> </a:t>
            </a:r>
            <a:r>
              <a:rPr lang="ru-RU" sz="2200" b="1" i="1" dirty="0" smtClean="0">
                <a:solidFill>
                  <a:srgbClr val="002060"/>
                </a:solidFill>
              </a:rPr>
              <a:t>-</a:t>
            </a:r>
            <a:r>
              <a:rPr lang="en-US" sz="2200" b="1" i="1" dirty="0" smtClean="0">
                <a:solidFill>
                  <a:srgbClr val="002060"/>
                </a:solidFill>
              </a:rPr>
              <a:t> </a:t>
            </a:r>
            <a:r>
              <a:rPr lang="ru-RU" sz="2200" b="1" dirty="0"/>
              <a:t>возвращает пустую строку.</a:t>
            </a:r>
          </a:p>
        </p:txBody>
      </p:sp>
      <p:sp>
        <p:nvSpPr>
          <p:cNvPr id="4" name="Управляющая кнопка: фильм 3">
            <a:hlinkClick r:id="rId2" highlightClick="1"/>
          </p:cNvPr>
          <p:cNvSpPr/>
          <p:nvPr/>
        </p:nvSpPr>
        <p:spPr>
          <a:xfrm>
            <a:off x="10671349" y="6039059"/>
            <a:ext cx="733530" cy="482321"/>
          </a:xfrm>
          <a:prstGeom prst="actionButtonMov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666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3146" y="75907"/>
            <a:ext cx="10364451" cy="1069606"/>
          </a:xfrm>
        </p:spPr>
        <p:txBody>
          <a:bodyPr>
            <a:normAutofit/>
          </a:bodyPr>
          <a:lstStyle/>
          <a:p>
            <a:r>
              <a:rPr lang="ru-RU" sz="4000" b="1" dirty="0">
                <a:solidFill>
                  <a:schemeClr val="accent6">
                    <a:lumMod val="75000"/>
                  </a:schemeClr>
                </a:solidFill>
              </a:rPr>
              <a:t>ЗАДАЧИ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115366" y="1225900"/>
            <a:ext cx="10162233" cy="45653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ru-RU" b="1" dirty="0"/>
              <a:t>В массиве строк (список фамилий) определите самую длинную фамилию.</a:t>
            </a:r>
            <a:endParaRPr lang="ru-RU" b="1" dirty="0" smtClean="0"/>
          </a:p>
          <a:p>
            <a:pPr marL="457200" indent="-457200">
              <a:buFont typeface="+mj-lt"/>
              <a:buAutoNum type="arabicPeriod"/>
            </a:pPr>
            <a:r>
              <a:rPr lang="ru-RU" b="1" dirty="0" smtClean="0"/>
              <a:t>В </a:t>
            </a:r>
            <a:r>
              <a:rPr lang="ru-RU" b="1" dirty="0"/>
              <a:t>заданной строке текста определите количество слов.  Считать, что слова разделяются одним из </a:t>
            </a:r>
            <a:r>
              <a:rPr lang="ru-RU" b="1" dirty="0" smtClean="0"/>
              <a:t>символов </a:t>
            </a:r>
            <a:r>
              <a:rPr lang="ru-RU" b="1" dirty="0"/>
              <a:t>‘ ‘ (пробел), ‘ , ‘ (запятая), ‘ . ‘ (точка</a:t>
            </a:r>
            <a:r>
              <a:rPr lang="ru-RU" b="1" dirty="0" smtClean="0"/>
              <a:t>).</a:t>
            </a:r>
          </a:p>
          <a:p>
            <a:pPr marL="457200" indent="-457200">
              <a:buFont typeface="+mj-lt"/>
              <a:buAutoNum type="arabicPeriod"/>
            </a:pPr>
            <a:r>
              <a:rPr lang="ru-RU" b="1" dirty="0" smtClean="0"/>
              <a:t>Строка задается арифметическим выражением типа: 123+45-5*3. Вычислить </a:t>
            </a:r>
            <a:r>
              <a:rPr lang="ru-RU" b="1" smtClean="0"/>
              <a:t>результат выражения.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97988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04694" y="303576"/>
            <a:ext cx="10364451" cy="526995"/>
          </a:xfrm>
        </p:spPr>
        <p:txBody>
          <a:bodyPr>
            <a:normAutofit fontScale="90000"/>
          </a:bodyPr>
          <a:lstStyle/>
          <a:p>
            <a:r>
              <a:rPr lang="ru-RU" sz="4000" b="1" dirty="0">
                <a:solidFill>
                  <a:schemeClr val="accent6">
                    <a:lumMod val="75000"/>
                  </a:schemeClr>
                </a:solidFill>
              </a:rPr>
              <a:t>Класс </a:t>
            </a:r>
            <a:r>
              <a:rPr lang="en-US" sz="4000" b="1" dirty="0">
                <a:solidFill>
                  <a:schemeClr val="accent6">
                    <a:lumMod val="75000"/>
                  </a:schemeClr>
                </a:solidFill>
              </a:rPr>
              <a:t>StringBuilder</a:t>
            </a:r>
            <a:br>
              <a:rPr lang="en-US" sz="4000" b="1" dirty="0">
                <a:solidFill>
                  <a:schemeClr val="accent6">
                    <a:lumMod val="75000"/>
                  </a:schemeClr>
                </a:solidFill>
              </a:rPr>
            </a:br>
            <a:endParaRPr lang="ru-RU" sz="4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7249885" y="907319"/>
            <a:ext cx="4772968" cy="51493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b="1" i="1" dirty="0"/>
              <a:t>при выполнении операции </a:t>
            </a:r>
            <a:r>
              <a:rPr lang="en-US" sz="1800" b="1" i="1" dirty="0" smtClean="0"/>
              <a:t>“</a:t>
            </a:r>
            <a:r>
              <a:rPr lang="ru-RU" sz="1800" b="1" i="1" dirty="0" smtClean="0"/>
              <a:t>+</a:t>
            </a:r>
            <a:r>
              <a:rPr lang="en-US" sz="1800" b="1" i="1" dirty="0" smtClean="0"/>
              <a:t>”</a:t>
            </a:r>
            <a:r>
              <a:rPr lang="ru-RU" sz="1800" b="1" i="1" dirty="0" smtClean="0"/>
              <a:t> </a:t>
            </a:r>
            <a:r>
              <a:rPr lang="ru-RU" sz="1800" b="1" i="1" dirty="0"/>
              <a:t>каждый раз будет создавать новый объект класса </a:t>
            </a:r>
            <a:r>
              <a:rPr lang="ru-RU" sz="1800" b="1" i="1" dirty="0">
                <a:solidFill>
                  <a:srgbClr val="002060"/>
                </a:solidFill>
              </a:rPr>
              <a:t>String</a:t>
            </a:r>
            <a:r>
              <a:rPr lang="ru-RU" sz="1800" b="1" i="1" dirty="0"/>
              <a:t> в памяти. Если количество таких присваиваний будет достаточно большим, то программа может </a:t>
            </a:r>
            <a:r>
              <a:rPr lang="ru-RU" sz="1800" b="1" i="1" dirty="0" err="1"/>
              <a:t>аварийно</a:t>
            </a:r>
            <a:r>
              <a:rPr lang="ru-RU" sz="1800" b="1" i="1" dirty="0"/>
              <a:t> завершиться из-за нехватки памяти, либо занять ее в очень большом объеме</a:t>
            </a:r>
            <a:r>
              <a:rPr lang="ru-RU" sz="1800" b="1" i="1" dirty="0" smtClean="0"/>
              <a:t>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627642" y="710782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pPr marL="180975" defTabSz="914400" fontAlgn="base">
              <a:buClr>
                <a:schemeClr val="tx1"/>
              </a:buClr>
            </a:pPr>
            <a:r>
              <a:rPr lang="ru-RU" sz="2000" b="1" cap="all" dirty="0" smtClean="0"/>
              <a:t>Пример.</a:t>
            </a:r>
            <a:endParaRPr lang="ru-RU" sz="2400" b="1" cap="all" dirty="0" smtClean="0"/>
          </a:p>
          <a:p>
            <a:pPr marL="622300" defTabSz="914400" fontAlgn="base">
              <a:buClr>
                <a:schemeClr val="tx1"/>
              </a:buClr>
            </a:pPr>
            <a:r>
              <a:rPr lang="en-US" sz="2000" b="1" i="1" cap="all" dirty="0" smtClean="0">
                <a:solidFill>
                  <a:srgbClr val="002060"/>
                </a:solidFill>
              </a:rPr>
              <a:t>string </a:t>
            </a:r>
            <a:r>
              <a:rPr lang="en-US" sz="2000" b="1" i="1" cap="all" dirty="0" err="1">
                <a:solidFill>
                  <a:srgbClr val="002060"/>
                </a:solidFill>
              </a:rPr>
              <a:t>outString</a:t>
            </a:r>
            <a:r>
              <a:rPr lang="en-US" sz="2000" b="1" i="1" cap="all" dirty="0">
                <a:solidFill>
                  <a:srgbClr val="002060"/>
                </a:solidFill>
              </a:rPr>
              <a:t> = "";</a:t>
            </a:r>
          </a:p>
          <a:p>
            <a:pPr marL="622300" defTabSz="914400" fontAlgn="base">
              <a:buClr>
                <a:schemeClr val="tx1"/>
              </a:buClr>
            </a:pPr>
            <a:r>
              <a:rPr lang="en-US" sz="2000" b="1" i="1" cap="all" dirty="0">
                <a:solidFill>
                  <a:srgbClr val="002060"/>
                </a:solidFill>
              </a:rPr>
              <a:t>for(</a:t>
            </a:r>
            <a:r>
              <a:rPr lang="en-US" sz="2000" b="1" i="1" cap="all" dirty="0" err="1">
                <a:solidFill>
                  <a:srgbClr val="002060"/>
                </a:solidFill>
              </a:rPr>
              <a:t>int</a:t>
            </a:r>
            <a:r>
              <a:rPr lang="en-US" sz="2000" b="1" i="1" cap="all" dirty="0">
                <a:solidFill>
                  <a:srgbClr val="002060"/>
                </a:solidFill>
              </a:rPr>
              <a:t> </a:t>
            </a:r>
            <a:r>
              <a:rPr lang="en-US" sz="2000" b="1" i="1" cap="all" dirty="0" err="1">
                <a:solidFill>
                  <a:srgbClr val="002060"/>
                </a:solidFill>
              </a:rPr>
              <a:t>i</a:t>
            </a:r>
            <a:r>
              <a:rPr lang="en-US" sz="2000" b="1" i="1" cap="all" dirty="0">
                <a:solidFill>
                  <a:srgbClr val="002060"/>
                </a:solidFill>
              </a:rPr>
              <a:t> = 0; </a:t>
            </a:r>
            <a:r>
              <a:rPr lang="en-US" sz="2000" b="1" i="1" cap="all" dirty="0" err="1">
                <a:solidFill>
                  <a:srgbClr val="002060"/>
                </a:solidFill>
              </a:rPr>
              <a:t>i</a:t>
            </a:r>
            <a:r>
              <a:rPr lang="en-US" sz="2000" b="1" i="1" cap="all" dirty="0">
                <a:solidFill>
                  <a:srgbClr val="002060"/>
                </a:solidFill>
              </a:rPr>
              <a:t> &lt; 10; </a:t>
            </a:r>
            <a:r>
              <a:rPr lang="en-US" sz="2000" b="1" i="1" cap="all" dirty="0" err="1">
                <a:solidFill>
                  <a:srgbClr val="002060"/>
                </a:solidFill>
              </a:rPr>
              <a:t>i</a:t>
            </a:r>
            <a:r>
              <a:rPr lang="en-US" sz="2000" b="1" i="1" cap="all" dirty="0">
                <a:solidFill>
                  <a:srgbClr val="002060"/>
                </a:solidFill>
              </a:rPr>
              <a:t>++)</a:t>
            </a:r>
          </a:p>
          <a:p>
            <a:pPr marL="622300" defTabSz="914400" fontAlgn="base">
              <a:buClr>
                <a:schemeClr val="tx1"/>
              </a:buClr>
            </a:pPr>
            <a:r>
              <a:rPr lang="en-US" sz="2000" b="1" i="1" cap="all" dirty="0">
                <a:solidFill>
                  <a:srgbClr val="002060"/>
                </a:solidFill>
              </a:rPr>
              <a:t>{</a:t>
            </a:r>
          </a:p>
          <a:p>
            <a:pPr marL="622300" defTabSz="914400" fontAlgn="base">
              <a:buClr>
                <a:schemeClr val="tx1"/>
              </a:buClr>
            </a:pPr>
            <a:r>
              <a:rPr lang="en-US" sz="2000" b="1" i="1" cap="all" dirty="0" err="1">
                <a:solidFill>
                  <a:srgbClr val="002060"/>
                </a:solidFill>
              </a:rPr>
              <a:t>outString</a:t>
            </a:r>
            <a:r>
              <a:rPr lang="en-US" sz="2000" b="1" i="1" cap="all" dirty="0">
                <a:solidFill>
                  <a:srgbClr val="002060"/>
                </a:solidFill>
              </a:rPr>
              <a:t> += </a:t>
            </a:r>
            <a:r>
              <a:rPr lang="en-US" sz="2000" b="1" i="1" cap="all" dirty="0" err="1">
                <a:solidFill>
                  <a:srgbClr val="002060"/>
                </a:solidFill>
              </a:rPr>
              <a:t>i.ToString</a:t>
            </a:r>
            <a:r>
              <a:rPr lang="en-US" sz="2000" b="1" i="1" cap="all" dirty="0">
                <a:solidFill>
                  <a:srgbClr val="002060"/>
                </a:solidFill>
              </a:rPr>
              <a:t>() + " - ";</a:t>
            </a:r>
          </a:p>
          <a:p>
            <a:pPr marL="622300" defTabSz="914400" fontAlgn="base">
              <a:buClr>
                <a:schemeClr val="tx1"/>
              </a:buClr>
            </a:pPr>
            <a:r>
              <a:rPr lang="en-US" sz="2000" b="1" i="1" cap="all" dirty="0">
                <a:solidFill>
                  <a:srgbClr val="002060"/>
                </a:solidFill>
              </a:rPr>
              <a:t>}</a:t>
            </a:r>
          </a:p>
          <a:p>
            <a:pPr marL="622300" defTabSz="914400" fontAlgn="base">
              <a:buClr>
                <a:schemeClr val="tx1"/>
              </a:buClr>
            </a:pPr>
            <a:r>
              <a:rPr lang="en-US" sz="2000" b="1" i="1" cap="all" dirty="0" err="1">
                <a:solidFill>
                  <a:srgbClr val="002060"/>
                </a:solidFill>
              </a:rPr>
              <a:t>Console.WriteLine</a:t>
            </a:r>
            <a:r>
              <a:rPr lang="en-US" sz="2000" b="1" i="1" cap="all" dirty="0">
                <a:solidFill>
                  <a:srgbClr val="002060"/>
                </a:solidFill>
              </a:rPr>
              <a:t>(</a:t>
            </a:r>
            <a:r>
              <a:rPr lang="en-US" sz="2000" b="1" i="1" cap="all" dirty="0" err="1">
                <a:solidFill>
                  <a:srgbClr val="002060"/>
                </a:solidFill>
              </a:rPr>
              <a:t>outString</a:t>
            </a:r>
            <a:r>
              <a:rPr lang="en-US" sz="2000" b="1" i="1" cap="all" dirty="0">
                <a:solidFill>
                  <a:srgbClr val="002060"/>
                </a:solidFill>
              </a:rPr>
              <a:t>);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114987" y="3820717"/>
            <a:ext cx="6692204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22300" defTabSz="914400" fontAlgn="base">
              <a:buClr>
                <a:schemeClr val="tx1"/>
              </a:buClr>
            </a:pPr>
            <a:r>
              <a:rPr lang="en-US" sz="2200" b="1" i="1" cap="all" dirty="0">
                <a:solidFill>
                  <a:srgbClr val="002060"/>
                </a:solidFill>
              </a:rPr>
              <a:t>StringBuilder </a:t>
            </a:r>
            <a:r>
              <a:rPr lang="en-US" sz="2200" b="1" i="1" cap="all" dirty="0" err="1">
                <a:solidFill>
                  <a:srgbClr val="002060"/>
                </a:solidFill>
              </a:rPr>
              <a:t>sb</a:t>
            </a:r>
            <a:r>
              <a:rPr lang="en-US" sz="2200" b="1" i="1" cap="all" dirty="0">
                <a:solidFill>
                  <a:srgbClr val="002060"/>
                </a:solidFill>
              </a:rPr>
              <a:t> = new StringBuilder();</a:t>
            </a:r>
          </a:p>
          <a:p>
            <a:pPr marL="622300" defTabSz="914400" fontAlgn="base">
              <a:buClr>
                <a:schemeClr val="tx1"/>
              </a:buClr>
            </a:pPr>
            <a:r>
              <a:rPr lang="en-US" sz="2200" b="1" i="1" cap="all" dirty="0">
                <a:solidFill>
                  <a:srgbClr val="002060"/>
                </a:solidFill>
              </a:rPr>
              <a:t>for(</a:t>
            </a:r>
            <a:r>
              <a:rPr lang="en-US" sz="2200" b="1" i="1" cap="all" dirty="0" err="1">
                <a:solidFill>
                  <a:srgbClr val="002060"/>
                </a:solidFill>
              </a:rPr>
              <a:t>int</a:t>
            </a:r>
            <a:r>
              <a:rPr lang="en-US" sz="2200" b="1" i="1" cap="all" dirty="0">
                <a:solidFill>
                  <a:srgbClr val="002060"/>
                </a:solidFill>
              </a:rPr>
              <a:t> </a:t>
            </a:r>
            <a:r>
              <a:rPr lang="en-US" sz="2200" b="1" i="1" cap="all" dirty="0" err="1">
                <a:solidFill>
                  <a:srgbClr val="002060"/>
                </a:solidFill>
              </a:rPr>
              <a:t>i</a:t>
            </a:r>
            <a:r>
              <a:rPr lang="en-US" sz="2200" b="1" i="1" cap="all" dirty="0">
                <a:solidFill>
                  <a:srgbClr val="002060"/>
                </a:solidFill>
              </a:rPr>
              <a:t> = 0; </a:t>
            </a:r>
            <a:r>
              <a:rPr lang="en-US" sz="2200" b="1" i="1" cap="all" dirty="0" err="1">
                <a:solidFill>
                  <a:srgbClr val="002060"/>
                </a:solidFill>
              </a:rPr>
              <a:t>i</a:t>
            </a:r>
            <a:r>
              <a:rPr lang="en-US" sz="2200" b="1" i="1" cap="all" dirty="0">
                <a:solidFill>
                  <a:srgbClr val="002060"/>
                </a:solidFill>
              </a:rPr>
              <a:t> &lt; 10; </a:t>
            </a:r>
            <a:r>
              <a:rPr lang="en-US" sz="2200" b="1" i="1" cap="all" dirty="0" err="1">
                <a:solidFill>
                  <a:srgbClr val="002060"/>
                </a:solidFill>
              </a:rPr>
              <a:t>i</a:t>
            </a:r>
            <a:r>
              <a:rPr lang="en-US" sz="2200" b="1" i="1" cap="all" dirty="0">
                <a:solidFill>
                  <a:srgbClr val="002060"/>
                </a:solidFill>
              </a:rPr>
              <a:t>++)</a:t>
            </a:r>
          </a:p>
          <a:p>
            <a:pPr marL="622300" defTabSz="914400" fontAlgn="base">
              <a:buClr>
                <a:schemeClr val="tx1"/>
              </a:buClr>
            </a:pPr>
            <a:r>
              <a:rPr lang="en-US" sz="2200" b="1" i="1" cap="all" dirty="0">
                <a:solidFill>
                  <a:srgbClr val="002060"/>
                </a:solidFill>
              </a:rPr>
              <a:t>{</a:t>
            </a:r>
          </a:p>
          <a:p>
            <a:pPr marL="622300" defTabSz="914400" fontAlgn="base">
              <a:buClr>
                <a:schemeClr val="tx1"/>
              </a:buClr>
            </a:pPr>
            <a:r>
              <a:rPr lang="en-US" sz="2200" b="1" i="1" cap="all" dirty="0" smtClean="0">
                <a:solidFill>
                  <a:srgbClr val="002060"/>
                </a:solidFill>
              </a:rPr>
              <a:t>      </a:t>
            </a:r>
            <a:r>
              <a:rPr lang="en-US" sz="2200" b="1" i="1" cap="all" dirty="0" err="1" smtClean="0">
                <a:solidFill>
                  <a:srgbClr val="002060"/>
                </a:solidFill>
              </a:rPr>
              <a:t>sb.Append</a:t>
            </a:r>
            <a:r>
              <a:rPr lang="en-US" sz="2200" b="1" i="1" cap="all" dirty="0" smtClean="0">
                <a:solidFill>
                  <a:srgbClr val="002060"/>
                </a:solidFill>
              </a:rPr>
              <a:t>(</a:t>
            </a:r>
            <a:r>
              <a:rPr lang="en-US" sz="2200" b="1" i="1" cap="all" dirty="0" err="1" smtClean="0">
                <a:solidFill>
                  <a:srgbClr val="002060"/>
                </a:solidFill>
              </a:rPr>
              <a:t>i.ToString</a:t>
            </a:r>
            <a:r>
              <a:rPr lang="en-US" sz="2200" b="1" i="1" cap="all" dirty="0">
                <a:solidFill>
                  <a:srgbClr val="002060"/>
                </a:solidFill>
              </a:rPr>
              <a:t>());</a:t>
            </a:r>
          </a:p>
          <a:p>
            <a:pPr marL="622300" defTabSz="914400" fontAlgn="base">
              <a:buClr>
                <a:schemeClr val="tx1"/>
              </a:buClr>
            </a:pPr>
            <a:r>
              <a:rPr lang="en-US" sz="2200" b="1" i="1" cap="all" dirty="0" smtClean="0">
                <a:solidFill>
                  <a:srgbClr val="002060"/>
                </a:solidFill>
              </a:rPr>
              <a:t>      </a:t>
            </a:r>
            <a:r>
              <a:rPr lang="en-US" sz="2200" b="1" i="1" cap="all" dirty="0" err="1" smtClean="0">
                <a:solidFill>
                  <a:srgbClr val="002060"/>
                </a:solidFill>
              </a:rPr>
              <a:t>sb.Append</a:t>
            </a:r>
            <a:r>
              <a:rPr lang="en-US" sz="2200" b="1" i="1" cap="all" dirty="0">
                <a:solidFill>
                  <a:srgbClr val="002060"/>
                </a:solidFill>
              </a:rPr>
              <a:t>(" - ");</a:t>
            </a:r>
          </a:p>
          <a:p>
            <a:pPr marL="622300" defTabSz="914400" fontAlgn="base">
              <a:buClr>
                <a:schemeClr val="tx1"/>
              </a:buClr>
            </a:pPr>
            <a:r>
              <a:rPr lang="en-US" sz="2200" b="1" i="1" cap="all" dirty="0">
                <a:solidFill>
                  <a:srgbClr val="002060"/>
                </a:solidFill>
              </a:rPr>
              <a:t>}</a:t>
            </a:r>
          </a:p>
          <a:p>
            <a:pPr marL="622300" defTabSz="914400" fontAlgn="base">
              <a:buClr>
                <a:schemeClr val="tx1"/>
              </a:buClr>
            </a:pPr>
            <a:r>
              <a:rPr lang="en-US" sz="2200" b="1" i="1" cap="all" dirty="0" err="1">
                <a:solidFill>
                  <a:srgbClr val="002060"/>
                </a:solidFill>
              </a:rPr>
              <a:t>outString</a:t>
            </a:r>
            <a:r>
              <a:rPr lang="en-US" sz="2200" b="1" i="1" cap="all" dirty="0">
                <a:solidFill>
                  <a:srgbClr val="002060"/>
                </a:solidFill>
              </a:rPr>
              <a:t> = </a:t>
            </a:r>
            <a:r>
              <a:rPr lang="en-US" sz="2200" b="1" i="1" cap="all" dirty="0" err="1">
                <a:solidFill>
                  <a:srgbClr val="002060"/>
                </a:solidFill>
              </a:rPr>
              <a:t>sb.ToString</a:t>
            </a:r>
            <a:r>
              <a:rPr lang="en-US" sz="2200" b="1" i="1" cap="all" dirty="0">
                <a:solidFill>
                  <a:srgbClr val="002060"/>
                </a:solidFill>
              </a:rPr>
              <a:t>();</a:t>
            </a:r>
          </a:p>
          <a:p>
            <a:pPr marL="622300" defTabSz="914400" fontAlgn="base">
              <a:buClr>
                <a:schemeClr val="tx1"/>
              </a:buClr>
            </a:pPr>
            <a:r>
              <a:rPr lang="en-US" sz="2200" b="1" i="1" cap="all" dirty="0" err="1">
                <a:solidFill>
                  <a:srgbClr val="002060"/>
                </a:solidFill>
              </a:rPr>
              <a:t>Console.WriteLine</a:t>
            </a:r>
            <a:r>
              <a:rPr lang="en-US" sz="2200" b="1" i="1" cap="all" dirty="0">
                <a:solidFill>
                  <a:srgbClr val="002060"/>
                </a:solidFill>
              </a:rPr>
              <a:t>(</a:t>
            </a:r>
            <a:r>
              <a:rPr lang="en-US" sz="2200" b="1" i="1" cap="all" dirty="0" err="1">
                <a:solidFill>
                  <a:srgbClr val="002060"/>
                </a:solidFill>
              </a:rPr>
              <a:t>outString</a:t>
            </a:r>
            <a:r>
              <a:rPr lang="en-US" sz="2200" b="1" i="1" cap="all" dirty="0">
                <a:solidFill>
                  <a:srgbClr val="002060"/>
                </a:solidFill>
              </a:rPr>
              <a:t>);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3209608" y="1029534"/>
            <a:ext cx="4009290" cy="2074862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3540369" y="3819180"/>
            <a:ext cx="6266822" cy="2880790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0640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04693" y="0"/>
            <a:ext cx="10364451" cy="898784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chemeClr val="accent6">
                    <a:lumMod val="75000"/>
                  </a:schemeClr>
                </a:solidFill>
              </a:rPr>
              <a:t>Форматирование строк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2120202" y="707865"/>
            <a:ext cx="10162233" cy="60044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b="1" i="1" dirty="0"/>
              <a:t>Под </a:t>
            </a:r>
            <a:r>
              <a:rPr lang="ru-RU" sz="1800" b="1" i="1" dirty="0">
                <a:solidFill>
                  <a:srgbClr val="002060"/>
                </a:solidFill>
              </a:rPr>
              <a:t>форматированием </a:t>
            </a:r>
            <a:r>
              <a:rPr lang="ru-RU" sz="1800" b="1" i="1" dirty="0" smtClean="0">
                <a:solidFill>
                  <a:srgbClr val="002060"/>
                </a:solidFill>
              </a:rPr>
              <a:t>строк </a:t>
            </a:r>
            <a:r>
              <a:rPr lang="ru-RU" sz="1800" b="1" i="1" dirty="0" smtClean="0"/>
              <a:t>понимается </a:t>
            </a:r>
            <a:r>
              <a:rPr lang="ru-RU" sz="1800" b="1" i="1" dirty="0"/>
              <a:t>встраивание в строку различных </a:t>
            </a:r>
            <a:r>
              <a:rPr lang="ru-RU" sz="1800" b="1" i="1" dirty="0" smtClean="0"/>
              <a:t>элементо</a:t>
            </a:r>
            <a:r>
              <a:rPr lang="ru-RU" sz="1800" b="1" i="1" dirty="0"/>
              <a:t>в  (число, дата и т.п.), представленных в заданном формате. </a:t>
            </a:r>
            <a:endParaRPr lang="ru-RU" sz="1800" b="1" i="1" dirty="0" smtClean="0"/>
          </a:p>
          <a:p>
            <a:pPr marL="0" indent="0">
              <a:buNone/>
            </a:pPr>
            <a:r>
              <a:rPr lang="ru-RU" sz="1800" b="1" dirty="0" smtClean="0"/>
              <a:t>Форматирование </a:t>
            </a:r>
            <a:r>
              <a:rPr lang="ru-RU" sz="1800" b="1" dirty="0"/>
              <a:t>можно осуществлять с </a:t>
            </a:r>
            <a:r>
              <a:rPr lang="ru-RU" sz="1800" b="1" dirty="0" smtClean="0"/>
              <a:t>помощью: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1800" b="1" dirty="0" smtClean="0"/>
              <a:t> </a:t>
            </a:r>
            <a:r>
              <a:rPr lang="ru-RU" sz="1800" b="1" dirty="0"/>
              <a:t>метода</a:t>
            </a:r>
            <a:r>
              <a:rPr lang="ru-RU" sz="1800" b="1" i="1" dirty="0"/>
              <a:t> </a:t>
            </a:r>
            <a:r>
              <a:rPr lang="ru-RU" sz="1800" b="1" i="1" dirty="0" err="1">
                <a:solidFill>
                  <a:srgbClr val="002060"/>
                </a:solidFill>
              </a:rPr>
              <a:t>ToString</a:t>
            </a:r>
            <a:r>
              <a:rPr lang="ru-RU" sz="1800" b="1" i="1" dirty="0">
                <a:solidFill>
                  <a:srgbClr val="002060"/>
                </a:solidFill>
              </a:rPr>
              <a:t> </a:t>
            </a:r>
            <a:r>
              <a:rPr lang="ru-RU" sz="1800" b="1" dirty="0"/>
              <a:t>с передачей в него нужных описателей, </a:t>
            </a:r>
            <a:endParaRPr lang="ru-RU" sz="1800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ru-RU" sz="1800" b="1" dirty="0" smtClean="0"/>
              <a:t>метода</a:t>
            </a:r>
            <a:r>
              <a:rPr lang="ru-RU" sz="1800" b="1" i="1" dirty="0"/>
              <a:t> </a:t>
            </a:r>
            <a:r>
              <a:rPr lang="ru-RU" sz="1800" b="1" i="1" dirty="0" err="1">
                <a:solidFill>
                  <a:srgbClr val="002060"/>
                </a:solidFill>
              </a:rPr>
              <a:t>Format</a:t>
            </a:r>
            <a:r>
              <a:rPr lang="ru-RU" sz="1800" b="1" i="1" dirty="0"/>
              <a:t>, </a:t>
            </a:r>
            <a:r>
              <a:rPr lang="ru-RU" sz="1800" b="1" dirty="0"/>
              <a:t>который, в качестве аргументов, получает строку со специальными вставками, определяющими представление элементов и непосредственно сами элементы</a:t>
            </a:r>
            <a:r>
              <a:rPr lang="ru-RU" sz="1800" b="1" dirty="0" smtClean="0"/>
              <a:t>.</a:t>
            </a:r>
          </a:p>
          <a:p>
            <a:pPr marL="0" indent="0" fontAlgn="base">
              <a:lnSpc>
                <a:spcPct val="110000"/>
              </a:lnSpc>
              <a:spcBef>
                <a:spcPts val="1200"/>
              </a:spcBef>
              <a:buNone/>
            </a:pPr>
            <a:r>
              <a:rPr lang="ru-RU" b="1" dirty="0"/>
              <a:t>Каждый элемент форматирования представляется следующим образом:</a:t>
            </a:r>
          </a:p>
          <a:p>
            <a:pPr marL="0" indent="0" fontAlgn="base">
              <a:lnSpc>
                <a:spcPct val="110000"/>
              </a:lnSpc>
              <a:spcBef>
                <a:spcPts val="1200"/>
              </a:spcBef>
              <a:buNone/>
            </a:pPr>
            <a:r>
              <a:rPr lang="ru-RU" sz="2200" b="1" i="1" dirty="0" smtClean="0">
                <a:solidFill>
                  <a:srgbClr val="002060"/>
                </a:solidFill>
              </a:rPr>
              <a:t>                      { </a:t>
            </a:r>
            <a:r>
              <a:rPr lang="ru-RU" sz="2200" b="1" i="1" dirty="0" err="1" smtClean="0">
                <a:solidFill>
                  <a:srgbClr val="002060"/>
                </a:solidFill>
              </a:rPr>
              <a:t>index</a:t>
            </a:r>
            <a:r>
              <a:rPr lang="ru-RU" sz="2200" b="1" i="1" dirty="0" smtClean="0">
                <a:solidFill>
                  <a:srgbClr val="002060"/>
                </a:solidFill>
              </a:rPr>
              <a:t> [, </a:t>
            </a:r>
            <a:r>
              <a:rPr lang="ru-RU" sz="2200" b="1" i="1" dirty="0" err="1" smtClean="0">
                <a:solidFill>
                  <a:srgbClr val="002060"/>
                </a:solidFill>
              </a:rPr>
              <a:t>alignment</a:t>
            </a:r>
            <a:r>
              <a:rPr lang="ru-RU" sz="2200" b="1" i="1" dirty="0" smtClean="0">
                <a:solidFill>
                  <a:srgbClr val="002060"/>
                </a:solidFill>
              </a:rPr>
              <a:t> ] [ : </a:t>
            </a:r>
            <a:r>
              <a:rPr lang="ru-RU" sz="2200" b="1" i="1" dirty="0" err="1" smtClean="0">
                <a:solidFill>
                  <a:srgbClr val="002060"/>
                </a:solidFill>
              </a:rPr>
              <a:t>formatString</a:t>
            </a:r>
            <a:r>
              <a:rPr lang="ru-RU" sz="2200" b="1" i="1" dirty="0" smtClean="0">
                <a:solidFill>
                  <a:srgbClr val="002060"/>
                </a:solidFill>
              </a:rPr>
              <a:t> ] } </a:t>
            </a:r>
          </a:p>
          <a:p>
            <a:pPr marL="0" indent="0" fontAlgn="base">
              <a:lnSpc>
                <a:spcPct val="110000"/>
              </a:lnSpc>
              <a:spcBef>
                <a:spcPts val="1200"/>
              </a:spcBef>
              <a:buNone/>
            </a:pPr>
            <a:endParaRPr lang="ru-RU" b="1" i="1" dirty="0" smtClean="0">
              <a:solidFill>
                <a:srgbClr val="002060"/>
              </a:solidFill>
            </a:endParaRPr>
          </a:p>
          <a:p>
            <a:pPr fontAlgn="base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ru-RU" b="1" dirty="0">
                <a:solidFill>
                  <a:srgbClr val="002060"/>
                </a:solidFill>
              </a:rPr>
              <a:t> </a:t>
            </a:r>
            <a:r>
              <a:rPr lang="ru-RU" b="1" i="1" dirty="0" err="1">
                <a:solidFill>
                  <a:srgbClr val="002060"/>
                </a:solidFill>
              </a:rPr>
              <a:t>index</a:t>
            </a:r>
            <a:r>
              <a:rPr lang="ru-RU" b="1" i="1" dirty="0">
                <a:solidFill>
                  <a:srgbClr val="002060"/>
                </a:solidFill>
              </a:rPr>
              <a:t> </a:t>
            </a:r>
            <a:r>
              <a:rPr lang="ru-RU" b="1" dirty="0"/>
              <a:t>– это индекс элемента, которым </a:t>
            </a:r>
            <a:r>
              <a:rPr lang="ru-RU" b="1" dirty="0" smtClean="0"/>
              <a:t> будет </a:t>
            </a:r>
            <a:r>
              <a:rPr lang="ru-RU" b="1" dirty="0"/>
              <a:t>замещена данная конструкция;</a:t>
            </a:r>
          </a:p>
          <a:p>
            <a:pPr fontAlgn="base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ru-RU" b="1" i="1" dirty="0" err="1">
                <a:solidFill>
                  <a:srgbClr val="002060"/>
                </a:solidFill>
              </a:rPr>
              <a:t>alignment</a:t>
            </a:r>
            <a:r>
              <a:rPr lang="ru-RU" b="1" i="1" dirty="0">
                <a:solidFill>
                  <a:srgbClr val="002060"/>
                </a:solidFill>
              </a:rPr>
              <a:t> </a:t>
            </a:r>
            <a:r>
              <a:rPr lang="ru-RU" b="1" dirty="0"/>
              <a:t>– выравнивание;</a:t>
            </a:r>
          </a:p>
          <a:p>
            <a:pPr fontAlgn="base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ru-RU" b="1" i="1" dirty="0" err="1">
                <a:solidFill>
                  <a:srgbClr val="002060"/>
                </a:solidFill>
              </a:rPr>
              <a:t>formatString</a:t>
            </a:r>
            <a:r>
              <a:rPr lang="ru-RU" b="1" i="1" dirty="0"/>
              <a:t> </a:t>
            </a:r>
            <a:r>
              <a:rPr lang="ru-RU" b="1" dirty="0"/>
              <a:t>– формат.</a:t>
            </a:r>
          </a:p>
          <a:p>
            <a:pPr marL="0" indent="0">
              <a:buNone/>
            </a:pPr>
            <a:endParaRPr lang="ru-RU" sz="1800" b="1" dirty="0"/>
          </a:p>
        </p:txBody>
      </p:sp>
    </p:spTree>
    <p:extLst>
      <p:ext uri="{BB962C8B-B14F-4D97-AF65-F5344CB8AC3E}">
        <p14:creationId xmlns:p14="http://schemas.microsoft.com/office/powerpoint/2010/main" val="78106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04210" y="246729"/>
            <a:ext cx="10364451" cy="959074"/>
          </a:xfrm>
        </p:spPr>
        <p:txBody>
          <a:bodyPr/>
          <a:lstStyle/>
          <a:p>
            <a:r>
              <a:rPr lang="ru-RU" b="1" dirty="0">
                <a:solidFill>
                  <a:schemeClr val="accent6">
                    <a:lumMod val="75000"/>
                  </a:schemeClr>
                </a:solidFill>
              </a:rPr>
              <a:t>Форматирование строк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quarter" idx="13"/>
          </p:nvPr>
        </p:nvSpPr>
        <p:spPr>
          <a:xfrm>
            <a:off x="1144886" y="1583320"/>
            <a:ext cx="10363826" cy="21954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b="1" i="1" cap="all" dirty="0">
                <a:solidFill>
                  <a:srgbClr val="002060"/>
                </a:solidFill>
                <a:latin typeface="inherit"/>
              </a:rPr>
              <a:t>Console.WriteLine("Only index: {0}", 123); </a:t>
            </a:r>
            <a:r>
              <a:rPr lang="ru-RU" b="1" i="1" cap="all" dirty="0" smtClean="0">
                <a:solidFill>
                  <a:srgbClr val="002060"/>
                </a:solidFill>
                <a:latin typeface="inherit"/>
              </a:rPr>
              <a:t>  </a:t>
            </a:r>
            <a:r>
              <a:rPr lang="en-US" b="1" i="1" cap="all" dirty="0" smtClean="0">
                <a:solidFill>
                  <a:schemeClr val="accent3">
                    <a:lumMod val="50000"/>
                  </a:schemeClr>
                </a:solidFill>
                <a:latin typeface="inherit"/>
              </a:rPr>
              <a:t>// </a:t>
            </a:r>
            <a:r>
              <a:rPr lang="en-US" b="1" i="1" cap="all" dirty="0">
                <a:solidFill>
                  <a:schemeClr val="accent3">
                    <a:lumMod val="50000"/>
                  </a:schemeClr>
                </a:solidFill>
                <a:latin typeface="inherit"/>
              </a:rPr>
              <a:t>Only index: 123</a:t>
            </a:r>
          </a:p>
          <a:p>
            <a:pPr fontAlgn="base"/>
            <a:r>
              <a:rPr lang="en-US" b="1" i="1" cap="all" dirty="0">
                <a:solidFill>
                  <a:srgbClr val="002060"/>
                </a:solidFill>
                <a:latin typeface="inherit"/>
              </a:rPr>
              <a:t>Console.WriteLine("Index with alignment: {0,-5}{1,5}", 123, 456); </a:t>
            </a:r>
            <a:r>
              <a:rPr lang="ru-RU" b="1" i="1" cap="all" dirty="0" smtClean="0">
                <a:solidFill>
                  <a:srgbClr val="002060"/>
                </a:solidFill>
                <a:latin typeface="inherit"/>
              </a:rPr>
              <a:t>  </a:t>
            </a:r>
            <a:r>
              <a:rPr lang="en-US" b="1" i="1" cap="all" dirty="0" smtClean="0">
                <a:solidFill>
                  <a:schemeClr val="accent3">
                    <a:lumMod val="50000"/>
                  </a:schemeClr>
                </a:solidFill>
                <a:latin typeface="inherit"/>
              </a:rPr>
              <a:t>// </a:t>
            </a:r>
            <a:r>
              <a:rPr lang="en-US" b="1" i="1" cap="all" dirty="0">
                <a:solidFill>
                  <a:schemeClr val="accent3">
                    <a:lumMod val="50000"/>
                  </a:schemeClr>
                </a:solidFill>
                <a:latin typeface="inherit"/>
              </a:rPr>
              <a:t>Index with alignment: 123 456</a:t>
            </a:r>
          </a:p>
          <a:p>
            <a:pPr fontAlgn="base"/>
            <a:r>
              <a:rPr lang="en-US" b="1" i="1" cap="all" dirty="0">
                <a:solidFill>
                  <a:srgbClr val="002060"/>
                </a:solidFill>
                <a:latin typeface="inherit"/>
              </a:rPr>
              <a:t>Console.WriteLine("Index with format: </a:t>
            </a:r>
            <a:r>
              <a:rPr lang="en-US" b="1" i="1" cap="all">
                <a:solidFill>
                  <a:srgbClr val="002060"/>
                </a:solidFill>
                <a:latin typeface="inherit"/>
              </a:rPr>
              <a:t>0x{0</a:t>
            </a:r>
            <a:r>
              <a:rPr lang="en-US" b="1" i="1" cap="all" smtClean="0">
                <a:solidFill>
                  <a:srgbClr val="002060"/>
                </a:solidFill>
                <a:latin typeface="inherit"/>
              </a:rPr>
              <a:t>:#}", </a:t>
            </a:r>
            <a:r>
              <a:rPr lang="en-US" b="1" i="1" cap="all" dirty="0">
                <a:solidFill>
                  <a:srgbClr val="002060"/>
                </a:solidFill>
                <a:latin typeface="inherit"/>
              </a:rPr>
              <a:t>123); </a:t>
            </a:r>
            <a:r>
              <a:rPr lang="ru-RU" b="1" i="1" cap="all" dirty="0" smtClean="0">
                <a:solidFill>
                  <a:srgbClr val="002060"/>
                </a:solidFill>
                <a:latin typeface="inherit"/>
              </a:rPr>
              <a:t>  </a:t>
            </a:r>
            <a:r>
              <a:rPr lang="en-US" b="1" i="1" cap="all" dirty="0" smtClean="0">
                <a:solidFill>
                  <a:schemeClr val="accent3">
                    <a:lumMod val="50000"/>
                  </a:schemeClr>
                </a:solidFill>
                <a:latin typeface="inherit"/>
              </a:rPr>
              <a:t>// </a:t>
            </a:r>
            <a:r>
              <a:rPr lang="en-US" b="1" i="1" cap="all" dirty="0">
                <a:solidFill>
                  <a:schemeClr val="accent3">
                    <a:lumMod val="50000"/>
                  </a:schemeClr>
                </a:solidFill>
                <a:latin typeface="inherit"/>
              </a:rPr>
              <a:t>Index with format: 0x7B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004209" y="1436914"/>
            <a:ext cx="10621733" cy="2632668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1809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Объект 4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398219929"/>
              </p:ext>
            </p:extLst>
          </p:nvPr>
        </p:nvGraphicFramePr>
        <p:xfrm>
          <a:off x="2723101" y="808349"/>
          <a:ext cx="9334920" cy="4223968"/>
        </p:xfrm>
        <a:graphic>
          <a:graphicData uri="http://schemas.openxmlformats.org/drawingml/2006/table">
            <a:tbl>
              <a:tblPr/>
              <a:tblGrid>
                <a:gridCol w="2220688">
                  <a:extLst>
                    <a:ext uri="{9D8B030D-6E8A-4147-A177-3AD203B41FA5}">
                      <a16:colId xmlns:a16="http://schemas.microsoft.com/office/drawing/2014/main" val="3146083139"/>
                    </a:ext>
                  </a:extLst>
                </a:gridCol>
                <a:gridCol w="7114232">
                  <a:extLst>
                    <a:ext uri="{9D8B030D-6E8A-4147-A177-3AD203B41FA5}">
                      <a16:colId xmlns:a16="http://schemas.microsoft.com/office/drawing/2014/main" val="967810946"/>
                    </a:ext>
                  </a:extLst>
                </a:gridCol>
              </a:tblGrid>
              <a:tr h="285894"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r>
                        <a:rPr lang="ru-RU" sz="18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Описатель формата</a:t>
                      </a:r>
                    </a:p>
                  </a:txBody>
                  <a:tcPr marL="93517" marR="93517" marT="46758" marB="4675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r>
                        <a:rPr lang="ru-RU" sz="18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Описание</a:t>
                      </a:r>
                    </a:p>
                  </a:txBody>
                  <a:tcPr marL="93517" marR="93517" marT="46758" marB="4675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593606"/>
                  </a:ext>
                </a:extLst>
              </a:tr>
              <a:tr h="285894"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r>
                        <a:rPr lang="en-US" sz="1800" b="1" i="1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“C” </a:t>
                      </a:r>
                      <a:r>
                        <a:rPr lang="ru-RU" sz="1800" b="1" i="1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 “</a:t>
                      </a:r>
                      <a:r>
                        <a:rPr lang="en-US" sz="1800" b="1" i="1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c”</a:t>
                      </a:r>
                    </a:p>
                  </a:txBody>
                  <a:tcPr marL="93517" marR="93517" marT="46758" marB="4675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r>
                        <a:rPr lang="ru-RU" sz="18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Представление валюты.</a:t>
                      </a:r>
                    </a:p>
                  </a:txBody>
                  <a:tcPr marL="93517" marR="93517" marT="46758" marB="4675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9825011"/>
                  </a:ext>
                </a:extLst>
              </a:tr>
              <a:tr h="285894"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r>
                        <a:rPr lang="en-US" sz="1800" b="1" i="1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“D” </a:t>
                      </a:r>
                      <a:r>
                        <a:rPr lang="ru-RU" sz="1800" b="1" i="1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 “</a:t>
                      </a:r>
                      <a:r>
                        <a:rPr lang="en-US" sz="1800" b="1" i="1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d”</a:t>
                      </a:r>
                    </a:p>
                  </a:txBody>
                  <a:tcPr marL="93517" marR="93517" marT="46758" marB="4675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r>
                        <a:rPr lang="ru-RU" sz="18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Представление целого числа.</a:t>
                      </a:r>
                    </a:p>
                  </a:txBody>
                  <a:tcPr marL="93517" marR="93517" marT="46758" marB="4675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2448199"/>
                  </a:ext>
                </a:extLst>
              </a:tr>
              <a:tr h="459554"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r>
                        <a:rPr lang="en-US" sz="1800" b="1" i="1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“E” </a:t>
                      </a:r>
                      <a:r>
                        <a:rPr lang="ru-RU" sz="1800" b="1" i="1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 “</a:t>
                      </a:r>
                      <a:r>
                        <a:rPr lang="en-US" sz="1800" b="1" i="1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e”</a:t>
                      </a:r>
                    </a:p>
                  </a:txBody>
                  <a:tcPr marL="93517" marR="93517" marT="46758" marB="4675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r>
                        <a:rPr lang="ru-RU" sz="18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Представление числа в экспоненциальном виде.</a:t>
                      </a:r>
                    </a:p>
                  </a:txBody>
                  <a:tcPr marL="93517" marR="93517" marT="46758" marB="4675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2113"/>
                  </a:ext>
                </a:extLst>
              </a:tr>
              <a:tr h="341644"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r>
                        <a:rPr lang="en-US" sz="1800" b="1" i="1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“F” </a:t>
                      </a:r>
                      <a:r>
                        <a:rPr lang="ru-RU" sz="1800" b="1" i="1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 “</a:t>
                      </a:r>
                      <a:r>
                        <a:rPr lang="en-US" sz="1800" b="1" i="1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f”</a:t>
                      </a:r>
                    </a:p>
                  </a:txBody>
                  <a:tcPr marL="93517" marR="93517" marT="46758" marB="4675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r>
                        <a:rPr lang="ru-RU" sz="18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Представление числа в формате с плавающей точкой.</a:t>
                      </a:r>
                    </a:p>
                  </a:txBody>
                  <a:tcPr marL="93517" marR="93517" marT="46758" marB="4675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92473"/>
                  </a:ext>
                </a:extLst>
              </a:tr>
              <a:tr h="657096"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r>
                        <a:rPr lang="en-US" sz="1800" b="1" i="1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“P” </a:t>
                      </a:r>
                      <a:r>
                        <a:rPr lang="ru-RU" sz="1800" b="1" i="1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 “</a:t>
                      </a:r>
                      <a:r>
                        <a:rPr lang="en-US" sz="1800" b="1" i="1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p”</a:t>
                      </a:r>
                    </a:p>
                  </a:txBody>
                  <a:tcPr marL="93517" marR="93517" marT="46758" marB="4675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r>
                        <a:rPr lang="ru-RU" sz="18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Представление процентов, выводит число умноженное на 100 со знаком процента.</a:t>
                      </a:r>
                    </a:p>
                  </a:txBody>
                  <a:tcPr marL="93517" marR="93517" marT="46758" marB="4675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607168"/>
                  </a:ext>
                </a:extLst>
              </a:tr>
              <a:tr h="422031"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r>
                        <a:rPr lang="en-US" sz="1800" b="1" i="1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“X” </a:t>
                      </a:r>
                      <a:r>
                        <a:rPr lang="ru-RU" sz="1800" b="1" i="1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 “</a:t>
                      </a:r>
                      <a:r>
                        <a:rPr lang="en-US" sz="1800" b="1" i="1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x”</a:t>
                      </a:r>
                    </a:p>
                  </a:txBody>
                  <a:tcPr marL="93517" marR="93517" marT="46758" marB="4675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r>
                        <a:rPr lang="ru-RU" sz="18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Шестнадцатеричное представление.</a:t>
                      </a:r>
                    </a:p>
                  </a:txBody>
                  <a:tcPr marL="93517" marR="93517" marT="46758" marB="4675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5400115"/>
                  </a:ext>
                </a:extLst>
              </a:tr>
              <a:tr h="285894"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r>
                        <a:rPr lang="ru-RU" sz="1800" b="1" i="1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“0”</a:t>
                      </a:r>
                    </a:p>
                  </a:txBody>
                  <a:tcPr marL="93517" marR="93517" marT="46758" marB="4675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r>
                        <a:rPr lang="ru-RU" sz="18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Заместитель нуля.</a:t>
                      </a:r>
                    </a:p>
                  </a:txBody>
                  <a:tcPr marL="93517" marR="93517" marT="46758" marB="4675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2891831"/>
                  </a:ext>
                </a:extLst>
              </a:tr>
              <a:tr h="285894"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r>
                        <a:rPr lang="ru-RU" sz="1800" b="1" i="1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“#”</a:t>
                      </a:r>
                    </a:p>
                  </a:txBody>
                  <a:tcPr marL="93517" marR="93517" marT="46758" marB="4675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r>
                        <a:rPr lang="ru-RU" sz="18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Заместитель цифры.</a:t>
                      </a:r>
                    </a:p>
                  </a:txBody>
                  <a:tcPr marL="93517" marR="93517" marT="46758" marB="4675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4050643"/>
                  </a:ext>
                </a:extLst>
              </a:tr>
              <a:tr h="478271"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r>
                        <a:rPr lang="ru-RU" sz="1800" b="1" i="1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“.”</a:t>
                      </a:r>
                    </a:p>
                  </a:txBody>
                  <a:tcPr marL="93517" marR="93517" marT="46758" marB="4675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/>
                      <a:r>
                        <a:rPr lang="ru-RU" sz="18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Разделитель целой и дробной части.</a:t>
                      </a:r>
                    </a:p>
                  </a:txBody>
                  <a:tcPr marL="93517" marR="93517" marT="46758" marB="46758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767427"/>
                  </a:ext>
                </a:extLst>
              </a:tr>
            </a:tbl>
          </a:graphicData>
        </a:graphic>
      </p:graphicFrame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984114" y="0"/>
            <a:ext cx="10364451" cy="808349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chemeClr val="accent6">
                    <a:lumMod val="75000"/>
                  </a:schemeClr>
                </a:solidFill>
              </a:rPr>
              <a:t>Форматирование строк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3027902" y="5380672"/>
            <a:ext cx="875881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b="1" i="1" cap="all" dirty="0">
                <a:solidFill>
                  <a:srgbClr val="002060"/>
                </a:solidFill>
                <a:latin typeface="inherit"/>
              </a:rPr>
              <a:t>Console.WriteLine("C symbol: {0:C}", 123); </a:t>
            </a:r>
            <a:r>
              <a:rPr lang="ru-RU" b="1" i="1" cap="all" dirty="0" smtClean="0">
                <a:solidFill>
                  <a:srgbClr val="002060"/>
                </a:solidFill>
                <a:latin typeface="inherit"/>
              </a:rPr>
              <a:t>     </a:t>
            </a:r>
            <a:r>
              <a:rPr lang="en-US" b="1" i="1" cap="all" dirty="0">
                <a:solidFill>
                  <a:schemeClr val="accent3">
                    <a:lumMod val="50000"/>
                  </a:schemeClr>
                </a:solidFill>
                <a:latin typeface="inherit"/>
              </a:rPr>
              <a:t>// 123,00 </a:t>
            </a:r>
            <a:r>
              <a:rPr lang="ru-RU" b="1" i="1" cap="all" dirty="0">
                <a:solidFill>
                  <a:schemeClr val="accent3">
                    <a:lumMod val="50000"/>
                  </a:schemeClr>
                </a:solidFill>
                <a:latin typeface="inherit"/>
              </a:rPr>
              <a:t>₽</a:t>
            </a:r>
          </a:p>
          <a:p>
            <a:pPr fontAlgn="base"/>
            <a:r>
              <a:rPr lang="en-US" b="1" i="1" cap="all" dirty="0">
                <a:solidFill>
                  <a:srgbClr val="002060"/>
                </a:solidFill>
                <a:latin typeface="inherit"/>
              </a:rPr>
              <a:t>Console.WriteLine("D symbol: {0:D5}", 123</a:t>
            </a:r>
            <a:r>
              <a:rPr lang="en-US" b="1" i="1" cap="all" dirty="0" smtClean="0">
                <a:solidFill>
                  <a:srgbClr val="002060"/>
                </a:solidFill>
                <a:latin typeface="inherit"/>
              </a:rPr>
              <a:t>);</a:t>
            </a:r>
            <a:r>
              <a:rPr lang="ru-RU" b="1" i="1" cap="all" dirty="0" smtClean="0">
                <a:solidFill>
                  <a:srgbClr val="002060"/>
                </a:solidFill>
                <a:latin typeface="inherit"/>
              </a:rPr>
              <a:t>   </a:t>
            </a:r>
            <a:r>
              <a:rPr lang="en-US" b="1" i="1" cap="all" dirty="0" smtClean="0">
                <a:solidFill>
                  <a:srgbClr val="002060"/>
                </a:solidFill>
                <a:latin typeface="inherit"/>
              </a:rPr>
              <a:t> </a:t>
            </a:r>
            <a:r>
              <a:rPr lang="en-US" b="1" i="1" cap="all" dirty="0">
                <a:solidFill>
                  <a:schemeClr val="accent3">
                    <a:lumMod val="50000"/>
                  </a:schemeClr>
                </a:solidFill>
                <a:latin typeface="inherit"/>
              </a:rPr>
              <a:t>// 00123</a:t>
            </a:r>
          </a:p>
          <a:p>
            <a:pPr fontAlgn="base"/>
            <a:r>
              <a:rPr lang="en-US" b="1" i="1" cap="all" dirty="0">
                <a:solidFill>
                  <a:srgbClr val="002060"/>
                </a:solidFill>
                <a:latin typeface="inherit"/>
              </a:rPr>
              <a:t>Console.WriteLine("E symbol: {0:E}", 123456789</a:t>
            </a:r>
            <a:r>
              <a:rPr lang="en-US" b="1" i="1" cap="all" dirty="0" smtClean="0">
                <a:solidFill>
                  <a:srgbClr val="002060"/>
                </a:solidFill>
                <a:latin typeface="inherit"/>
              </a:rPr>
              <a:t>);</a:t>
            </a:r>
            <a:r>
              <a:rPr lang="ru-RU" b="1" i="1" cap="all" dirty="0" smtClean="0">
                <a:solidFill>
                  <a:srgbClr val="002060"/>
                </a:solidFill>
                <a:latin typeface="inherit"/>
              </a:rPr>
              <a:t>   </a:t>
            </a:r>
            <a:r>
              <a:rPr lang="en-US" b="1" i="1" cap="all" dirty="0">
                <a:solidFill>
                  <a:schemeClr val="accent3">
                    <a:lumMod val="50000"/>
                  </a:schemeClr>
                </a:solidFill>
                <a:latin typeface="inherit"/>
              </a:rPr>
              <a:t>// 1,234568E+008</a:t>
            </a:r>
          </a:p>
          <a:p>
            <a:pPr fontAlgn="base"/>
            <a:r>
              <a:rPr lang="en-US" b="1" i="1" cap="all" dirty="0">
                <a:solidFill>
                  <a:srgbClr val="002060"/>
                </a:solidFill>
                <a:latin typeface="inherit"/>
              </a:rPr>
              <a:t>Console.WriteLine("F symbol: {0:F2}", 123.4567</a:t>
            </a:r>
            <a:r>
              <a:rPr lang="en-US" b="1" i="1" cap="all" dirty="0" smtClean="0">
                <a:solidFill>
                  <a:srgbClr val="002060"/>
                </a:solidFill>
                <a:latin typeface="inherit"/>
              </a:rPr>
              <a:t>);</a:t>
            </a:r>
            <a:r>
              <a:rPr lang="ru-RU" b="1" i="1" cap="all" dirty="0" smtClean="0">
                <a:solidFill>
                  <a:srgbClr val="002060"/>
                </a:solidFill>
                <a:latin typeface="inherit"/>
              </a:rPr>
              <a:t>    </a:t>
            </a:r>
            <a:r>
              <a:rPr lang="en-US" b="1" i="1" cap="all" dirty="0">
                <a:solidFill>
                  <a:schemeClr val="accent3">
                    <a:lumMod val="50000"/>
                  </a:schemeClr>
                </a:solidFill>
                <a:latin typeface="inherit"/>
              </a:rPr>
              <a:t>// 123,46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853733" y="5380672"/>
            <a:ext cx="8661678" cy="1301482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015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5755" y="960117"/>
            <a:ext cx="6028384" cy="4572177"/>
          </a:xfrm>
          <a:prstGeom prst="rect">
            <a:avLst/>
          </a:prstGeom>
        </p:spPr>
      </p:pic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702251" y="1285993"/>
            <a:ext cx="5409362" cy="5919307"/>
          </a:xfrm>
        </p:spPr>
        <p:txBody>
          <a:bodyPr>
            <a:normAutofit/>
          </a:bodyPr>
          <a:lstStyle/>
          <a:p>
            <a:pPr marL="0" indent="0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ru-RU" b="1" dirty="0" smtClean="0"/>
              <a:t>Тип </a:t>
            </a:r>
            <a:r>
              <a:rPr lang="ru-RU" b="1" dirty="0"/>
              <a:t>данных </a:t>
            </a:r>
            <a:r>
              <a:rPr lang="ru-RU" b="1" i="1" dirty="0">
                <a:solidFill>
                  <a:srgbClr val="002060"/>
                </a:solidFill>
              </a:rPr>
              <a:t>char</a:t>
            </a:r>
            <a:r>
              <a:rPr lang="ru-RU" b="1" dirty="0"/>
              <a:t> может представлять разные виды символов:</a:t>
            </a:r>
          </a:p>
          <a:p>
            <a:pPr fontAlgn="base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ru-RU" b="1" dirty="0"/>
              <a:t>символы которые отображаются на клавиатуре;</a:t>
            </a:r>
          </a:p>
          <a:p>
            <a:pPr fontAlgn="base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ru-RU" b="1" dirty="0"/>
              <a:t>специальные управляющие символы, такие как ‘\n’, ‘\b’, ‘\t’ и прочие.</a:t>
            </a:r>
          </a:p>
          <a:p>
            <a:pPr marL="0" indent="0" fontAlgn="base">
              <a:buNone/>
            </a:pPr>
            <a:endParaRPr lang="ru-RU" sz="1800" b="1" dirty="0" smtClean="0"/>
          </a:p>
          <a:p>
            <a:pPr marL="0" indent="0" fontAlgn="base">
              <a:buNone/>
            </a:pPr>
            <a:r>
              <a:rPr lang="ru-RU" b="1" dirty="0" smtClean="0"/>
              <a:t>Присвоение значения: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i="1" dirty="0">
                <a:solidFill>
                  <a:srgbClr val="002060"/>
                </a:solidFill>
              </a:rPr>
              <a:t>char </a:t>
            </a:r>
            <a:r>
              <a:rPr lang="en-US" b="1" i="1" dirty="0" err="1">
                <a:solidFill>
                  <a:srgbClr val="002060"/>
                </a:solidFill>
              </a:rPr>
              <a:t>letterA</a:t>
            </a:r>
            <a:r>
              <a:rPr lang="en-US" b="1" i="1" dirty="0">
                <a:solidFill>
                  <a:srgbClr val="002060"/>
                </a:solidFill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i="1" dirty="0" err="1" smtClean="0">
                <a:solidFill>
                  <a:srgbClr val="002060"/>
                </a:solidFill>
              </a:rPr>
              <a:t>letterA</a:t>
            </a:r>
            <a:r>
              <a:rPr lang="en-US" b="1" i="1" dirty="0" smtClean="0">
                <a:solidFill>
                  <a:srgbClr val="002060"/>
                </a:solidFill>
              </a:rPr>
              <a:t> </a:t>
            </a:r>
            <a:r>
              <a:rPr lang="en-US" b="1" i="1" dirty="0">
                <a:solidFill>
                  <a:srgbClr val="002060"/>
                </a:solidFill>
              </a:rPr>
              <a:t>= 'A';    </a:t>
            </a:r>
            <a:r>
              <a:rPr lang="en-US" b="1" i="1" dirty="0" smtClean="0">
                <a:solidFill>
                  <a:srgbClr val="00B050"/>
                </a:solidFill>
              </a:rPr>
              <a:t>// </a:t>
            </a:r>
            <a:r>
              <a:rPr lang="ru-RU" b="1" i="1" dirty="0" smtClean="0">
                <a:solidFill>
                  <a:srgbClr val="00B050"/>
                </a:solidFill>
              </a:rPr>
              <a:t>присвоение символа </a:t>
            </a:r>
            <a:r>
              <a:rPr lang="ru-RU" b="1" i="1" dirty="0">
                <a:solidFill>
                  <a:srgbClr val="00B050"/>
                </a:solidFill>
              </a:rPr>
              <a:t>напрямую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i="1" dirty="0" err="1" smtClean="0">
                <a:solidFill>
                  <a:srgbClr val="002060"/>
                </a:solidFill>
              </a:rPr>
              <a:t>Console.WriteLine</a:t>
            </a:r>
            <a:r>
              <a:rPr lang="en-US" b="1" i="1" dirty="0" smtClean="0">
                <a:solidFill>
                  <a:srgbClr val="002060"/>
                </a:solidFill>
              </a:rPr>
              <a:t>(</a:t>
            </a:r>
            <a:r>
              <a:rPr lang="en-US" b="1" i="1" dirty="0" err="1" smtClean="0">
                <a:solidFill>
                  <a:srgbClr val="002060"/>
                </a:solidFill>
              </a:rPr>
              <a:t>letterA</a:t>
            </a:r>
            <a:r>
              <a:rPr lang="en-US" b="1" i="1" dirty="0">
                <a:solidFill>
                  <a:srgbClr val="002060"/>
                </a:solidFill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i="1" dirty="0" err="1" smtClean="0">
                <a:solidFill>
                  <a:srgbClr val="002060"/>
                </a:solidFill>
              </a:rPr>
              <a:t>letterA</a:t>
            </a:r>
            <a:r>
              <a:rPr lang="en-US" b="1" i="1" dirty="0" smtClean="0">
                <a:solidFill>
                  <a:srgbClr val="002060"/>
                </a:solidFill>
              </a:rPr>
              <a:t> </a:t>
            </a:r>
            <a:r>
              <a:rPr lang="en-US" b="1" i="1" dirty="0">
                <a:solidFill>
                  <a:srgbClr val="002060"/>
                </a:solidFill>
              </a:rPr>
              <a:t>= (char)65;  </a:t>
            </a:r>
            <a:r>
              <a:rPr lang="en-US" b="1" i="1" dirty="0">
                <a:solidFill>
                  <a:srgbClr val="00B050"/>
                </a:solidFill>
              </a:rPr>
              <a:t>// </a:t>
            </a:r>
            <a:r>
              <a:rPr lang="ru-RU" b="1" i="1" dirty="0">
                <a:solidFill>
                  <a:srgbClr val="00B050"/>
                </a:solidFill>
              </a:rPr>
              <a:t>присвоение числа через </a:t>
            </a:r>
            <a:r>
              <a:rPr lang="en-US" b="1" i="1" dirty="0">
                <a:solidFill>
                  <a:srgbClr val="00B050"/>
                </a:solidFill>
              </a:rPr>
              <a:t>char</a:t>
            </a:r>
            <a:endParaRPr lang="ru-RU" b="1" i="1" dirty="0">
              <a:solidFill>
                <a:srgbClr val="00B050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6702251" y="3723722"/>
            <a:ext cx="5235191" cy="2368148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3008541" y="372484"/>
            <a:ext cx="6592345" cy="707865"/>
          </a:xfrm>
        </p:spPr>
        <p:txBody>
          <a:bodyPr>
            <a:normAutofit/>
          </a:bodyPr>
          <a:lstStyle/>
          <a:p>
            <a:r>
              <a:rPr lang="ru-RU" sz="44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ru-RU" sz="4400" b="1" dirty="0" err="1" smtClean="0">
                <a:solidFill>
                  <a:schemeClr val="accent6">
                    <a:lumMod val="75000"/>
                  </a:schemeClr>
                </a:solidFill>
              </a:rPr>
              <a:t>СИМВОЛы</a:t>
            </a:r>
            <a:endParaRPr lang="ru-RU" sz="44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6298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2052902" y="934113"/>
            <a:ext cx="9422316" cy="5537025"/>
          </a:xfrm>
        </p:spPr>
        <p:txBody>
          <a:bodyPr>
            <a:normAutofit fontScale="92500" lnSpcReduction="10000"/>
          </a:bodyPr>
          <a:lstStyle/>
          <a:p>
            <a:pPr marL="0" indent="0" fontAlgn="base">
              <a:spcBef>
                <a:spcPts val="0"/>
              </a:spcBef>
              <a:buNone/>
            </a:pPr>
            <a:r>
              <a:rPr lang="ru-RU" sz="2200" b="1" i="1" dirty="0" smtClean="0">
                <a:solidFill>
                  <a:srgbClr val="002060"/>
                </a:solidFill>
              </a:rPr>
              <a:t>            </a:t>
            </a:r>
            <a:r>
              <a:rPr lang="en-US" sz="2200" b="1" i="1" dirty="0" smtClean="0">
                <a:solidFill>
                  <a:srgbClr val="002060"/>
                </a:solidFill>
              </a:rPr>
              <a:t>char </a:t>
            </a:r>
            <a:r>
              <a:rPr lang="en-US" sz="2200" b="1" i="1" dirty="0" err="1">
                <a:solidFill>
                  <a:srgbClr val="002060"/>
                </a:solidFill>
              </a:rPr>
              <a:t>letterA</a:t>
            </a:r>
            <a:r>
              <a:rPr lang="en-US" sz="2200" b="1" i="1" dirty="0">
                <a:solidFill>
                  <a:srgbClr val="002060"/>
                </a:solidFill>
              </a:rPr>
              <a:t>;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en-US" sz="2200" b="1" i="1" dirty="0">
                <a:solidFill>
                  <a:srgbClr val="002060"/>
                </a:solidFill>
              </a:rPr>
              <a:t>            </a:t>
            </a:r>
            <a:r>
              <a:rPr lang="en-US" sz="2200" b="1" i="1" dirty="0" err="1">
                <a:solidFill>
                  <a:srgbClr val="002060"/>
                </a:solidFill>
              </a:rPr>
              <a:t>letterA</a:t>
            </a:r>
            <a:r>
              <a:rPr lang="en-US" sz="2200" b="1" i="1" dirty="0">
                <a:solidFill>
                  <a:srgbClr val="002060"/>
                </a:solidFill>
              </a:rPr>
              <a:t> = 'A</a:t>
            </a:r>
            <a:r>
              <a:rPr lang="en-US" sz="2200" b="1" i="1" dirty="0" smtClean="0">
                <a:solidFill>
                  <a:srgbClr val="002060"/>
                </a:solidFill>
              </a:rPr>
              <a:t>';</a:t>
            </a:r>
            <a:endParaRPr lang="en-US" sz="2200" b="1" i="1" dirty="0">
              <a:solidFill>
                <a:srgbClr val="002060"/>
              </a:solidFill>
            </a:endParaRPr>
          </a:p>
          <a:p>
            <a:pPr marL="0" indent="0" fontAlgn="base">
              <a:spcBef>
                <a:spcPts val="0"/>
              </a:spcBef>
              <a:buNone/>
            </a:pPr>
            <a:r>
              <a:rPr lang="en-US" sz="2200" b="1" i="1" dirty="0">
                <a:solidFill>
                  <a:srgbClr val="002060"/>
                </a:solidFill>
              </a:rPr>
              <a:t>            </a:t>
            </a:r>
            <a:r>
              <a:rPr lang="en-US" sz="2200" b="1" i="1" dirty="0" err="1">
                <a:solidFill>
                  <a:srgbClr val="002060"/>
                </a:solidFill>
              </a:rPr>
              <a:t>Console.WriteLine</a:t>
            </a:r>
            <a:r>
              <a:rPr lang="en-US" sz="2200" b="1" i="1" dirty="0">
                <a:solidFill>
                  <a:srgbClr val="002060"/>
                </a:solidFill>
              </a:rPr>
              <a:t>(</a:t>
            </a:r>
            <a:r>
              <a:rPr lang="en-US" sz="2200" b="1" i="1" dirty="0" err="1">
                <a:solidFill>
                  <a:srgbClr val="002060"/>
                </a:solidFill>
              </a:rPr>
              <a:t>letterA</a:t>
            </a:r>
            <a:r>
              <a:rPr lang="en-US" sz="2200" b="1" i="1" dirty="0">
                <a:solidFill>
                  <a:srgbClr val="002060"/>
                </a:solidFill>
              </a:rPr>
              <a:t>);         </a:t>
            </a:r>
            <a:r>
              <a:rPr lang="en-US" sz="2200" b="1" i="1" dirty="0">
                <a:solidFill>
                  <a:srgbClr val="00B050"/>
                </a:solidFill>
              </a:rPr>
              <a:t>// </a:t>
            </a:r>
            <a:r>
              <a:rPr lang="ru-RU" sz="2200" b="1" i="1" dirty="0">
                <a:solidFill>
                  <a:srgbClr val="00B050"/>
                </a:solidFill>
              </a:rPr>
              <a:t>Выведет  "</a:t>
            </a:r>
            <a:r>
              <a:rPr lang="en-US" sz="2200" b="1" i="1" dirty="0">
                <a:solidFill>
                  <a:srgbClr val="00B050"/>
                </a:solidFill>
              </a:rPr>
              <a:t>A</a:t>
            </a:r>
            <a:r>
              <a:rPr lang="en-US" sz="2200" b="1" i="1" dirty="0" smtClean="0">
                <a:solidFill>
                  <a:srgbClr val="00B050"/>
                </a:solidFill>
              </a:rPr>
              <a:t>"</a:t>
            </a:r>
            <a:endParaRPr lang="en-US" sz="2200" b="1" i="1" dirty="0">
              <a:solidFill>
                <a:srgbClr val="00B050"/>
              </a:solidFill>
            </a:endParaRPr>
          </a:p>
          <a:p>
            <a:pPr marL="0" indent="0" fontAlgn="base">
              <a:spcBef>
                <a:spcPts val="0"/>
              </a:spcBef>
              <a:buNone/>
            </a:pPr>
            <a:r>
              <a:rPr lang="en-US" sz="2200" b="1" i="1" dirty="0">
                <a:solidFill>
                  <a:srgbClr val="002060"/>
                </a:solidFill>
              </a:rPr>
              <a:t>            Console.WriteLine((</a:t>
            </a:r>
            <a:r>
              <a:rPr lang="en-US" sz="2200" b="1" i="1" dirty="0" err="1">
                <a:solidFill>
                  <a:srgbClr val="002060"/>
                </a:solidFill>
              </a:rPr>
              <a:t>int</a:t>
            </a:r>
            <a:r>
              <a:rPr lang="en-US" sz="2200" b="1" i="1" dirty="0">
                <a:solidFill>
                  <a:srgbClr val="002060"/>
                </a:solidFill>
              </a:rPr>
              <a:t>)</a:t>
            </a:r>
            <a:r>
              <a:rPr lang="en-US" sz="2200" b="1" i="1" dirty="0" err="1">
                <a:solidFill>
                  <a:srgbClr val="002060"/>
                </a:solidFill>
              </a:rPr>
              <a:t>letterA</a:t>
            </a:r>
            <a:r>
              <a:rPr lang="en-US" sz="2200" b="1" i="1" dirty="0">
                <a:solidFill>
                  <a:srgbClr val="002060"/>
                </a:solidFill>
              </a:rPr>
              <a:t>);    </a:t>
            </a:r>
            <a:r>
              <a:rPr lang="en-US" sz="2200" b="1" i="1" dirty="0">
                <a:solidFill>
                  <a:srgbClr val="00B050"/>
                </a:solidFill>
              </a:rPr>
              <a:t>// </a:t>
            </a:r>
            <a:r>
              <a:rPr lang="ru-RU" sz="2200" b="1" i="1" dirty="0">
                <a:solidFill>
                  <a:srgbClr val="00B050"/>
                </a:solidFill>
              </a:rPr>
              <a:t>Выведет "65</a:t>
            </a:r>
            <a:r>
              <a:rPr lang="ru-RU" sz="2200" b="1" i="1" dirty="0" smtClean="0">
                <a:solidFill>
                  <a:srgbClr val="00B050"/>
                </a:solidFill>
              </a:rPr>
              <a:t>"</a:t>
            </a:r>
            <a:endParaRPr lang="ru-RU" sz="2200" b="1" i="1" dirty="0">
              <a:solidFill>
                <a:srgbClr val="00B050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buNone/>
            </a:pPr>
            <a:endParaRPr lang="ru-RU" b="1" dirty="0"/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buNone/>
            </a:pPr>
            <a:endParaRPr lang="en-US" b="1" dirty="0" smtClean="0"/>
          </a:p>
          <a:p>
            <a:pPr marL="0" indent="0" fontAlgn="base">
              <a:spcBef>
                <a:spcPts val="0"/>
              </a:spcBef>
              <a:buNone/>
            </a:pPr>
            <a:r>
              <a:rPr lang="en-US" sz="2200" b="1" i="1" dirty="0" smtClean="0">
                <a:solidFill>
                  <a:srgbClr val="002060"/>
                </a:solidFill>
              </a:rPr>
              <a:t>            Char </a:t>
            </a:r>
            <a:r>
              <a:rPr lang="en-US" sz="2200" b="1" i="1" dirty="0">
                <a:solidFill>
                  <a:srgbClr val="002060"/>
                </a:solidFill>
              </a:rPr>
              <a:t>ch1 = 'A';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en-US" sz="2200" b="1" i="1" dirty="0">
                <a:solidFill>
                  <a:srgbClr val="002060"/>
                </a:solidFill>
              </a:rPr>
              <a:t>            char </a:t>
            </a:r>
            <a:r>
              <a:rPr lang="en-US" sz="2200" b="1" i="1" dirty="0" err="1">
                <a:solidFill>
                  <a:srgbClr val="002060"/>
                </a:solidFill>
              </a:rPr>
              <a:t>ch</a:t>
            </a:r>
            <a:r>
              <a:rPr lang="en-US" sz="2200" b="1" i="1" dirty="0">
                <a:solidFill>
                  <a:srgbClr val="002060"/>
                </a:solidFill>
              </a:rPr>
              <a:t> = new Char();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en-US" sz="2200" b="1" i="1" dirty="0">
                <a:solidFill>
                  <a:srgbClr val="002060"/>
                </a:solidFill>
              </a:rPr>
              <a:t>            </a:t>
            </a:r>
            <a:r>
              <a:rPr lang="en-US" sz="2200" b="1" i="1" dirty="0" err="1">
                <a:solidFill>
                  <a:srgbClr val="002060"/>
                </a:solidFill>
              </a:rPr>
              <a:t>ch</a:t>
            </a:r>
            <a:r>
              <a:rPr lang="en-US" sz="2200" b="1" i="1" dirty="0">
                <a:solidFill>
                  <a:srgbClr val="002060"/>
                </a:solidFill>
              </a:rPr>
              <a:t> = ch1;</a:t>
            </a:r>
          </a:p>
          <a:p>
            <a:pPr marL="0" indent="0" fontAlgn="base">
              <a:spcBef>
                <a:spcPts val="0"/>
              </a:spcBef>
              <a:buNone/>
            </a:pPr>
            <a:r>
              <a:rPr lang="en-US" sz="2200" b="1" i="1" dirty="0">
                <a:solidFill>
                  <a:srgbClr val="002060"/>
                </a:solidFill>
              </a:rPr>
              <a:t>            </a:t>
            </a:r>
            <a:r>
              <a:rPr lang="en-US" sz="2200" b="1" i="1" dirty="0" err="1">
                <a:solidFill>
                  <a:srgbClr val="002060"/>
                </a:solidFill>
              </a:rPr>
              <a:t>Console.WriteLine</a:t>
            </a:r>
            <a:r>
              <a:rPr lang="en-US" sz="2200" b="1" i="1" dirty="0">
                <a:solidFill>
                  <a:srgbClr val="002060"/>
                </a:solidFill>
              </a:rPr>
              <a:t>(</a:t>
            </a:r>
            <a:r>
              <a:rPr lang="en-US" sz="2200" b="1" i="1" dirty="0" err="1">
                <a:solidFill>
                  <a:srgbClr val="002060"/>
                </a:solidFill>
              </a:rPr>
              <a:t>ch</a:t>
            </a:r>
            <a:r>
              <a:rPr lang="en-US" sz="2200" b="1" i="1" dirty="0" smtClean="0">
                <a:solidFill>
                  <a:srgbClr val="002060"/>
                </a:solidFill>
              </a:rPr>
              <a:t>);    </a:t>
            </a:r>
            <a:r>
              <a:rPr lang="en-US" sz="2200" b="1" i="1" dirty="0" smtClean="0">
                <a:solidFill>
                  <a:srgbClr val="00B050"/>
                </a:solidFill>
              </a:rPr>
              <a:t>// </a:t>
            </a:r>
            <a:r>
              <a:rPr lang="ru-RU" sz="2200" b="1" i="1" dirty="0">
                <a:solidFill>
                  <a:srgbClr val="00B050"/>
                </a:solidFill>
              </a:rPr>
              <a:t>Выведет  "</a:t>
            </a:r>
            <a:r>
              <a:rPr lang="en-US" sz="2200" b="1" i="1" dirty="0">
                <a:solidFill>
                  <a:srgbClr val="00B050"/>
                </a:solidFill>
              </a:rPr>
              <a:t>A"</a:t>
            </a:r>
          </a:p>
          <a:p>
            <a:pPr marL="0" indent="0" fontAlgn="base">
              <a:spcBef>
                <a:spcPts val="0"/>
              </a:spcBef>
              <a:buNone/>
            </a:pPr>
            <a:endParaRPr lang="en-US" sz="2200" b="1" i="1" dirty="0">
              <a:solidFill>
                <a:srgbClr val="002060"/>
              </a:solidFill>
            </a:endParaRPr>
          </a:p>
          <a:p>
            <a:pPr marL="0" indent="0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200" b="1" i="1" dirty="0" err="1" smtClean="0">
                <a:solidFill>
                  <a:srgbClr val="002060"/>
                </a:solidFill>
              </a:rPr>
              <a:t>System.Char</a:t>
            </a:r>
            <a:r>
              <a:rPr lang="ru-RU" sz="2200" b="1" dirty="0"/>
              <a:t> представляет методы, которые группируются по следующим признакам:</a:t>
            </a:r>
          </a:p>
          <a:p>
            <a:pPr fontAlgn="base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ru-RU" sz="2200" b="1" dirty="0"/>
              <a:t>сравнение объектов типа char;</a:t>
            </a:r>
          </a:p>
          <a:p>
            <a:pPr fontAlgn="base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ru-RU" sz="2200" b="1" dirty="0"/>
              <a:t>конвертирование текущего </a:t>
            </a:r>
            <a:r>
              <a:rPr lang="ru-RU" sz="2200" b="1" dirty="0" err="1"/>
              <a:t>char</a:t>
            </a:r>
            <a:r>
              <a:rPr lang="ru-RU" sz="2200" b="1" dirty="0"/>
              <a:t>-объекта в объект другого типа;</a:t>
            </a:r>
          </a:p>
          <a:p>
            <a:pPr fontAlgn="base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ru-RU" sz="2200" b="1" dirty="0"/>
              <a:t>преобразование регистра символа;</a:t>
            </a:r>
          </a:p>
          <a:p>
            <a:pPr fontAlgn="base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ru-RU" sz="2200" b="1" dirty="0"/>
              <a:t>определение категории текущего символа</a:t>
            </a:r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657354" y="363304"/>
            <a:ext cx="10364451" cy="687769"/>
          </a:xfrm>
        </p:spPr>
        <p:txBody>
          <a:bodyPr>
            <a:normAutofit fontScale="90000"/>
          </a:bodyPr>
          <a:lstStyle/>
          <a:p>
            <a:r>
              <a:rPr lang="ru-RU" sz="4400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ru-RU" sz="4400" b="1" dirty="0" err="1" smtClean="0">
                <a:solidFill>
                  <a:schemeClr val="accent6">
                    <a:lumMod val="75000"/>
                  </a:schemeClr>
                </a:solidFill>
              </a:rPr>
              <a:t>СИМВОЛы</a:t>
            </a:r>
            <a:endParaRPr lang="ru-RU" sz="4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733152" y="934113"/>
            <a:ext cx="6923314" cy="1457396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2733152" y="924448"/>
            <a:ext cx="6923314" cy="1457396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2733152" y="2845358"/>
            <a:ext cx="6923313" cy="1457396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446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3340" y="176390"/>
            <a:ext cx="10364451" cy="918881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chemeClr val="accent6">
                    <a:lumMod val="75000"/>
                  </a:schemeClr>
                </a:solidFill>
              </a:rPr>
              <a:t>Юникод</a:t>
            </a:r>
            <a:br>
              <a:rPr lang="ru-RU" b="1" dirty="0">
                <a:solidFill>
                  <a:schemeClr val="accent6">
                    <a:lumMod val="75000"/>
                  </a:schemeClr>
                </a:solidFill>
              </a:rPr>
            </a:br>
            <a:endParaRPr lang="ru-RU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768509" y="894303"/>
            <a:ext cx="10088545" cy="58883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 err="1" smtClean="0"/>
              <a:t>Юнико́д</a:t>
            </a:r>
            <a:r>
              <a:rPr lang="ru-RU" b="1" dirty="0"/>
              <a:t> </a:t>
            </a:r>
            <a:r>
              <a:rPr lang="ru-RU" b="1" dirty="0" smtClean="0"/>
              <a:t>(</a:t>
            </a:r>
            <a:r>
              <a:rPr lang="ru-RU" b="1" dirty="0" err="1" smtClean="0"/>
              <a:t>Унико́д</a:t>
            </a:r>
            <a:r>
              <a:rPr lang="ru-RU" b="1" dirty="0"/>
              <a:t>, </a:t>
            </a:r>
            <a:r>
              <a:rPr lang="ru-RU" b="1" i="1" dirty="0" smtClean="0"/>
              <a:t>Unicode</a:t>
            </a:r>
            <a:r>
              <a:rPr lang="ru-RU" b="1" dirty="0"/>
              <a:t>) </a:t>
            </a:r>
            <a:r>
              <a:rPr lang="ru-RU" b="1" dirty="0" smtClean="0"/>
              <a:t>- </a:t>
            </a:r>
            <a:r>
              <a:rPr lang="ru-RU" b="1" dirty="0"/>
              <a:t>стандарт кодирования символов, включающий в себя знаки почти всех письменных языков </a:t>
            </a:r>
            <a:r>
              <a:rPr lang="ru-RU" b="1" dirty="0" smtClean="0"/>
              <a:t>мира.</a:t>
            </a:r>
          </a:p>
          <a:p>
            <a:pPr marL="0" indent="0">
              <a:buNone/>
            </a:pPr>
            <a:r>
              <a:rPr lang="ru-RU" b="1" dirty="0"/>
              <a:t>Стандарт предложен в 1991 году некоммерческой организацией «Консорциум Юникода</a:t>
            </a:r>
            <a:r>
              <a:rPr lang="ru-RU" b="1" dirty="0" smtClean="0"/>
              <a:t>».</a:t>
            </a:r>
            <a:endParaRPr lang="ru-RU" b="1" dirty="0"/>
          </a:p>
          <a:p>
            <a:pPr marL="0" indent="0">
              <a:buNone/>
            </a:pPr>
            <a:r>
              <a:rPr lang="ru-RU" b="1" dirty="0" smtClean="0"/>
              <a:t>Стандарт </a:t>
            </a:r>
            <a:r>
              <a:rPr lang="ru-RU" b="1" dirty="0"/>
              <a:t>состоит из двух основных частей: универсального набора символов (англ. </a:t>
            </a:r>
            <a:r>
              <a:rPr lang="ru-RU" b="1" dirty="0" err="1"/>
              <a:t>Universal</a:t>
            </a:r>
            <a:r>
              <a:rPr lang="ru-RU" b="1" dirty="0"/>
              <a:t> </a:t>
            </a:r>
            <a:r>
              <a:rPr lang="ru-RU" b="1" dirty="0" err="1"/>
              <a:t>character</a:t>
            </a:r>
            <a:r>
              <a:rPr lang="ru-RU" b="1" dirty="0"/>
              <a:t> </a:t>
            </a:r>
            <a:r>
              <a:rPr lang="ru-RU" b="1" dirty="0" err="1"/>
              <a:t>set</a:t>
            </a:r>
            <a:r>
              <a:rPr lang="ru-RU" b="1" dirty="0"/>
              <a:t>, UCS) и семейства кодировок (англ. Unicode </a:t>
            </a:r>
            <a:r>
              <a:rPr lang="ru-RU" b="1" dirty="0" err="1"/>
              <a:t>transformation</a:t>
            </a:r>
            <a:r>
              <a:rPr lang="ru-RU" b="1" dirty="0"/>
              <a:t> </a:t>
            </a:r>
            <a:r>
              <a:rPr lang="ru-RU" b="1" dirty="0" err="1"/>
              <a:t>format</a:t>
            </a:r>
            <a:r>
              <a:rPr lang="ru-RU" b="1" dirty="0"/>
              <a:t>, UTF). </a:t>
            </a:r>
            <a:endParaRPr lang="ru-RU" b="1" dirty="0" smtClean="0"/>
          </a:p>
          <a:p>
            <a:pPr marL="0" indent="0">
              <a:buNone/>
            </a:pPr>
            <a:r>
              <a:rPr lang="ru-RU" b="1" dirty="0" smtClean="0"/>
              <a:t>Универсальный </a:t>
            </a:r>
            <a:r>
              <a:rPr lang="ru-RU" b="1" dirty="0"/>
              <a:t>набор символов перечисляет допустимые по стандарту Unicode символы и присваивает каждому символу код в виде неотрицательного целого числа, записываемого обычно в шестнадцатеричной форме с префиксом U+, например, U+040F</a:t>
            </a:r>
            <a:r>
              <a:rPr lang="ru-RU" b="1" dirty="0" smtClean="0"/>
              <a:t>.</a:t>
            </a:r>
          </a:p>
          <a:p>
            <a:pPr marL="0" indent="0">
              <a:buNone/>
            </a:pPr>
            <a:r>
              <a:rPr lang="ru-RU" b="1" dirty="0" smtClean="0"/>
              <a:t>Семейство </a:t>
            </a:r>
            <a:r>
              <a:rPr lang="ru-RU" b="1" dirty="0"/>
              <a:t>кодировок определяет способы преобразования кодов символов для передачи в потоке или в файле.</a:t>
            </a:r>
            <a:endParaRPr lang="ru-RU" b="1" dirty="0" smtClean="0"/>
          </a:p>
          <a:p>
            <a:pPr marL="0" indent="0">
              <a:buNone/>
            </a:pPr>
            <a:r>
              <a:rPr lang="ru-RU" b="1" dirty="0" smtClean="0"/>
              <a:t> </a:t>
            </a:r>
            <a:r>
              <a:rPr lang="ru-RU" b="1" dirty="0"/>
              <a:t>настоящее время стандарт является преобладающим в Интернете.</a:t>
            </a:r>
          </a:p>
        </p:txBody>
      </p:sp>
      <p:sp>
        <p:nvSpPr>
          <p:cNvPr id="4" name="Управляющая кнопка: назад 3">
            <a:hlinkClick r:id="" action="ppaction://hlinkshowjump?jump=previousslide" highlightClick="1"/>
          </p:cNvPr>
          <p:cNvSpPr/>
          <p:nvPr/>
        </p:nvSpPr>
        <p:spPr>
          <a:xfrm>
            <a:off x="10832123" y="6079253"/>
            <a:ext cx="673240" cy="462224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945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23823" y="50240"/>
            <a:ext cx="10364451" cy="1099751"/>
          </a:xfrm>
        </p:spPr>
        <p:txBody>
          <a:bodyPr/>
          <a:lstStyle/>
          <a:p>
            <a:r>
              <a:rPr lang="ru-RU" b="1" dirty="0" err="1">
                <a:solidFill>
                  <a:schemeClr val="accent6">
                    <a:lumMod val="75000"/>
                  </a:schemeClr>
                </a:solidFill>
              </a:rPr>
              <a:t>СИМВОЛы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515374964"/>
              </p:ext>
            </p:extLst>
          </p:nvPr>
        </p:nvGraphicFramePr>
        <p:xfrm>
          <a:off x="1748413" y="784030"/>
          <a:ext cx="10018207" cy="5747400"/>
        </p:xfrm>
        <a:graphic>
          <a:graphicData uri="http://schemas.openxmlformats.org/drawingml/2006/table">
            <a:tbl>
              <a:tblPr/>
              <a:tblGrid>
                <a:gridCol w="2130085">
                  <a:extLst>
                    <a:ext uri="{9D8B030D-6E8A-4147-A177-3AD203B41FA5}">
                      <a16:colId xmlns:a16="http://schemas.microsoft.com/office/drawing/2014/main" val="338527944"/>
                    </a:ext>
                  </a:extLst>
                </a:gridCol>
                <a:gridCol w="7888122">
                  <a:extLst>
                    <a:ext uri="{9D8B030D-6E8A-4147-A177-3AD203B41FA5}">
                      <a16:colId xmlns:a16="http://schemas.microsoft.com/office/drawing/2014/main" val="3939822075"/>
                    </a:ext>
                  </a:extLst>
                </a:gridCol>
              </a:tblGrid>
              <a:tr h="112624">
                <a:tc>
                  <a:txBody>
                    <a:bodyPr/>
                    <a:lstStyle/>
                    <a:p>
                      <a:pPr algn="ctr"/>
                      <a:endParaRPr lang="ru-RU" sz="600" dirty="0">
                        <a:effectLst/>
                      </a:endParaRPr>
                    </a:p>
                  </a:txBody>
                  <a:tcPr marL="6751" marR="6751" marT="6751" marB="67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600" dirty="0">
                        <a:effectLst/>
                      </a:endParaRPr>
                    </a:p>
                  </a:txBody>
                  <a:tcPr marL="6751" marR="6751" marT="6751" marB="67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5403650"/>
                  </a:ext>
                </a:extLst>
              </a:tr>
              <a:tr h="571805">
                <a:tc>
                  <a:txBody>
                    <a:bodyPr/>
                    <a:lstStyle/>
                    <a:p>
                      <a:pPr marL="0" indent="0" algn="l" defTabSz="914400" rtl="0" eaLnBrk="1" fontAlgn="base" latinLnBrk="0" hangingPunct="1"/>
                      <a:r>
                        <a:rPr lang="en-US" sz="2000" b="1" i="1" kern="1200" dirty="0" err="1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GetNumericValue</a:t>
                      </a:r>
                      <a:endParaRPr lang="en-US" sz="2000" b="1" i="1" kern="120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51" marR="6751" marT="6751" marB="675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fontAlgn="base" latinLnBrk="0" hangingPunct="1"/>
                      <a:r>
                        <a:rPr lang="ru-RU" sz="18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числовое значение символа, если он является цифрой, и -1 в противном случае.</a:t>
                      </a:r>
                    </a:p>
                  </a:txBody>
                  <a:tcPr marL="6751" marR="6751" marT="6751" marB="675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3293533"/>
                  </a:ext>
                </a:extLst>
              </a:tr>
              <a:tr h="357858">
                <a:tc>
                  <a:txBody>
                    <a:bodyPr/>
                    <a:lstStyle/>
                    <a:p>
                      <a:pPr marL="0" indent="0" algn="l" defTabSz="914400" rtl="0" eaLnBrk="1" fontAlgn="base" latinLnBrk="0" hangingPunct="1"/>
                      <a:r>
                        <a:rPr lang="en-US" sz="2000" b="1" i="1" kern="1200" dirty="0" err="1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GetUnicodeCategory</a:t>
                      </a:r>
                      <a:endParaRPr lang="en-US" sz="2000" b="1" i="1" kern="120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51" marR="6751" marT="6751" marB="675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fontAlgn="base" latinLnBrk="0" hangingPunct="1"/>
                      <a:r>
                        <a:rPr lang="ru-RU" sz="18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категорию </a:t>
                      </a:r>
                      <a:r>
                        <a:rPr lang="en-US" sz="18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Unicode-</a:t>
                      </a:r>
                      <a:r>
                        <a:rPr lang="ru-RU" sz="1800" b="1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символа. </a:t>
                      </a:r>
                      <a:endParaRPr lang="ru-RU" sz="1800" b="1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51" marR="6751" marT="6751" marB="675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7570424"/>
                  </a:ext>
                </a:extLst>
              </a:tr>
              <a:tr h="323773">
                <a:tc>
                  <a:txBody>
                    <a:bodyPr/>
                    <a:lstStyle/>
                    <a:p>
                      <a:pPr marL="0" indent="0" algn="l" defTabSz="914400" rtl="0" eaLnBrk="1" fontAlgn="base" latinLnBrk="0" hangingPunct="1"/>
                      <a:r>
                        <a:rPr lang="en-US" sz="2000" b="1" i="1" kern="1200" dirty="0" err="1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IsControl</a:t>
                      </a:r>
                      <a:endParaRPr lang="en-US" sz="2000" b="1" i="1" kern="120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51" marR="6751" marT="6751" marB="675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fontAlgn="base" latinLnBrk="0" hangingPunct="1"/>
                      <a:r>
                        <a:rPr lang="ru-RU" sz="18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 </a:t>
                      </a:r>
                      <a:r>
                        <a:rPr lang="ru-RU" sz="1800" b="1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ru-RU" sz="18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если символ является управляющим.</a:t>
                      </a:r>
                    </a:p>
                  </a:txBody>
                  <a:tcPr marL="6751" marR="6751" marT="6751" marB="675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290208"/>
                  </a:ext>
                </a:extLst>
              </a:tr>
              <a:tr h="323773">
                <a:tc>
                  <a:txBody>
                    <a:bodyPr/>
                    <a:lstStyle/>
                    <a:p>
                      <a:pPr marL="0" indent="0" algn="l" defTabSz="914400" rtl="0" eaLnBrk="1" fontAlgn="base" latinLnBrk="0" hangingPunct="1"/>
                      <a:r>
                        <a:rPr lang="en-US" sz="2000" b="1" i="1" kern="1200" dirty="0" err="1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IsDigit</a:t>
                      </a:r>
                      <a:endParaRPr lang="en-US" sz="2000" b="1" i="1" kern="120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51" marR="6751" marT="6751" marB="675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fontAlgn="base" latinLnBrk="0" hangingPunct="1"/>
                      <a:r>
                        <a:rPr lang="ru-RU" sz="18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 </a:t>
                      </a:r>
                      <a:r>
                        <a:rPr lang="ru-RU" sz="1800" b="1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ru-RU" sz="18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если символ является десятичной цифрой.</a:t>
                      </a:r>
                    </a:p>
                  </a:txBody>
                  <a:tcPr marL="6751" marR="6751" marT="6751" marB="675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347298"/>
                  </a:ext>
                </a:extLst>
              </a:tr>
              <a:tr h="323773">
                <a:tc>
                  <a:txBody>
                    <a:bodyPr/>
                    <a:lstStyle/>
                    <a:p>
                      <a:pPr marL="0" indent="0" algn="l" defTabSz="914400" rtl="0" eaLnBrk="1" fontAlgn="base" latinLnBrk="0" hangingPunct="1"/>
                      <a:r>
                        <a:rPr lang="en-US" sz="2000" b="1" i="1" kern="1200" dirty="0" err="1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IsLetter</a:t>
                      </a:r>
                      <a:endParaRPr lang="en-US" sz="2000" b="1" i="1" kern="120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51" marR="6751" marT="6751" marB="675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fontAlgn="base" latinLnBrk="0" hangingPunct="1"/>
                      <a:r>
                        <a:rPr lang="ru-RU" sz="18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 </a:t>
                      </a:r>
                      <a:r>
                        <a:rPr lang="ru-RU" sz="1800" b="1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ru-RU" sz="18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если символ является буквой.</a:t>
                      </a:r>
                    </a:p>
                  </a:txBody>
                  <a:tcPr marL="6751" marR="6751" marT="6751" marB="675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299239"/>
                  </a:ext>
                </a:extLst>
              </a:tr>
              <a:tr h="323773">
                <a:tc>
                  <a:txBody>
                    <a:bodyPr/>
                    <a:lstStyle/>
                    <a:p>
                      <a:pPr marL="0" indent="0" algn="l" defTabSz="914400" rtl="0" eaLnBrk="1" fontAlgn="base" latinLnBrk="0" hangingPunct="1"/>
                      <a:r>
                        <a:rPr lang="en-US" sz="2000" b="1" i="1" kern="1200" dirty="0" err="1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IsLetterOrDigit</a:t>
                      </a:r>
                      <a:endParaRPr lang="en-US" sz="2000" b="1" i="1" kern="120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51" marR="6751" marT="6751" marB="675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fontAlgn="base" latinLnBrk="0" hangingPunct="1"/>
                      <a:r>
                        <a:rPr lang="ru-RU" sz="18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 </a:t>
                      </a:r>
                      <a:r>
                        <a:rPr lang="ru-RU" sz="1800" b="1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ru-RU" sz="18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если символ является буквой или десятичной цифрой.</a:t>
                      </a:r>
                    </a:p>
                  </a:txBody>
                  <a:tcPr marL="6751" marR="6751" marT="6751" marB="675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3916747"/>
                  </a:ext>
                </a:extLst>
              </a:tr>
              <a:tr h="323773">
                <a:tc>
                  <a:txBody>
                    <a:bodyPr/>
                    <a:lstStyle/>
                    <a:p>
                      <a:pPr marL="0" indent="0" algn="l" defTabSz="914400" rtl="0" eaLnBrk="1" fontAlgn="base" latinLnBrk="0" hangingPunct="1"/>
                      <a:r>
                        <a:rPr lang="en-US" sz="2000" b="1" i="1" kern="1200" dirty="0" err="1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IsLower</a:t>
                      </a:r>
                      <a:endParaRPr lang="en-US" sz="2000" b="1" i="1" kern="120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51" marR="6751" marT="6751" marB="675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fontAlgn="base" latinLnBrk="0" hangingPunct="1"/>
                      <a:r>
                        <a:rPr lang="ru-RU" sz="18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 </a:t>
                      </a:r>
                      <a:r>
                        <a:rPr lang="ru-RU" sz="1800" b="1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ru-RU" sz="18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если символ задан в нижнем регистре.</a:t>
                      </a:r>
                    </a:p>
                  </a:txBody>
                  <a:tcPr marL="6751" marR="6751" marT="6751" marB="675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543214"/>
                  </a:ext>
                </a:extLst>
              </a:tr>
              <a:tr h="571805">
                <a:tc>
                  <a:txBody>
                    <a:bodyPr/>
                    <a:lstStyle/>
                    <a:p>
                      <a:pPr marL="0" indent="0" algn="l" defTabSz="914400" rtl="0" eaLnBrk="1" fontAlgn="base" latinLnBrk="0" hangingPunct="1"/>
                      <a:r>
                        <a:rPr lang="en-US" sz="2000" b="1" i="1" kern="1200" dirty="0" err="1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IsNumber</a:t>
                      </a:r>
                      <a:endParaRPr lang="en-US" sz="2000" b="1" i="1" kern="120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51" marR="6751" marT="6751" marB="675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fontAlgn="base" latinLnBrk="0" hangingPunct="1"/>
                      <a:r>
                        <a:rPr lang="ru-RU" sz="18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 </a:t>
                      </a:r>
                      <a:r>
                        <a:rPr lang="ru-RU" sz="1800" b="1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ru-RU" sz="18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если символ является числом (десятичным или шестнадцатеричным).</a:t>
                      </a:r>
                    </a:p>
                  </a:txBody>
                  <a:tcPr marL="6751" marR="6751" marT="6751" marB="675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9232013"/>
                  </a:ext>
                </a:extLst>
              </a:tr>
              <a:tr h="323773">
                <a:tc>
                  <a:txBody>
                    <a:bodyPr/>
                    <a:lstStyle/>
                    <a:p>
                      <a:pPr marL="0" indent="0" algn="l" defTabSz="914400" rtl="0" eaLnBrk="1" fontAlgn="base" latinLnBrk="0" hangingPunct="1"/>
                      <a:r>
                        <a:rPr lang="en-US" sz="2000" b="1" i="1" kern="1200" dirty="0" err="1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IsPunctuation</a:t>
                      </a:r>
                      <a:endParaRPr lang="en-US" sz="2000" b="1" i="1" kern="120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51" marR="6751" marT="6751" marB="675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fontAlgn="base" latinLnBrk="0" hangingPunct="1"/>
                      <a:r>
                        <a:rPr lang="ru-RU" sz="18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 </a:t>
                      </a:r>
                      <a:r>
                        <a:rPr lang="ru-RU" sz="1800" b="1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ru-RU" sz="18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если символ является знаком препинания.</a:t>
                      </a:r>
                    </a:p>
                  </a:txBody>
                  <a:tcPr marL="6751" marR="6751" marT="6751" marB="675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320145"/>
                  </a:ext>
                </a:extLst>
              </a:tr>
              <a:tr h="323773">
                <a:tc>
                  <a:txBody>
                    <a:bodyPr/>
                    <a:lstStyle/>
                    <a:p>
                      <a:pPr marL="0" indent="0" algn="l" defTabSz="914400" rtl="0" eaLnBrk="1" fontAlgn="base" latinLnBrk="0" hangingPunct="1"/>
                      <a:r>
                        <a:rPr lang="en-US" sz="2000" b="1" i="1" kern="1200" dirty="0" err="1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IsSeparator</a:t>
                      </a:r>
                      <a:endParaRPr lang="en-US" sz="2000" b="1" i="1" kern="120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51" marR="6751" marT="6751" marB="675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fontAlgn="base" latinLnBrk="0" hangingPunct="1"/>
                      <a:r>
                        <a:rPr lang="ru-RU" sz="18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 </a:t>
                      </a:r>
                      <a:r>
                        <a:rPr lang="ru-RU" sz="1800" b="1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ru-RU" sz="18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если символ является разделителем.</a:t>
                      </a:r>
                    </a:p>
                  </a:txBody>
                  <a:tcPr marL="6751" marR="6751" marT="6751" marB="675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124361"/>
                  </a:ext>
                </a:extLst>
              </a:tr>
              <a:tr h="323773">
                <a:tc>
                  <a:txBody>
                    <a:bodyPr/>
                    <a:lstStyle/>
                    <a:p>
                      <a:pPr marL="0" indent="0" algn="l" defTabSz="914400" rtl="0" eaLnBrk="1" fontAlgn="base" latinLnBrk="0" hangingPunct="1"/>
                      <a:r>
                        <a:rPr lang="en-US" sz="2000" b="1" i="1" kern="1200" dirty="0" err="1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IsUpper</a:t>
                      </a:r>
                      <a:endParaRPr lang="en-US" sz="2000" b="1" i="1" kern="120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51" marR="6751" marT="6751" marB="675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fontAlgn="base" latinLnBrk="0" hangingPunct="1"/>
                      <a:r>
                        <a:rPr lang="ru-RU" sz="1800" b="1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 true, если символ задан в верхнем регистре.</a:t>
                      </a:r>
                    </a:p>
                  </a:txBody>
                  <a:tcPr marL="6751" marR="6751" marT="6751" marB="675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496629"/>
                  </a:ext>
                </a:extLst>
              </a:tr>
              <a:tr h="571805">
                <a:tc>
                  <a:txBody>
                    <a:bodyPr/>
                    <a:lstStyle/>
                    <a:p>
                      <a:pPr marL="0" indent="0" algn="l" defTabSz="914400" rtl="0" eaLnBrk="1" fontAlgn="base" latinLnBrk="0" hangingPunct="1"/>
                      <a:r>
                        <a:rPr lang="en-US" sz="2000" b="1" i="1" kern="1200" dirty="0" err="1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IsWhiteSpace</a:t>
                      </a:r>
                      <a:endParaRPr lang="en-US" sz="2000" b="1" i="1" kern="120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51" marR="6751" marT="6751" marB="675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fontAlgn="base" latinLnBrk="0" hangingPunct="1"/>
                      <a:r>
                        <a:rPr lang="ru-RU" sz="18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 </a:t>
                      </a:r>
                      <a:r>
                        <a:rPr lang="ru-RU" sz="1800" b="1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ru-RU" sz="18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если символ является пробельным (пробел, перевод строки, возврат каретки).</a:t>
                      </a:r>
                    </a:p>
                  </a:txBody>
                  <a:tcPr marL="6751" marR="6751" marT="6751" marB="675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4864355"/>
                  </a:ext>
                </a:extLst>
              </a:tr>
              <a:tr h="323773">
                <a:tc>
                  <a:txBody>
                    <a:bodyPr/>
                    <a:lstStyle/>
                    <a:p>
                      <a:pPr marL="0" indent="0" algn="l" defTabSz="914400" rtl="0" eaLnBrk="1" fontAlgn="base" latinLnBrk="0" hangingPunct="1"/>
                      <a:r>
                        <a:rPr lang="en-US" sz="2000" b="1" i="1" kern="1200" dirty="0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Parse</a:t>
                      </a:r>
                    </a:p>
                  </a:txBody>
                  <a:tcPr marL="6751" marR="6751" marT="6751" marB="675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fontAlgn="base" latinLnBrk="0" hangingPunct="1"/>
                      <a:r>
                        <a:rPr lang="ru-RU" sz="18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Преобразует строку в символ (строка должна состоять из одного символа).</a:t>
                      </a:r>
                    </a:p>
                  </a:txBody>
                  <a:tcPr marL="6751" marR="6751" marT="6751" marB="675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8984801"/>
                  </a:ext>
                </a:extLst>
              </a:tr>
              <a:tr h="323773">
                <a:tc>
                  <a:txBody>
                    <a:bodyPr/>
                    <a:lstStyle/>
                    <a:p>
                      <a:pPr marL="0" indent="0" algn="l" defTabSz="914400" rtl="0" eaLnBrk="1" fontAlgn="base" latinLnBrk="0" hangingPunct="1"/>
                      <a:r>
                        <a:rPr lang="en-US" sz="2000" b="1" i="1" kern="1200" dirty="0" err="1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ToLower</a:t>
                      </a:r>
                      <a:endParaRPr lang="en-US" sz="2000" b="1" i="1" kern="120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51" marR="6751" marT="6751" marB="675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fontAlgn="base" latinLnBrk="0" hangingPunct="1"/>
                      <a:r>
                        <a:rPr lang="ru-RU" sz="18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Преобразует символ в нижний регистр</a:t>
                      </a:r>
                    </a:p>
                  </a:txBody>
                  <a:tcPr marL="6751" marR="6751" marT="6751" marB="675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5779228"/>
                  </a:ext>
                </a:extLst>
              </a:tr>
              <a:tr h="323773">
                <a:tc>
                  <a:txBody>
                    <a:bodyPr/>
                    <a:lstStyle/>
                    <a:p>
                      <a:pPr marL="0" indent="0" algn="l" defTabSz="914400" rtl="0" eaLnBrk="1" fontAlgn="base" latinLnBrk="0" hangingPunct="1"/>
                      <a:r>
                        <a:rPr lang="en-US" sz="2000" b="1" i="1" kern="1200" dirty="0" err="1"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ToUpper</a:t>
                      </a:r>
                      <a:endParaRPr lang="en-US" sz="2000" b="1" i="1" kern="1200" dirty="0">
                        <a:solidFill>
                          <a:srgbClr val="00206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51" marR="6751" marT="6751" marB="675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fontAlgn="base" latinLnBrk="0" hangingPunct="1"/>
                      <a:r>
                        <a:rPr lang="ru-RU" sz="18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Преобразует символ в верхний регистр</a:t>
                      </a:r>
                    </a:p>
                  </a:txBody>
                  <a:tcPr marL="6751" marR="6751" marT="6751" marB="675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00854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5446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286190" y="646184"/>
            <a:ext cx="8701872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893763" marR="0" lvl="0" indent="1588" defTabSz="914400" fontAlgn="base">
              <a:spcAft>
                <a:spcPct val="0"/>
              </a:spcAft>
              <a:buClr>
                <a:schemeClr val="tx1"/>
              </a:buClr>
              <a:buSzTx/>
              <a:tabLst/>
            </a:pPr>
            <a:r>
              <a:rPr lang="en-US" altLang="ru-RU" sz="2200" b="1" i="1" cap="all" dirty="0" smtClean="0">
                <a:solidFill>
                  <a:srgbClr val="00B050"/>
                </a:solidFill>
              </a:rPr>
              <a:t>// </a:t>
            </a:r>
            <a:r>
              <a:rPr lang="ru-RU" altLang="ru-RU" sz="2200" b="1" i="1" cap="all" dirty="0" smtClean="0">
                <a:solidFill>
                  <a:srgbClr val="00B050"/>
                </a:solidFill>
              </a:rPr>
              <a:t>проверка: Является ли символ буквой</a:t>
            </a:r>
          </a:p>
          <a:p>
            <a:pPr marL="893763" marR="0" lvl="0" indent="1588" defTabSz="914400" fontAlgn="base">
              <a:spcAft>
                <a:spcPct val="0"/>
              </a:spcAft>
              <a:buClr>
                <a:schemeClr val="tx1"/>
              </a:buClr>
              <a:buSzTx/>
              <a:tabLst/>
            </a:pPr>
            <a:r>
              <a:rPr lang="ru-RU" altLang="ru-RU" sz="2200" b="1" i="1" cap="all" dirty="0" smtClean="0">
                <a:solidFill>
                  <a:srgbClr val="002060"/>
                </a:solidFill>
              </a:rPr>
              <a:t>char </a:t>
            </a:r>
            <a:r>
              <a:rPr lang="ru-RU" altLang="ru-RU" sz="2200" b="1" i="1" cap="all" dirty="0" err="1" smtClean="0">
                <a:solidFill>
                  <a:srgbClr val="002060"/>
                </a:solidFill>
              </a:rPr>
              <a:t>symbol</a:t>
            </a:r>
            <a:r>
              <a:rPr lang="ru-RU" altLang="ru-RU" sz="2200" b="1" i="1" cap="all" dirty="0" smtClean="0">
                <a:solidFill>
                  <a:srgbClr val="002060"/>
                </a:solidFill>
              </a:rPr>
              <a:t> = 'A'; </a:t>
            </a:r>
          </a:p>
          <a:p>
            <a:pPr marL="893763" marR="0" lvl="0" indent="1588" defTabSz="914400" fontAlgn="base">
              <a:spcAft>
                <a:spcPct val="0"/>
              </a:spcAft>
              <a:buClr>
                <a:schemeClr val="tx1"/>
              </a:buClr>
              <a:buSzTx/>
              <a:tabLst/>
            </a:pPr>
            <a:r>
              <a:rPr lang="ru-RU" altLang="ru-RU" sz="2200" b="1" i="1" cap="all" dirty="0" err="1" smtClean="0">
                <a:solidFill>
                  <a:srgbClr val="002060"/>
                </a:solidFill>
              </a:rPr>
              <a:t>if</a:t>
            </a:r>
            <a:r>
              <a:rPr lang="ru-RU" altLang="ru-RU" sz="2200" b="1" i="1" cap="all" dirty="0" smtClean="0">
                <a:solidFill>
                  <a:srgbClr val="002060"/>
                </a:solidFill>
              </a:rPr>
              <a:t> (</a:t>
            </a:r>
            <a:r>
              <a:rPr lang="ru-RU" altLang="ru-RU" sz="2200" b="1" i="1" cap="all" dirty="0" err="1" smtClean="0">
                <a:solidFill>
                  <a:srgbClr val="002060"/>
                </a:solidFill>
              </a:rPr>
              <a:t>char.IsLetter</a:t>
            </a:r>
            <a:r>
              <a:rPr lang="ru-RU" altLang="ru-RU" sz="2200" b="1" i="1" cap="all" dirty="0" smtClean="0">
                <a:solidFill>
                  <a:srgbClr val="002060"/>
                </a:solidFill>
              </a:rPr>
              <a:t>(</a:t>
            </a:r>
            <a:r>
              <a:rPr lang="ru-RU" altLang="ru-RU" sz="2200" b="1" i="1" cap="all" dirty="0" err="1" smtClean="0">
                <a:solidFill>
                  <a:srgbClr val="002060"/>
                </a:solidFill>
              </a:rPr>
              <a:t>symbol</a:t>
            </a:r>
            <a:r>
              <a:rPr lang="ru-RU" altLang="ru-RU" sz="2200" b="1" i="1" cap="all" dirty="0" smtClean="0">
                <a:solidFill>
                  <a:srgbClr val="002060"/>
                </a:solidFill>
              </a:rPr>
              <a:t>))</a:t>
            </a:r>
          </a:p>
          <a:p>
            <a:pPr marL="893763" marR="0" lvl="0" indent="1588" defTabSz="914400" fontAlgn="base">
              <a:spcAft>
                <a:spcPct val="0"/>
              </a:spcAft>
              <a:buClr>
                <a:schemeClr val="tx1"/>
              </a:buClr>
              <a:buSzTx/>
              <a:tabLst/>
            </a:pPr>
            <a:r>
              <a:rPr lang="ru-RU" altLang="ru-RU" sz="2200" b="1" i="1" cap="all" dirty="0" smtClean="0">
                <a:solidFill>
                  <a:srgbClr val="002060"/>
                </a:solidFill>
              </a:rPr>
              <a:t>{</a:t>
            </a:r>
          </a:p>
          <a:p>
            <a:pPr marL="893763" marR="0" lvl="0" indent="1588" defTabSz="914400" fontAlgn="base">
              <a:spcAft>
                <a:spcPct val="0"/>
              </a:spcAft>
              <a:buClr>
                <a:schemeClr val="tx1"/>
              </a:buClr>
              <a:buSzTx/>
              <a:tabLst/>
            </a:pPr>
            <a:r>
              <a:rPr lang="ru-RU" altLang="ru-RU" sz="2200" b="1" i="1" cap="all" dirty="0" smtClean="0">
                <a:solidFill>
                  <a:srgbClr val="002060"/>
                </a:solidFill>
              </a:rPr>
              <a:t> </a:t>
            </a:r>
            <a:r>
              <a:rPr lang="ru-RU" altLang="ru-RU" sz="2200" b="1" i="1" cap="all" dirty="0" err="1" smtClean="0">
                <a:solidFill>
                  <a:srgbClr val="002060"/>
                </a:solidFill>
              </a:rPr>
              <a:t>Console.WriteLine</a:t>
            </a:r>
            <a:r>
              <a:rPr lang="ru-RU" altLang="ru-RU" sz="2200" b="1" i="1" cap="all" dirty="0" smtClean="0">
                <a:solidFill>
                  <a:srgbClr val="002060"/>
                </a:solidFill>
              </a:rPr>
              <a:t>("</a:t>
            </a:r>
            <a:r>
              <a:rPr lang="ru-RU" altLang="ru-RU" sz="2200" b="1" i="1" cap="all" dirty="0" err="1" smtClean="0">
                <a:solidFill>
                  <a:srgbClr val="002060"/>
                </a:solidFill>
              </a:rPr>
              <a:t>This</a:t>
            </a:r>
            <a:r>
              <a:rPr lang="ru-RU" altLang="ru-RU" sz="2200" b="1" i="1" cap="all" dirty="0" smtClean="0">
                <a:solidFill>
                  <a:srgbClr val="002060"/>
                </a:solidFill>
              </a:rPr>
              <a:t> </a:t>
            </a:r>
            <a:r>
              <a:rPr lang="ru-RU" altLang="ru-RU" sz="2200" b="1" i="1" cap="all" dirty="0" err="1" smtClean="0">
                <a:solidFill>
                  <a:srgbClr val="002060"/>
                </a:solidFill>
              </a:rPr>
              <a:t>is</a:t>
            </a:r>
            <a:r>
              <a:rPr lang="ru-RU" altLang="ru-RU" sz="2200" b="1" i="1" cap="all" dirty="0" smtClean="0">
                <a:solidFill>
                  <a:srgbClr val="002060"/>
                </a:solidFill>
              </a:rPr>
              <a:t> a </a:t>
            </a:r>
            <a:r>
              <a:rPr lang="ru-RU" altLang="ru-RU" sz="2200" b="1" i="1" cap="all" dirty="0" err="1" smtClean="0">
                <a:solidFill>
                  <a:srgbClr val="002060"/>
                </a:solidFill>
              </a:rPr>
              <a:t>letter</a:t>
            </a:r>
            <a:r>
              <a:rPr lang="ru-RU" altLang="ru-RU" sz="2200" b="1" i="1" cap="all" dirty="0" smtClean="0">
                <a:solidFill>
                  <a:srgbClr val="002060"/>
                </a:solidFill>
              </a:rPr>
              <a:t>"); </a:t>
            </a:r>
          </a:p>
          <a:p>
            <a:pPr marL="893763" marR="0" lvl="0" indent="1588" defTabSz="914400" fontAlgn="base">
              <a:spcAft>
                <a:spcPct val="0"/>
              </a:spcAft>
              <a:buClr>
                <a:schemeClr val="tx1"/>
              </a:buClr>
              <a:buSzTx/>
              <a:tabLst/>
            </a:pPr>
            <a:r>
              <a:rPr lang="ru-RU" altLang="ru-RU" sz="2200" b="1" i="1" cap="all" dirty="0" smtClean="0">
                <a:solidFill>
                  <a:srgbClr val="002060"/>
                </a:solidFill>
              </a:rPr>
              <a:t>}</a:t>
            </a:r>
          </a:p>
          <a:p>
            <a:pPr marL="893763" marR="0" lvl="0" indent="1588" defTabSz="914400" fontAlgn="base">
              <a:spcAft>
                <a:spcPct val="0"/>
              </a:spcAft>
              <a:buClr>
                <a:schemeClr val="tx1"/>
              </a:buClr>
              <a:buSzTx/>
              <a:tabLst/>
            </a:pPr>
            <a:r>
              <a:rPr lang="ru-RU" altLang="ru-RU" sz="2200" b="1" i="1" cap="all" dirty="0" smtClean="0">
                <a:solidFill>
                  <a:srgbClr val="002060"/>
                </a:solidFill>
              </a:rPr>
              <a:t> </a:t>
            </a:r>
            <a:r>
              <a:rPr lang="ru-RU" altLang="ru-RU" sz="2200" b="1" i="1" cap="all" dirty="0" err="1" smtClean="0">
                <a:solidFill>
                  <a:srgbClr val="002060"/>
                </a:solidFill>
              </a:rPr>
              <a:t>else</a:t>
            </a:r>
            <a:endParaRPr lang="ru-RU" altLang="ru-RU" sz="2200" b="1" i="1" cap="all" dirty="0" smtClean="0">
              <a:solidFill>
                <a:srgbClr val="002060"/>
              </a:solidFill>
            </a:endParaRPr>
          </a:p>
          <a:p>
            <a:pPr marL="893763" marR="0" lvl="0" indent="1588" defTabSz="914400" fontAlgn="base">
              <a:spcAft>
                <a:spcPct val="0"/>
              </a:spcAft>
              <a:buClr>
                <a:schemeClr val="tx1"/>
              </a:buClr>
              <a:buSzTx/>
              <a:tabLst/>
            </a:pPr>
            <a:r>
              <a:rPr lang="ru-RU" altLang="ru-RU" sz="2200" b="1" i="1" cap="all" dirty="0" smtClean="0">
                <a:solidFill>
                  <a:srgbClr val="002060"/>
                </a:solidFill>
              </a:rPr>
              <a:t> { </a:t>
            </a:r>
            <a:r>
              <a:rPr lang="ru-RU" altLang="ru-RU" sz="2200" b="1" i="1" cap="all" dirty="0" err="1" smtClean="0">
                <a:solidFill>
                  <a:srgbClr val="002060"/>
                </a:solidFill>
              </a:rPr>
              <a:t>Console.WriteLine</a:t>
            </a:r>
            <a:r>
              <a:rPr lang="ru-RU" altLang="ru-RU" sz="2200" b="1" i="1" cap="all" dirty="0" smtClean="0">
                <a:solidFill>
                  <a:srgbClr val="002060"/>
                </a:solidFill>
              </a:rPr>
              <a:t>("</a:t>
            </a:r>
            <a:r>
              <a:rPr lang="ru-RU" altLang="ru-RU" sz="2200" b="1" i="1" cap="all" dirty="0" err="1" smtClean="0">
                <a:solidFill>
                  <a:srgbClr val="002060"/>
                </a:solidFill>
              </a:rPr>
              <a:t>It</a:t>
            </a:r>
            <a:r>
              <a:rPr lang="ru-RU" altLang="ru-RU" sz="2200" b="1" i="1" cap="all" dirty="0" smtClean="0">
                <a:solidFill>
                  <a:srgbClr val="002060"/>
                </a:solidFill>
              </a:rPr>
              <a:t> </a:t>
            </a:r>
            <a:r>
              <a:rPr lang="ru-RU" altLang="ru-RU" sz="2200" b="1" i="1" cap="all" dirty="0" err="1" smtClean="0">
                <a:solidFill>
                  <a:srgbClr val="002060"/>
                </a:solidFill>
              </a:rPr>
              <a:t>is</a:t>
            </a:r>
            <a:r>
              <a:rPr lang="ru-RU" altLang="ru-RU" sz="2200" b="1" i="1" cap="all" dirty="0" smtClean="0">
                <a:solidFill>
                  <a:srgbClr val="002060"/>
                </a:solidFill>
              </a:rPr>
              <a:t> </a:t>
            </a:r>
            <a:r>
              <a:rPr lang="ru-RU" altLang="ru-RU" sz="2200" b="1" i="1" cap="all" dirty="0" err="1" smtClean="0">
                <a:solidFill>
                  <a:srgbClr val="002060"/>
                </a:solidFill>
              </a:rPr>
              <a:t>definitely</a:t>
            </a:r>
            <a:r>
              <a:rPr lang="ru-RU" altLang="ru-RU" sz="2200" b="1" i="1" cap="all" dirty="0" smtClean="0">
                <a:solidFill>
                  <a:srgbClr val="002060"/>
                </a:solidFill>
              </a:rPr>
              <a:t> </a:t>
            </a:r>
            <a:r>
              <a:rPr lang="ru-RU" altLang="ru-RU" sz="2200" b="1" i="1" cap="all" dirty="0" err="1" smtClean="0">
                <a:solidFill>
                  <a:srgbClr val="002060"/>
                </a:solidFill>
              </a:rPr>
              <a:t>not</a:t>
            </a:r>
            <a:r>
              <a:rPr lang="ru-RU" altLang="ru-RU" sz="2200" b="1" i="1" cap="all" dirty="0" smtClean="0">
                <a:solidFill>
                  <a:srgbClr val="002060"/>
                </a:solidFill>
              </a:rPr>
              <a:t> a </a:t>
            </a:r>
            <a:r>
              <a:rPr lang="ru-RU" altLang="ru-RU" sz="2200" b="1" i="1" cap="all" dirty="0" err="1" smtClean="0">
                <a:solidFill>
                  <a:srgbClr val="002060"/>
                </a:solidFill>
              </a:rPr>
              <a:t>letter</a:t>
            </a:r>
            <a:r>
              <a:rPr lang="ru-RU" altLang="ru-RU" sz="2200" b="1" i="1" cap="all" dirty="0" smtClean="0">
                <a:solidFill>
                  <a:srgbClr val="002060"/>
                </a:solidFill>
              </a:rPr>
              <a:t>"); </a:t>
            </a:r>
          </a:p>
          <a:p>
            <a:pPr marL="893763" marR="0" lvl="0" indent="1588" defTabSz="914400" fontAlgn="base">
              <a:spcAft>
                <a:spcPct val="0"/>
              </a:spcAft>
              <a:buClr>
                <a:schemeClr val="tx1"/>
              </a:buClr>
              <a:buSzTx/>
              <a:tabLst/>
            </a:pPr>
            <a:r>
              <a:rPr lang="ru-RU" altLang="ru-RU" sz="2200" b="1" i="1" cap="all" dirty="0" smtClean="0">
                <a:solidFill>
                  <a:srgbClr val="002060"/>
                </a:solidFill>
              </a:rPr>
              <a:t>} </a:t>
            </a:r>
            <a:endParaRPr lang="ru-RU" altLang="ru-RU" sz="2200" b="1" i="1" cap="all" dirty="0">
              <a:solidFill>
                <a:srgbClr val="002060"/>
              </a:solidFill>
            </a:endParaRPr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783147" y="0"/>
            <a:ext cx="10364451" cy="828446"/>
          </a:xfrm>
        </p:spPr>
        <p:txBody>
          <a:bodyPr/>
          <a:lstStyle/>
          <a:p>
            <a:r>
              <a:rPr lang="ru-RU" b="1" dirty="0" err="1">
                <a:solidFill>
                  <a:schemeClr val="accent6">
                    <a:lumMod val="75000"/>
                  </a:schemeClr>
                </a:solidFill>
              </a:rPr>
              <a:t>СИМВОЛы</a:t>
            </a:r>
            <a:endParaRPr lang="ru-RU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4632291" y="3640622"/>
            <a:ext cx="6893168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893763" indent="1588" defTabSz="9144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Tx/>
              <a:buNone/>
            </a:pPr>
            <a:endParaRPr lang="en-US" altLang="ru-RU" sz="2200" b="1" i="1" cap="all" dirty="0" smtClean="0">
              <a:solidFill>
                <a:srgbClr val="002060"/>
              </a:solidFill>
            </a:endParaRPr>
          </a:p>
          <a:p>
            <a:pPr marL="90488" defTabSz="9144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Tx/>
              <a:buNone/>
            </a:pPr>
            <a:r>
              <a:rPr lang="en-US" altLang="ru-RU" sz="2200" b="1" i="1" cap="all" dirty="0">
                <a:solidFill>
                  <a:srgbClr val="00B050"/>
                </a:solidFill>
              </a:rPr>
              <a:t>// </a:t>
            </a:r>
            <a:r>
              <a:rPr lang="ru-RU" altLang="ru-RU" sz="2200" b="1" i="1" cap="all" dirty="0">
                <a:solidFill>
                  <a:srgbClr val="00B050"/>
                </a:solidFill>
              </a:rPr>
              <a:t>сравнение с помощью метода </a:t>
            </a:r>
            <a:r>
              <a:rPr lang="en-US" altLang="ru-RU" sz="2200" b="1" i="1" cap="all" dirty="0">
                <a:solidFill>
                  <a:srgbClr val="00B050"/>
                </a:solidFill>
              </a:rPr>
              <a:t>equals()</a:t>
            </a:r>
          </a:p>
          <a:p>
            <a:pPr marL="90488" defTabSz="9144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Tx/>
              <a:buNone/>
            </a:pPr>
            <a:r>
              <a:rPr lang="ru-RU" altLang="ru-RU" sz="2200" b="1" i="1" cap="all" dirty="0" smtClean="0">
                <a:solidFill>
                  <a:srgbClr val="002060"/>
                </a:solidFill>
              </a:rPr>
              <a:t>var</a:t>
            </a:r>
            <a:r>
              <a:rPr lang="ru-RU" altLang="ru-RU" sz="2200" b="1" i="1" cap="all" dirty="0">
                <a:solidFill>
                  <a:srgbClr val="002060"/>
                </a:solidFill>
              </a:rPr>
              <a:t> s1 = 'μ'; </a:t>
            </a:r>
            <a:endParaRPr lang="ru-RU" altLang="ru-RU" sz="2200" b="1" i="1" cap="all" dirty="0" smtClean="0">
              <a:solidFill>
                <a:srgbClr val="002060"/>
              </a:solidFill>
            </a:endParaRPr>
          </a:p>
          <a:p>
            <a:pPr marL="90488" defTabSz="9144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Tx/>
              <a:buNone/>
            </a:pPr>
            <a:r>
              <a:rPr lang="ru-RU" altLang="ru-RU" sz="2200" b="1" i="1" cap="all" dirty="0" smtClean="0">
                <a:solidFill>
                  <a:srgbClr val="002060"/>
                </a:solidFill>
              </a:rPr>
              <a:t>var</a:t>
            </a:r>
            <a:r>
              <a:rPr lang="ru-RU" altLang="ru-RU" sz="2200" b="1" i="1" cap="all" dirty="0">
                <a:solidFill>
                  <a:srgbClr val="002060"/>
                </a:solidFill>
              </a:rPr>
              <a:t> s2 </a:t>
            </a:r>
            <a:r>
              <a:rPr lang="ru-RU" altLang="ru-RU" sz="2200" b="1" i="1" cap="all" dirty="0" smtClean="0">
                <a:solidFill>
                  <a:srgbClr val="002060"/>
                </a:solidFill>
              </a:rPr>
              <a:t>=</a:t>
            </a:r>
            <a:r>
              <a:rPr lang="ru-RU" altLang="ru-RU" sz="2200" b="1" i="1" cap="all" dirty="0">
                <a:solidFill>
                  <a:srgbClr val="002060"/>
                </a:solidFill>
              </a:rPr>
              <a:t>'</a:t>
            </a:r>
            <a:r>
              <a:rPr lang="ru-RU" altLang="ru-RU" sz="2200" b="1" i="1" cap="all" dirty="0" smtClean="0">
                <a:solidFill>
                  <a:srgbClr val="002060"/>
                </a:solidFill>
              </a:rPr>
              <a:t>П'; </a:t>
            </a:r>
            <a:r>
              <a:rPr lang="ru-RU" altLang="ru-RU" sz="2200" b="1" i="1" cap="all" dirty="0" err="1">
                <a:solidFill>
                  <a:srgbClr val="002060"/>
                </a:solidFill>
              </a:rPr>
              <a:t>Console.WriteLine</a:t>
            </a:r>
            <a:r>
              <a:rPr lang="ru-RU" altLang="ru-RU" sz="2200" b="1" i="1" cap="all" dirty="0">
                <a:solidFill>
                  <a:srgbClr val="002060"/>
                </a:solidFill>
              </a:rPr>
              <a:t>('μ'.</a:t>
            </a:r>
            <a:r>
              <a:rPr lang="ru-RU" altLang="ru-RU" sz="2200" b="1" i="1" cap="all" dirty="0" err="1">
                <a:solidFill>
                  <a:srgbClr val="002060"/>
                </a:solidFill>
              </a:rPr>
              <a:t>Equals</a:t>
            </a:r>
            <a:r>
              <a:rPr lang="ru-RU" altLang="ru-RU" sz="2200" b="1" i="1" cap="all" dirty="0">
                <a:solidFill>
                  <a:srgbClr val="002060"/>
                </a:solidFill>
              </a:rPr>
              <a:t>(s1)); </a:t>
            </a:r>
            <a:r>
              <a:rPr lang="ru-RU" altLang="ru-RU" sz="2200" b="1" i="1" cap="all" dirty="0" smtClean="0">
                <a:solidFill>
                  <a:srgbClr val="002060"/>
                </a:solidFill>
              </a:rPr>
              <a:t> </a:t>
            </a:r>
            <a:r>
              <a:rPr lang="ru-RU" altLang="ru-RU" sz="2200" b="1" i="1" cap="all" dirty="0" smtClean="0">
                <a:solidFill>
                  <a:srgbClr val="00B050"/>
                </a:solidFill>
              </a:rPr>
              <a:t>//</a:t>
            </a:r>
            <a:r>
              <a:rPr lang="ru-RU" altLang="ru-RU" sz="2200" b="1" i="1" cap="all" dirty="0">
                <a:solidFill>
                  <a:srgbClr val="00B050"/>
                </a:solidFill>
              </a:rPr>
              <a:t> </a:t>
            </a:r>
            <a:r>
              <a:rPr lang="ru-RU" altLang="ru-RU" sz="2200" b="1" i="1" cap="all" dirty="0" err="1">
                <a:solidFill>
                  <a:srgbClr val="00B050"/>
                </a:solidFill>
              </a:rPr>
              <a:t>true</a:t>
            </a:r>
            <a:r>
              <a:rPr lang="ru-RU" altLang="ru-RU" sz="2200" b="1" i="1" cap="all" dirty="0">
                <a:solidFill>
                  <a:srgbClr val="00B050"/>
                </a:solidFill>
              </a:rPr>
              <a:t> </a:t>
            </a:r>
            <a:r>
              <a:rPr lang="ru-RU" altLang="ru-RU" sz="2200" b="1" i="1" cap="all" dirty="0" err="1">
                <a:solidFill>
                  <a:srgbClr val="002060"/>
                </a:solidFill>
              </a:rPr>
              <a:t>Console.WriteLine</a:t>
            </a:r>
            <a:r>
              <a:rPr lang="ru-RU" altLang="ru-RU" sz="2200" b="1" i="1" cap="all" dirty="0">
                <a:solidFill>
                  <a:srgbClr val="002060"/>
                </a:solidFill>
              </a:rPr>
              <a:t>(s1.Equals(s2)); </a:t>
            </a:r>
            <a:r>
              <a:rPr lang="ru-RU" altLang="ru-RU" sz="2200" b="1" i="1" cap="all" dirty="0" smtClean="0">
                <a:solidFill>
                  <a:srgbClr val="002060"/>
                </a:solidFill>
              </a:rPr>
              <a:t> </a:t>
            </a:r>
            <a:r>
              <a:rPr lang="ru-RU" altLang="ru-RU" sz="2200" b="1" i="1" cap="all" dirty="0" smtClean="0">
                <a:solidFill>
                  <a:srgbClr val="00B050"/>
                </a:solidFill>
              </a:rPr>
              <a:t>//</a:t>
            </a:r>
            <a:r>
              <a:rPr lang="ru-RU" altLang="ru-RU" sz="2200" b="1" i="1" cap="all" dirty="0">
                <a:solidFill>
                  <a:srgbClr val="00B050"/>
                </a:solidFill>
              </a:rPr>
              <a:t> </a:t>
            </a:r>
            <a:r>
              <a:rPr lang="ru-RU" altLang="ru-RU" sz="2200" b="1" i="1" cap="all" dirty="0" err="1">
                <a:solidFill>
                  <a:srgbClr val="00B050"/>
                </a:solidFill>
              </a:rPr>
              <a:t>false</a:t>
            </a:r>
            <a:r>
              <a:rPr lang="ru-RU" altLang="ru-RU" sz="2200" b="1" i="1" cap="all" dirty="0">
                <a:solidFill>
                  <a:srgbClr val="00B050"/>
                </a:solidFill>
              </a:rPr>
              <a:t> </a:t>
            </a:r>
            <a:r>
              <a:rPr lang="ru-RU" altLang="ru-RU" sz="2200" b="1" i="1" cap="all" dirty="0" err="1">
                <a:solidFill>
                  <a:srgbClr val="002060"/>
                </a:solidFill>
              </a:rPr>
              <a:t>Console.WriteLine</a:t>
            </a:r>
            <a:r>
              <a:rPr lang="ru-RU" altLang="ru-RU" sz="2200" b="1" i="1" cap="all" dirty="0">
                <a:solidFill>
                  <a:srgbClr val="002060"/>
                </a:solidFill>
              </a:rPr>
              <a:t>((</a:t>
            </a:r>
            <a:r>
              <a:rPr lang="ru-RU" altLang="ru-RU" sz="2200" b="1" i="1" cap="all" dirty="0" err="1">
                <a:solidFill>
                  <a:srgbClr val="002060"/>
                </a:solidFill>
              </a:rPr>
              <a:t>int</a:t>
            </a:r>
            <a:r>
              <a:rPr lang="ru-RU" altLang="ru-RU" sz="2200" b="1" i="1" cap="all" dirty="0">
                <a:solidFill>
                  <a:srgbClr val="002060"/>
                </a:solidFill>
              </a:rPr>
              <a:t>)s1); </a:t>
            </a:r>
            <a:r>
              <a:rPr lang="ru-RU" altLang="ru-RU" sz="2200" b="1" i="1" cap="all" dirty="0" smtClean="0">
                <a:solidFill>
                  <a:srgbClr val="00B050"/>
                </a:solidFill>
              </a:rPr>
              <a:t> </a:t>
            </a:r>
            <a:r>
              <a:rPr lang="en-US" altLang="ru-RU" sz="2200" b="1" i="1" cap="all" dirty="0">
                <a:solidFill>
                  <a:srgbClr val="00B050"/>
                </a:solidFill>
              </a:rPr>
              <a:t>/</a:t>
            </a:r>
            <a:r>
              <a:rPr lang="ru-RU" altLang="ru-RU" sz="2200" b="1" i="1" cap="all" dirty="0" smtClean="0">
                <a:solidFill>
                  <a:srgbClr val="00B050"/>
                </a:solidFill>
              </a:rPr>
              <a:t>/</a:t>
            </a:r>
            <a:r>
              <a:rPr lang="ru-RU" altLang="ru-RU" sz="2200" b="1" i="1" cap="all" dirty="0">
                <a:solidFill>
                  <a:srgbClr val="00B050"/>
                </a:solidFill>
              </a:rPr>
              <a:t> 1052 </a:t>
            </a:r>
            <a:r>
              <a:rPr lang="ru-RU" altLang="ru-RU" sz="2200" b="1" i="1" cap="all" dirty="0" err="1">
                <a:solidFill>
                  <a:srgbClr val="002060"/>
                </a:solidFill>
              </a:rPr>
              <a:t>Console.WriteLine</a:t>
            </a:r>
            <a:r>
              <a:rPr lang="ru-RU" altLang="ru-RU" sz="2200" b="1" i="1" cap="all" dirty="0">
                <a:solidFill>
                  <a:srgbClr val="002060"/>
                </a:solidFill>
              </a:rPr>
              <a:t>((</a:t>
            </a:r>
            <a:r>
              <a:rPr lang="ru-RU" altLang="ru-RU" sz="2200" b="1" i="1" cap="all" dirty="0" err="1">
                <a:solidFill>
                  <a:srgbClr val="002060"/>
                </a:solidFill>
              </a:rPr>
              <a:t>int</a:t>
            </a:r>
            <a:r>
              <a:rPr lang="ru-RU" altLang="ru-RU" sz="2200" b="1" i="1" cap="all" dirty="0">
                <a:solidFill>
                  <a:srgbClr val="002060"/>
                </a:solidFill>
              </a:rPr>
              <a:t>)s2); </a:t>
            </a:r>
            <a:r>
              <a:rPr lang="ru-RU" altLang="ru-RU" sz="2200" b="1" i="1" cap="all" dirty="0" smtClean="0">
                <a:solidFill>
                  <a:srgbClr val="002060"/>
                </a:solidFill>
              </a:rPr>
              <a:t> </a:t>
            </a:r>
            <a:r>
              <a:rPr lang="ru-RU" altLang="ru-RU" sz="2200" b="1" i="1" cap="all" dirty="0" smtClean="0">
                <a:solidFill>
                  <a:srgbClr val="00B050"/>
                </a:solidFill>
              </a:rPr>
              <a:t>//</a:t>
            </a:r>
            <a:r>
              <a:rPr lang="ru-RU" altLang="ru-RU" sz="2200" b="1" i="1" cap="all" dirty="0">
                <a:solidFill>
                  <a:srgbClr val="00B050"/>
                </a:solidFill>
              </a:rPr>
              <a:t> 1055 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019719" y="646184"/>
            <a:ext cx="7114233" cy="3139321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4521758" y="3979176"/>
            <a:ext cx="7114233" cy="2618505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6722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54540" y="359190"/>
            <a:ext cx="8911687" cy="905587"/>
          </a:xfrm>
        </p:spPr>
        <p:txBody>
          <a:bodyPr>
            <a:normAutofit/>
          </a:bodyPr>
          <a:lstStyle/>
          <a:p>
            <a:pPr algn="ctr"/>
            <a:r>
              <a:rPr lang="ru-RU" sz="4400" b="1" dirty="0" smtClean="0">
                <a:solidFill>
                  <a:schemeClr val="accent6">
                    <a:lumMod val="75000"/>
                  </a:schemeClr>
                </a:solidFill>
              </a:rPr>
              <a:t>СТРОКИ</a:t>
            </a:r>
            <a:endParaRPr lang="ru-RU" sz="4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974080" y="1187865"/>
            <a:ext cx="10041308" cy="5076202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200" b="1" dirty="0"/>
              <a:t>За представление строк в </a:t>
            </a:r>
            <a:r>
              <a:rPr lang="ru-RU" sz="2200" b="1" i="1" dirty="0"/>
              <a:t>C#</a:t>
            </a:r>
            <a:r>
              <a:rPr lang="ru-RU" sz="2200" b="1" dirty="0"/>
              <a:t> отвечает класс </a:t>
            </a:r>
            <a:r>
              <a:rPr lang="ru-RU" sz="2200" b="1" i="1" dirty="0" err="1">
                <a:solidFill>
                  <a:srgbClr val="002060"/>
                </a:solidFill>
              </a:rPr>
              <a:t>System.String</a:t>
            </a:r>
            <a:r>
              <a:rPr lang="ru-RU" sz="2200" b="1" i="1" dirty="0">
                <a:solidFill>
                  <a:srgbClr val="002060"/>
                </a:solidFill>
              </a:rPr>
              <a:t>. </a:t>
            </a:r>
            <a:endParaRPr lang="ru-RU" sz="2200" b="1" i="1" dirty="0" smtClean="0">
              <a:solidFill>
                <a:srgbClr val="002060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200" b="1" dirty="0"/>
              <a:t>Существует несколько способов создать объект класса </a:t>
            </a:r>
            <a:r>
              <a:rPr lang="ru-RU" sz="2200" b="1" i="1" dirty="0">
                <a:solidFill>
                  <a:srgbClr val="002060"/>
                </a:solidFill>
              </a:rPr>
              <a:t>String </a:t>
            </a:r>
            <a:r>
              <a:rPr lang="ru-RU" sz="2200" b="1" dirty="0"/>
              <a:t>и проинициализировать его. </a:t>
            </a:r>
            <a:endParaRPr lang="ru-RU" sz="2200" b="1" dirty="0" smtClean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2200" b="1" dirty="0" smtClean="0"/>
              <a:t>Присвоение строкового значения </a:t>
            </a:r>
            <a:r>
              <a:rPr lang="ru-RU" sz="2200" b="1" dirty="0"/>
              <a:t>переменной без явного вызова </a:t>
            </a:r>
            <a:r>
              <a:rPr lang="ru-RU" sz="2200" b="1" dirty="0" smtClean="0"/>
              <a:t>конструктора: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200" b="1" dirty="0" smtClean="0"/>
              <a:t>                   </a:t>
            </a:r>
            <a:r>
              <a:rPr lang="en-US" sz="2200" b="1" i="1" dirty="0" smtClean="0">
                <a:solidFill>
                  <a:srgbClr val="002060"/>
                </a:solidFill>
              </a:rPr>
              <a:t>String S;</a:t>
            </a:r>
          </a:p>
          <a:p>
            <a:pPr marL="143510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b="1" i="1" dirty="0" smtClean="0">
                <a:solidFill>
                  <a:srgbClr val="002060"/>
                </a:solidFill>
              </a:rPr>
              <a:t>S= "</a:t>
            </a:r>
            <a:r>
              <a:rPr lang="ru-RU" sz="2200" b="1" i="1" dirty="0" smtClean="0">
                <a:solidFill>
                  <a:srgbClr val="002060"/>
                </a:solidFill>
              </a:rPr>
              <a:t>Весна</a:t>
            </a:r>
            <a:r>
              <a:rPr lang="en-US" sz="2200" b="1" i="1" dirty="0" smtClean="0">
                <a:solidFill>
                  <a:srgbClr val="002060"/>
                </a:solidFill>
              </a:rPr>
              <a:t>"</a:t>
            </a:r>
            <a:r>
              <a:rPr lang="ru-RU" sz="2200" b="1" i="1" dirty="0" smtClean="0">
                <a:solidFill>
                  <a:srgbClr val="002060"/>
                </a:solidFill>
              </a:rPr>
              <a:t>;</a:t>
            </a:r>
          </a:p>
          <a:p>
            <a:pPr marL="457200" indent="-457200" fontAlgn="base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2"/>
            </a:pPr>
            <a:r>
              <a:rPr lang="ru-RU" sz="2200" b="1" dirty="0"/>
              <a:t>Вызов конструктора типа c передачей в него параметров: </a:t>
            </a:r>
          </a:p>
          <a:p>
            <a:pPr marL="1435100" indent="0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b="1" i="1" dirty="0">
                <a:solidFill>
                  <a:srgbClr val="002060"/>
                </a:solidFill>
              </a:rPr>
              <a:t>string s7 = new string("</a:t>
            </a:r>
            <a:r>
              <a:rPr lang="ru-RU" sz="2200" b="1" i="1" dirty="0" err="1">
                <a:solidFill>
                  <a:srgbClr val="002060"/>
                </a:solidFill>
              </a:rPr>
              <a:t>вЕСНА</a:t>
            </a:r>
            <a:r>
              <a:rPr lang="en-US" sz="2200" b="1" i="1" dirty="0">
                <a:solidFill>
                  <a:srgbClr val="002060"/>
                </a:solidFill>
              </a:rPr>
              <a:t>");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2"/>
            </a:pPr>
            <a:endParaRPr lang="ru-RU" sz="2200" b="1" dirty="0" smtClean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3"/>
            </a:pPr>
            <a:r>
              <a:rPr lang="ru-RU" sz="2200" b="1" dirty="0" smtClean="0"/>
              <a:t>Подготовка </a:t>
            </a:r>
            <a:r>
              <a:rPr lang="ru-RU" sz="2200" b="1" dirty="0"/>
              <a:t>строкового значения с использованием набора переменных – использование статического метода </a:t>
            </a:r>
            <a:r>
              <a:rPr lang="ru-RU" sz="2200" b="1" i="1" dirty="0" err="1">
                <a:solidFill>
                  <a:srgbClr val="002060"/>
                </a:solidFill>
              </a:rPr>
              <a:t>Format</a:t>
            </a:r>
            <a:r>
              <a:rPr lang="ru-RU" sz="2200" b="1" i="1" dirty="0">
                <a:solidFill>
                  <a:srgbClr val="002060"/>
                </a:solidFill>
              </a:rPr>
              <a:t> </a:t>
            </a:r>
            <a:r>
              <a:rPr lang="ru-RU" sz="2200" b="1" dirty="0"/>
              <a:t>класса </a:t>
            </a:r>
            <a:r>
              <a:rPr lang="ru-RU" sz="2200" b="1" dirty="0" smtClean="0"/>
              <a:t>String:</a:t>
            </a:r>
          </a:p>
          <a:p>
            <a:pPr marL="1435100" indent="0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b="1" i="1" dirty="0" err="1">
                <a:solidFill>
                  <a:srgbClr val="002060"/>
                </a:solidFill>
              </a:rPr>
              <a:t>int</a:t>
            </a:r>
            <a:r>
              <a:rPr lang="en-US" sz="2200" b="1" i="1" dirty="0">
                <a:solidFill>
                  <a:srgbClr val="002060"/>
                </a:solidFill>
              </a:rPr>
              <a:t> age = </a:t>
            </a:r>
            <a:r>
              <a:rPr lang="en-US" sz="2200" b="1" i="1" dirty="0" smtClean="0">
                <a:solidFill>
                  <a:srgbClr val="002060"/>
                </a:solidFill>
              </a:rPr>
              <a:t>2</a:t>
            </a:r>
            <a:r>
              <a:rPr lang="ru-RU" sz="2200" b="1" i="1" dirty="0" smtClean="0">
                <a:solidFill>
                  <a:srgbClr val="002060"/>
                </a:solidFill>
              </a:rPr>
              <a:t>0</a:t>
            </a:r>
            <a:r>
              <a:rPr lang="en-US" sz="2200" b="1" i="1" dirty="0" smtClean="0">
                <a:solidFill>
                  <a:srgbClr val="002060"/>
                </a:solidFill>
              </a:rPr>
              <a:t>;</a:t>
            </a:r>
            <a:endParaRPr lang="en-US" sz="2200" b="1" i="1" dirty="0">
              <a:solidFill>
                <a:srgbClr val="002060"/>
              </a:solidFill>
            </a:endParaRPr>
          </a:p>
          <a:p>
            <a:pPr marL="1435100" indent="0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b="1" i="1" dirty="0" err="1">
                <a:solidFill>
                  <a:srgbClr val="002060"/>
                </a:solidFill>
              </a:rPr>
              <a:t>Console.WriteLine</a:t>
            </a:r>
            <a:r>
              <a:rPr lang="en-US" sz="2200" b="1" i="1" dirty="0">
                <a:solidFill>
                  <a:srgbClr val="002060"/>
                </a:solidFill>
              </a:rPr>
              <a:t>(</a:t>
            </a:r>
            <a:r>
              <a:rPr lang="en-US" sz="2200" b="1" i="1" dirty="0" err="1">
                <a:solidFill>
                  <a:srgbClr val="002060"/>
                </a:solidFill>
              </a:rPr>
              <a:t>String.Format</a:t>
            </a:r>
            <a:r>
              <a:rPr lang="en-US" sz="2200" b="1" i="1" dirty="0">
                <a:solidFill>
                  <a:srgbClr val="002060"/>
                </a:solidFill>
              </a:rPr>
              <a:t>("Age: {0}", age</a:t>
            </a:r>
            <a:r>
              <a:rPr lang="en-US" sz="2200" b="1" i="1" dirty="0" smtClean="0">
                <a:solidFill>
                  <a:srgbClr val="002060"/>
                </a:solidFill>
              </a:rPr>
              <a:t>));</a:t>
            </a:r>
            <a:endParaRPr lang="ru-RU" sz="2200" b="1" i="1" dirty="0" smtClean="0">
              <a:solidFill>
                <a:srgbClr val="002060"/>
              </a:solidFill>
            </a:endParaRPr>
          </a:p>
          <a:p>
            <a:pPr marL="1435100" indent="0" fontAlgn="base">
              <a:lnSpc>
                <a:spcPct val="100000"/>
              </a:lnSpc>
              <a:spcBef>
                <a:spcPts val="0"/>
              </a:spcBef>
              <a:buNone/>
            </a:pPr>
            <a:endParaRPr lang="ru-RU" b="1" i="1" dirty="0">
              <a:solidFill>
                <a:srgbClr val="002060"/>
              </a:solidFill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 startAt="3"/>
            </a:pP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02948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426866" y="834014"/>
            <a:ext cx="9850734" cy="5898382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ru-RU" sz="2400" b="1" dirty="0" err="1">
                <a:solidFill>
                  <a:srgbClr val="002060"/>
                </a:solidFill>
              </a:rPr>
              <a:t>сравНЕНИЕ</a:t>
            </a:r>
            <a:r>
              <a:rPr lang="ru-RU" sz="2400" b="1" dirty="0">
                <a:solidFill>
                  <a:srgbClr val="002060"/>
                </a:solidFill>
              </a:rPr>
              <a:t> СТРОК</a:t>
            </a:r>
          </a:p>
          <a:p>
            <a:pPr marL="457200" lvl="0" indent="-457200">
              <a:lnSpc>
                <a:spcPct val="100000"/>
              </a:lnSpc>
              <a:spcBef>
                <a:spcPts val="0"/>
              </a:spcBef>
              <a:buAutoNum type="arabicParenR"/>
            </a:pPr>
            <a:r>
              <a:rPr lang="ru-RU" altLang="ru-RU" b="1" cap="none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        </a:t>
            </a:r>
            <a:r>
              <a:rPr lang="en-US" altLang="ru-RU" b="1" cap="none" dirty="0" smtClean="0">
                <a:solidFill>
                  <a:srgbClr val="002060"/>
                </a:solidFill>
                <a:latin typeface="Arial Unicode MS" panose="020B0604020202020204" pitchFamily="34" charset="-128"/>
              </a:rPr>
              <a:t>…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ru-RU" b="1" i="1" cap="none" dirty="0">
                <a:solidFill>
                  <a:srgbClr val="00206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ru-RU" b="1" i="1" cap="none" dirty="0" smtClean="0">
                <a:solidFill>
                  <a:srgbClr val="002060"/>
                </a:solidFill>
                <a:latin typeface="Arial Unicode MS" panose="020B0604020202020204" pitchFamily="34" charset="-128"/>
              </a:rPr>
              <a:t>             </a:t>
            </a:r>
            <a:r>
              <a:rPr lang="ru-RU" altLang="ru-RU" b="1" i="1" cap="none" dirty="0" smtClean="0">
                <a:solidFill>
                  <a:srgbClr val="002060"/>
                </a:solidFill>
                <a:latin typeface="Arial Unicode MS" panose="020B0604020202020204" pitchFamily="34" charset="-128"/>
              </a:rPr>
              <a:t>string </a:t>
            </a:r>
            <a:r>
              <a:rPr lang="ru-RU" altLang="ru-RU" b="1" i="1" cap="none" dirty="0">
                <a:solidFill>
                  <a:srgbClr val="002060"/>
                </a:solidFill>
                <a:latin typeface="Arial Unicode MS" panose="020B0604020202020204" pitchFamily="34" charset="-128"/>
              </a:rPr>
              <a:t>s1 = </a:t>
            </a:r>
            <a:r>
              <a:rPr lang="en-US" altLang="ru-RU" b="1" i="1" cap="none" dirty="0" smtClean="0">
                <a:solidFill>
                  <a:srgbClr val="002060"/>
                </a:solidFill>
                <a:latin typeface="Arial Unicode MS" panose="020B0604020202020204" pitchFamily="34" charset="-128"/>
              </a:rPr>
              <a:t>Console.ReadLine();</a:t>
            </a:r>
            <a:endParaRPr lang="ru-RU" altLang="ru-RU" b="1" i="1" cap="none" dirty="0" smtClean="0">
              <a:solidFill>
                <a:srgbClr val="002060"/>
              </a:solidFill>
              <a:latin typeface="Arial Unicode MS" panose="020B0604020202020204" pitchFamily="34" charset="-128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altLang="ru-RU" b="1" i="1" cap="none" dirty="0" smtClean="0">
                <a:solidFill>
                  <a:srgbClr val="002060"/>
                </a:solidFill>
                <a:latin typeface="Arial Unicode MS" panose="020B0604020202020204" pitchFamily="34" charset="-128"/>
              </a:rPr>
              <a:t>              string </a:t>
            </a:r>
            <a:r>
              <a:rPr lang="ru-RU" altLang="ru-RU" b="1" i="1" cap="none" dirty="0">
                <a:solidFill>
                  <a:srgbClr val="002060"/>
                </a:solidFill>
                <a:latin typeface="Arial Unicode MS" panose="020B0604020202020204" pitchFamily="34" charset="-128"/>
              </a:rPr>
              <a:t>s2 = </a:t>
            </a:r>
            <a:r>
              <a:rPr lang="ru-RU" altLang="ru-RU" b="1" i="1" cap="none" dirty="0" smtClean="0">
                <a:solidFill>
                  <a:srgbClr val="002060"/>
                </a:solidFill>
                <a:latin typeface="Arial Unicode MS" panose="020B0604020202020204" pitchFamily="34" charset="-128"/>
              </a:rPr>
              <a:t>"</a:t>
            </a:r>
            <a:r>
              <a:rPr lang="en-US" altLang="ru-RU" b="1" i="1" cap="none" dirty="0">
                <a:solidFill>
                  <a:srgbClr val="002060"/>
                </a:solidFill>
                <a:latin typeface="Arial Unicode MS" panose="020B0604020202020204" pitchFamily="34" charset="-128"/>
              </a:rPr>
              <a:t>Console.ReadLine();</a:t>
            </a:r>
            <a:endParaRPr lang="ru-RU" altLang="ru-RU" b="1" i="1" cap="none" dirty="0">
              <a:solidFill>
                <a:srgbClr val="002060"/>
              </a:solidFill>
              <a:latin typeface="Arial Unicode MS" panose="020B0604020202020204" pitchFamily="34" charset="-128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altLang="ru-RU" sz="1100" b="1" i="1" cap="none" dirty="0" smtClean="0">
                <a:solidFill>
                  <a:srgbClr val="002060"/>
                </a:solidFill>
                <a:latin typeface="Arial" panose="020B0604020202020204" pitchFamily="34" charset="0"/>
              </a:rPr>
              <a:t>                           </a:t>
            </a:r>
            <a:r>
              <a:rPr lang="en-US" altLang="ru-RU" b="1" i="1" cap="none" dirty="0">
                <a:solidFill>
                  <a:srgbClr val="002060"/>
                </a:solidFill>
                <a:latin typeface="Arial Unicode MS" panose="020B0604020202020204" pitchFamily="34" charset="-128"/>
              </a:rPr>
              <a:t>if </a:t>
            </a:r>
            <a:r>
              <a:rPr lang="en-US" altLang="ru-RU" b="1" i="1" cap="none" dirty="0" smtClean="0">
                <a:solidFill>
                  <a:srgbClr val="002060"/>
                </a:solidFill>
                <a:latin typeface="Arial Unicode MS" panose="020B0604020202020204" pitchFamily="34" charset="-128"/>
              </a:rPr>
              <a:t> (s1 == s2)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ru-RU" b="1" i="1" cap="none" dirty="0" smtClean="0">
                <a:solidFill>
                  <a:srgbClr val="002060"/>
                </a:solidFill>
                <a:latin typeface="Arial Unicode MS" panose="020B0604020202020204" pitchFamily="34" charset="-128"/>
              </a:rPr>
              <a:t>                   Console.WriteLine(“</a:t>
            </a:r>
            <a:r>
              <a:rPr lang="ru-RU" altLang="ru-RU" b="1" i="1" cap="none" dirty="0" smtClean="0">
                <a:solidFill>
                  <a:srgbClr val="002060"/>
                </a:solidFill>
                <a:latin typeface="Arial Unicode MS" panose="020B0604020202020204" pitchFamily="34" charset="-128"/>
              </a:rPr>
              <a:t>Строки совпадают</a:t>
            </a:r>
            <a:r>
              <a:rPr lang="en-US" altLang="ru-RU" b="1" i="1" cap="none" dirty="0" smtClean="0">
                <a:solidFill>
                  <a:srgbClr val="002060"/>
                </a:solidFill>
                <a:latin typeface="Arial Unicode MS" panose="020B0604020202020204" pitchFamily="34" charset="-128"/>
              </a:rPr>
              <a:t>”);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ru-RU" b="1" i="1" cap="none" dirty="0">
                <a:solidFill>
                  <a:srgbClr val="00206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ru-RU" b="1" i="1" cap="none" dirty="0" smtClean="0">
                <a:solidFill>
                  <a:srgbClr val="002060"/>
                </a:solidFill>
                <a:latin typeface="Arial Unicode MS" panose="020B0604020202020204" pitchFamily="34" charset="-128"/>
              </a:rPr>
              <a:t>             else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ru-RU" b="1" i="1" cap="none" dirty="0" smtClean="0">
                <a:solidFill>
                  <a:srgbClr val="002060"/>
                </a:solidFill>
                <a:latin typeface="Arial Unicode MS" panose="020B0604020202020204" pitchFamily="34" charset="-128"/>
              </a:rPr>
              <a:t>                  </a:t>
            </a:r>
            <a:r>
              <a:rPr lang="en-US" altLang="ru-RU" b="1" i="1" cap="none" dirty="0">
                <a:solidFill>
                  <a:srgbClr val="002060"/>
                </a:solidFill>
                <a:latin typeface="Arial Unicode MS" panose="020B0604020202020204" pitchFamily="34" charset="-128"/>
              </a:rPr>
              <a:t>Console.WriteLine(“</a:t>
            </a:r>
            <a:r>
              <a:rPr lang="ru-RU" altLang="ru-RU" b="1" i="1" cap="none" dirty="0">
                <a:solidFill>
                  <a:srgbClr val="002060"/>
                </a:solidFill>
                <a:latin typeface="Arial Unicode MS" panose="020B0604020202020204" pitchFamily="34" charset="-128"/>
              </a:rPr>
              <a:t>Строки </a:t>
            </a:r>
            <a:r>
              <a:rPr lang="ru-RU" altLang="ru-RU" b="1" i="1" cap="none" dirty="0" smtClean="0">
                <a:solidFill>
                  <a:srgbClr val="002060"/>
                </a:solidFill>
                <a:latin typeface="Arial Unicode MS" panose="020B0604020202020204" pitchFamily="34" charset="-128"/>
              </a:rPr>
              <a:t>не совпадают</a:t>
            </a:r>
            <a:r>
              <a:rPr lang="en-US" altLang="ru-RU" b="1" i="1" cap="none" dirty="0" smtClean="0">
                <a:solidFill>
                  <a:srgbClr val="002060"/>
                </a:solidFill>
                <a:latin typeface="Arial Unicode MS" panose="020B0604020202020204" pitchFamily="34" charset="-128"/>
              </a:rPr>
              <a:t>”);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ru-RU" b="1" i="1" cap="none" dirty="0">
                <a:solidFill>
                  <a:srgbClr val="00206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ru-RU" b="1" i="1" cap="none" dirty="0" smtClean="0">
                <a:solidFill>
                  <a:srgbClr val="002060"/>
                </a:solidFill>
                <a:latin typeface="Arial Unicode MS" panose="020B0604020202020204" pitchFamily="34" charset="-128"/>
              </a:rPr>
              <a:t>              …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ru-RU" altLang="ru-RU" b="1" i="1" cap="none" dirty="0" smtClean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altLang="ru-RU" b="1" cap="none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2) </a:t>
            </a:r>
            <a:r>
              <a:rPr lang="ru-RU" altLang="ru-RU" b="1" dirty="0"/>
              <a:t>Использование метода </a:t>
            </a:r>
            <a:r>
              <a:rPr lang="en-US" altLang="ru-RU" sz="2200" b="1" i="1" dirty="0">
                <a:solidFill>
                  <a:srgbClr val="002060"/>
                </a:solidFill>
              </a:rPr>
              <a:t>Compare: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ru-RU" b="1" i="1" cap="none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              </a:t>
            </a:r>
            <a:r>
              <a:rPr lang="ru-RU" altLang="ru-RU" b="1" cap="none" dirty="0" smtClean="0">
                <a:solidFill>
                  <a:srgbClr val="00000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ru-RU" b="1" cap="none" dirty="0">
                <a:solidFill>
                  <a:srgbClr val="002060"/>
                </a:solidFill>
                <a:latin typeface="Arial Unicode MS" panose="020B0604020202020204" pitchFamily="34" charset="-128"/>
              </a:rPr>
              <a:t>…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ru-RU" b="1" i="1" cap="none" dirty="0">
                <a:solidFill>
                  <a:srgbClr val="002060"/>
                </a:solidFill>
                <a:latin typeface="Arial Unicode MS" panose="020B0604020202020204" pitchFamily="34" charset="-128"/>
              </a:rPr>
              <a:t>              </a:t>
            </a:r>
            <a:r>
              <a:rPr lang="ru-RU" altLang="ru-RU" b="1" i="1" cap="none" dirty="0">
                <a:solidFill>
                  <a:srgbClr val="002060"/>
                </a:solidFill>
                <a:latin typeface="Arial Unicode MS" panose="020B0604020202020204" pitchFamily="34" charset="-128"/>
              </a:rPr>
              <a:t>string s1 = </a:t>
            </a:r>
            <a:r>
              <a:rPr lang="en-US" altLang="ru-RU" b="1" i="1" cap="none" dirty="0">
                <a:solidFill>
                  <a:srgbClr val="002060"/>
                </a:solidFill>
                <a:latin typeface="Arial Unicode MS" panose="020B0604020202020204" pitchFamily="34" charset="-128"/>
              </a:rPr>
              <a:t>Console.ReadLine();</a:t>
            </a:r>
            <a:endParaRPr lang="ru-RU" altLang="ru-RU" b="1" i="1" cap="none" dirty="0">
              <a:solidFill>
                <a:srgbClr val="002060"/>
              </a:solidFill>
              <a:latin typeface="Arial Unicode MS" panose="020B0604020202020204" pitchFamily="34" charset="-128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ru-RU" altLang="ru-RU" b="1" i="1" cap="none" dirty="0">
                <a:solidFill>
                  <a:srgbClr val="002060"/>
                </a:solidFill>
                <a:latin typeface="Arial Unicode MS" panose="020B0604020202020204" pitchFamily="34" charset="-128"/>
              </a:rPr>
              <a:t>              string s2 = </a:t>
            </a:r>
            <a:r>
              <a:rPr lang="en-US" altLang="ru-RU" b="1" i="1" cap="none" dirty="0" err="1" smtClean="0">
                <a:solidFill>
                  <a:srgbClr val="002060"/>
                </a:solidFill>
                <a:latin typeface="Arial Unicode MS" panose="020B0604020202020204" pitchFamily="34" charset="-128"/>
              </a:rPr>
              <a:t>Console.ReadLine</a:t>
            </a:r>
            <a:r>
              <a:rPr lang="en-US" altLang="ru-RU" b="1" i="1" cap="none" dirty="0" smtClean="0">
                <a:solidFill>
                  <a:srgbClr val="002060"/>
                </a:solidFill>
                <a:latin typeface="Arial Unicode MS" panose="020B0604020202020204" pitchFamily="34" charset="-128"/>
              </a:rPr>
              <a:t>();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ru-RU" b="1" i="1" cap="none" dirty="0">
                <a:solidFill>
                  <a:srgbClr val="002060"/>
                </a:solidFill>
                <a:latin typeface="Arial Unicode MS" panose="020B0604020202020204" pitchFamily="34" charset="-128"/>
              </a:rPr>
              <a:t>             </a:t>
            </a:r>
            <a:r>
              <a:rPr lang="en-US" altLang="ru-RU" b="1" i="1" cap="none" dirty="0" smtClean="0">
                <a:solidFill>
                  <a:srgbClr val="002060"/>
                </a:solidFill>
                <a:latin typeface="Arial Unicode MS" panose="020B0604020202020204" pitchFamily="34" charset="-128"/>
              </a:rPr>
              <a:t> </a:t>
            </a:r>
            <a:r>
              <a:rPr lang="ru-RU" altLang="ru-RU" b="1" i="1" cap="none" dirty="0" err="1">
                <a:solidFill>
                  <a:srgbClr val="002060"/>
                </a:solidFill>
                <a:latin typeface="Arial Unicode MS" panose="020B0604020202020204" pitchFamily="34" charset="-128"/>
              </a:rPr>
              <a:t>int</a:t>
            </a:r>
            <a:r>
              <a:rPr lang="ru-RU" altLang="ru-RU" b="1" i="1" cap="none" dirty="0">
                <a:solidFill>
                  <a:srgbClr val="002060"/>
                </a:solidFill>
                <a:latin typeface="Arial Unicode MS" panose="020B0604020202020204" pitchFamily="34" charset="-128"/>
              </a:rPr>
              <a:t> </a:t>
            </a:r>
            <a:r>
              <a:rPr lang="ru-RU" altLang="ru-RU" b="1" i="1" cap="none" dirty="0" err="1">
                <a:solidFill>
                  <a:srgbClr val="002060"/>
                </a:solidFill>
                <a:latin typeface="Arial Unicode MS" panose="020B0604020202020204" pitchFamily="34" charset="-128"/>
              </a:rPr>
              <a:t>res</a:t>
            </a:r>
            <a:r>
              <a:rPr lang="ru-RU" altLang="ru-RU" b="1" i="1" cap="none" dirty="0">
                <a:solidFill>
                  <a:srgbClr val="002060"/>
                </a:solidFill>
                <a:latin typeface="Arial Unicode MS" panose="020B0604020202020204" pitchFamily="34" charset="-128"/>
              </a:rPr>
              <a:t> = </a:t>
            </a:r>
            <a:r>
              <a:rPr lang="ru-RU" altLang="ru-RU" b="1" i="1" cap="none" dirty="0" err="1">
                <a:solidFill>
                  <a:srgbClr val="002060"/>
                </a:solidFill>
                <a:latin typeface="Arial Unicode MS" panose="020B0604020202020204" pitchFamily="34" charset="-128"/>
              </a:rPr>
              <a:t>string.Compare</a:t>
            </a:r>
            <a:r>
              <a:rPr lang="ru-RU" altLang="ru-RU" b="1" i="1" cap="none" dirty="0">
                <a:solidFill>
                  <a:srgbClr val="002060"/>
                </a:solidFill>
                <a:latin typeface="Arial Unicode MS" panose="020B0604020202020204" pitchFamily="34" charset="-128"/>
              </a:rPr>
              <a:t>(s1, s2); </a:t>
            </a:r>
            <a:r>
              <a:rPr lang="en-US" altLang="ru-RU" b="1" i="1" cap="none" dirty="0" smtClean="0">
                <a:solidFill>
                  <a:srgbClr val="002060"/>
                </a:solidFill>
                <a:latin typeface="Arial Unicode MS" panose="020B0604020202020204" pitchFamily="34" charset="-128"/>
              </a:rPr>
              <a:t> </a:t>
            </a:r>
            <a:r>
              <a:rPr lang="en-US" altLang="ru-RU" b="1" i="1" cap="none" dirty="0" smtClean="0">
                <a:solidFill>
                  <a:srgbClr val="00B050"/>
                </a:solidFill>
                <a:latin typeface="Arial Unicode MS" panose="020B0604020202020204" pitchFamily="34" charset="-128"/>
              </a:rPr>
              <a:t>// </a:t>
            </a:r>
            <a:r>
              <a:rPr lang="ru-RU" altLang="ru-RU" b="1" i="1" cap="none" dirty="0" smtClean="0">
                <a:solidFill>
                  <a:srgbClr val="00B050"/>
                </a:solidFill>
                <a:latin typeface="Arial Unicode MS" panose="020B0604020202020204" pitchFamily="34" charset="-128"/>
              </a:rPr>
              <a:t>значение 0, если строки совпадают</a:t>
            </a:r>
            <a:endParaRPr lang="ru-RU" altLang="ru-RU" b="1" i="1" cap="none" dirty="0">
              <a:solidFill>
                <a:srgbClr val="00B050"/>
              </a:solidFill>
              <a:latin typeface="Arial Unicode MS" panose="020B0604020202020204" pitchFamily="34" charset="-128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ru-RU" b="1" i="1" cap="none" dirty="0" smtClean="0">
                <a:solidFill>
                  <a:srgbClr val="002060"/>
                </a:solidFill>
                <a:latin typeface="Arial Unicode MS" panose="020B0604020202020204" pitchFamily="34" charset="-128"/>
              </a:rPr>
              <a:t>              if (res == 0)                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ru-RU" b="1" i="1" cap="none" dirty="0" smtClean="0">
                <a:solidFill>
                  <a:srgbClr val="002060"/>
                </a:solidFill>
                <a:latin typeface="Arial Unicode MS" panose="020B0604020202020204" pitchFamily="34" charset="-128"/>
              </a:rPr>
              <a:t>                 Console.WriteLine</a:t>
            </a:r>
            <a:r>
              <a:rPr lang="en-US" altLang="ru-RU" b="1" i="1" cap="none" dirty="0">
                <a:solidFill>
                  <a:srgbClr val="002060"/>
                </a:solidFill>
                <a:latin typeface="Arial Unicode MS" panose="020B0604020202020204" pitchFamily="34" charset="-128"/>
              </a:rPr>
              <a:t>(“</a:t>
            </a:r>
            <a:r>
              <a:rPr lang="ru-RU" altLang="ru-RU" b="1" i="1" cap="none" dirty="0">
                <a:solidFill>
                  <a:srgbClr val="002060"/>
                </a:solidFill>
                <a:latin typeface="Arial Unicode MS" panose="020B0604020202020204" pitchFamily="34" charset="-128"/>
              </a:rPr>
              <a:t>Строки совпадают</a:t>
            </a:r>
            <a:r>
              <a:rPr lang="en-US" altLang="ru-RU" b="1" i="1" cap="none" dirty="0" smtClean="0">
                <a:solidFill>
                  <a:srgbClr val="002060"/>
                </a:solidFill>
                <a:latin typeface="Arial Unicode MS" panose="020B0604020202020204" pitchFamily="34" charset="-128"/>
              </a:rPr>
              <a:t>”);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ru-RU" b="1" i="1" cap="none" dirty="0" smtClean="0">
                <a:solidFill>
                  <a:srgbClr val="002060"/>
                </a:solidFill>
                <a:latin typeface="Arial Unicode MS" panose="020B0604020202020204" pitchFamily="34" charset="-128"/>
              </a:rPr>
              <a:t>               else</a:t>
            </a:r>
            <a:endParaRPr lang="en-US" altLang="ru-RU" b="1" i="1" cap="none" dirty="0">
              <a:solidFill>
                <a:srgbClr val="002060"/>
              </a:solidFill>
              <a:latin typeface="Arial Unicode MS" panose="020B0604020202020204" pitchFamily="34" charset="-128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ru-RU" b="1" i="1" cap="none" dirty="0">
                <a:solidFill>
                  <a:srgbClr val="002060"/>
                </a:solidFill>
                <a:latin typeface="Arial Unicode MS" panose="020B0604020202020204" pitchFamily="34" charset="-128"/>
              </a:rPr>
              <a:t>                  Console.WriteLine(“</a:t>
            </a:r>
            <a:r>
              <a:rPr lang="ru-RU" altLang="ru-RU" b="1" i="1" cap="none" dirty="0">
                <a:solidFill>
                  <a:srgbClr val="002060"/>
                </a:solidFill>
                <a:latin typeface="Arial Unicode MS" panose="020B0604020202020204" pitchFamily="34" charset="-128"/>
              </a:rPr>
              <a:t>Строки не совпадают</a:t>
            </a:r>
            <a:r>
              <a:rPr lang="en-US" altLang="ru-RU" b="1" i="1" cap="none" dirty="0">
                <a:solidFill>
                  <a:srgbClr val="002060"/>
                </a:solidFill>
                <a:latin typeface="Arial Unicode MS" panose="020B0604020202020204" pitchFamily="34" charset="-128"/>
              </a:rPr>
              <a:t>”);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ru-RU" b="1" i="1" cap="none" dirty="0">
                <a:solidFill>
                  <a:srgbClr val="002060"/>
                </a:solidFill>
                <a:latin typeface="Arial Unicode MS" panose="020B0604020202020204" pitchFamily="34" charset="-128"/>
              </a:rPr>
              <a:t>               …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ru-RU" altLang="ru-RU" b="1" i="1" cap="none" dirty="0">
              <a:solidFill>
                <a:srgbClr val="000000"/>
              </a:solidFill>
              <a:latin typeface="Arial Unicode MS" panose="020B0604020202020204" pitchFamily="34" charset="-128"/>
            </a:endParaRPr>
          </a:p>
          <a:p>
            <a:pPr marL="0" indent="0">
              <a:buNone/>
            </a:pPr>
            <a:endParaRPr lang="ru-RU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014258" y="156294"/>
            <a:ext cx="10364451" cy="677720"/>
          </a:xfrm>
        </p:spPr>
        <p:txBody>
          <a:bodyPr>
            <a:normAutofit/>
          </a:bodyPr>
          <a:lstStyle/>
          <a:p>
            <a:r>
              <a:rPr lang="ru-RU" sz="4000" b="1" dirty="0">
                <a:solidFill>
                  <a:schemeClr val="accent6">
                    <a:lumMod val="75000"/>
                  </a:schemeClr>
                </a:solidFill>
              </a:rPr>
              <a:t>Методы и свойства класса </a:t>
            </a:r>
            <a:r>
              <a:rPr lang="en-US" sz="4000" b="1" dirty="0">
                <a:solidFill>
                  <a:schemeClr val="accent6">
                    <a:lumMod val="75000"/>
                  </a:schemeClr>
                </a:solidFill>
              </a:rPr>
              <a:t>string</a:t>
            </a:r>
            <a:endParaRPr lang="ru-RU" sz="4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28557"/>
            <a:ext cx="184731" cy="40008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76176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0" y="28557"/>
            <a:ext cx="184731" cy="40008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76176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2141350" y="1391130"/>
            <a:ext cx="6962458" cy="2206180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2141350" y="4154426"/>
            <a:ext cx="8761112" cy="2497583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204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Капля">
  <a:themeElements>
    <a:clrScheme name="Капля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Капля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апля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Капля</Template>
  <TotalTime>1879</TotalTime>
  <Words>1407</Words>
  <Application>Microsoft Office PowerPoint</Application>
  <PresentationFormat>Широкоэкранный</PresentationFormat>
  <Paragraphs>337</Paragraphs>
  <Slides>25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33" baseType="lpstr">
      <vt:lpstr>Arial</vt:lpstr>
      <vt:lpstr>Arial Unicode MS</vt:lpstr>
      <vt:lpstr>Calibri</vt:lpstr>
      <vt:lpstr>inherit</vt:lpstr>
      <vt:lpstr>Source Code Pro</vt:lpstr>
      <vt:lpstr>Tw Cen MT</vt:lpstr>
      <vt:lpstr>Wingdings</vt:lpstr>
      <vt:lpstr>Капля</vt:lpstr>
      <vt:lpstr>РАБОТА С СИМВОЛАМИ И СТРОКАМИ</vt:lpstr>
      <vt:lpstr> СИМВОЛы</vt:lpstr>
      <vt:lpstr> СИМВОЛы</vt:lpstr>
      <vt:lpstr> СИМВОЛы</vt:lpstr>
      <vt:lpstr>Юникод </vt:lpstr>
      <vt:lpstr>СИМВОЛы</vt:lpstr>
      <vt:lpstr>СИМВОЛы</vt:lpstr>
      <vt:lpstr>СТРОКИ</vt:lpstr>
      <vt:lpstr>Методы и свойства класса string</vt:lpstr>
      <vt:lpstr>Методы и свойства класса string</vt:lpstr>
      <vt:lpstr>Методы и свойства класса string</vt:lpstr>
      <vt:lpstr>Методы и свойства класса string</vt:lpstr>
      <vt:lpstr>Методы и свойства класса string</vt:lpstr>
      <vt:lpstr>Поиск и извлечение элементов из строки </vt:lpstr>
      <vt:lpstr>Презентация PowerPoint</vt:lpstr>
      <vt:lpstr>Поиск и извлечение элементов из строки </vt:lpstr>
      <vt:lpstr>МОДИФИКАЦИЯ срок</vt:lpstr>
      <vt:lpstr>МОДИФИКАЦИЯ строк</vt:lpstr>
      <vt:lpstr>МОДИФИКАЦИЯ строк</vt:lpstr>
      <vt:lpstr>Методы и свойства общего назначения </vt:lpstr>
      <vt:lpstr>ЗАДАЧИ</vt:lpstr>
      <vt:lpstr>Класс StringBuilder </vt:lpstr>
      <vt:lpstr>Форматирование строк</vt:lpstr>
      <vt:lpstr>Форматирование строк</vt:lpstr>
      <vt:lpstr>Форматирование строк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РАБОТА СО СТРОКАМИ</dc:title>
  <dc:creator>Кумскова И А</dc:creator>
  <cp:lastModifiedBy>Кумскова И.А.</cp:lastModifiedBy>
  <cp:revision>119</cp:revision>
  <dcterms:created xsi:type="dcterms:W3CDTF">2021-02-08T12:32:29Z</dcterms:created>
  <dcterms:modified xsi:type="dcterms:W3CDTF">2022-11-16T06:43:01Z</dcterms:modified>
</cp:coreProperties>
</file>