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visualstudio/get-started/csharp/tutorial-debugger?view=vs-20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8502" y="1327765"/>
            <a:ext cx="6876357" cy="1646302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ОТЛАДКА ПРОГРАММЫ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7785" y="4301832"/>
            <a:ext cx="7766936" cy="1096899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Дисциплина: Основы алгоритмизации и программирования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44" y="0"/>
            <a:ext cx="2645324" cy="33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Команда «Продолжить»</a:t>
            </a: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9919" y="15349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При нахождении </a:t>
            </a:r>
            <a:r>
              <a:rPr lang="ru-RU" sz="2000" b="1" dirty="0"/>
              <a:t>в середине сеанса отладки </a:t>
            </a:r>
            <a:r>
              <a:rPr lang="ru-RU" sz="2000" b="1" dirty="0" smtClean="0"/>
              <a:t>программы можно </a:t>
            </a:r>
            <a:r>
              <a:rPr lang="ru-RU" sz="2000" b="1" dirty="0"/>
              <a:t>сообщить отладчику продолжать выполнение кода до тех пор, пока он не дойдет до конца программы (или до следующей контрольной точки).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19" y="3208665"/>
            <a:ext cx="9277350" cy="219075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83" y="4909692"/>
            <a:ext cx="2276475" cy="781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518083" y="4995512"/>
            <a:ext cx="1138237" cy="40390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195" y="243840"/>
            <a:ext cx="9477319" cy="13208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Точки останова /прерывания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732" y="893435"/>
            <a:ext cx="3362325" cy="2867025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7972976" y="3117673"/>
            <a:ext cx="3137836" cy="288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3394" y="1421186"/>
            <a:ext cx="7177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Точки останова </a:t>
            </a:r>
            <a:r>
              <a:rPr lang="ru-RU" sz="2000" b="1" dirty="0" smtClean="0"/>
              <a:t>(</a:t>
            </a:r>
            <a:r>
              <a:rPr lang="ru-RU" sz="2000" b="1" i="1" dirty="0" smtClean="0"/>
              <a:t>«</a:t>
            </a:r>
            <a:r>
              <a:rPr lang="ru-RU" sz="2000" b="1" i="1" dirty="0" err="1"/>
              <a:t>breakpoints</a:t>
            </a:r>
            <a:r>
              <a:rPr lang="ru-RU" sz="2000" b="1" i="1" dirty="0"/>
              <a:t>»</a:t>
            </a:r>
            <a:r>
              <a:rPr lang="ru-RU" sz="2000" b="1" dirty="0"/>
              <a:t>) </a:t>
            </a:r>
            <a:r>
              <a:rPr lang="ru-RU" sz="2000" b="1" dirty="0" smtClean="0"/>
              <a:t>- </a:t>
            </a:r>
            <a:r>
              <a:rPr lang="ru-RU" sz="2000" b="1" dirty="0"/>
              <a:t>это специальные маркеры, на которых отладчик останавливает процесс выполнения программы.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4" y="2905936"/>
            <a:ext cx="6877500" cy="2025990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410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Проверка значений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075" y="2096627"/>
            <a:ext cx="8596668" cy="3880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2" y="1472527"/>
            <a:ext cx="9029700" cy="19335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70" y="4100975"/>
            <a:ext cx="8601075" cy="18764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64970" y="5048812"/>
            <a:ext cx="1834699" cy="27913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868328" y="5650029"/>
            <a:ext cx="770021" cy="32737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41671" y="3098037"/>
            <a:ext cx="770021" cy="32737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4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8" y="2160589"/>
            <a:ext cx="4701787" cy="4315745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Проверка значений переменных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3179" y="5871411"/>
            <a:ext cx="2714324" cy="26950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roprikol.ru/wp-content/uploads/2020/11/kartinki-oshibki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23" y="1085318"/>
            <a:ext cx="2082325" cy="20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022" y="344681"/>
            <a:ext cx="8596668" cy="7406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solidFill>
                  <a:schemeClr val="accent1">
                    <a:lumMod val="50000"/>
                  </a:schemeClr>
                </a:solidFill>
              </a:rPr>
              <a:t>ОШИБКИ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022" y="1153681"/>
            <a:ext cx="9417466" cy="526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chemeClr val="accent4">
                    <a:lumMod val="50000"/>
                  </a:schemeClr>
                </a:solidFill>
              </a:rPr>
              <a:t>Синтаксическая ошибка</a:t>
            </a:r>
            <a:r>
              <a:rPr lang="ru-RU" sz="2400" b="1" dirty="0"/>
              <a:t> возникает, когда </a:t>
            </a:r>
            <a:r>
              <a:rPr lang="ru-RU" sz="2400" b="1" dirty="0" smtClean="0"/>
              <a:t>код </a:t>
            </a:r>
            <a:r>
              <a:rPr lang="ru-RU" sz="2400" b="1" dirty="0"/>
              <a:t>не соответствует правилам грамматики </a:t>
            </a:r>
            <a:r>
              <a:rPr lang="ru-RU" sz="2400" b="1" dirty="0" smtClean="0"/>
              <a:t>языка:</a:t>
            </a:r>
          </a:p>
          <a:p>
            <a:pPr marL="803275" indent="-265113"/>
            <a:r>
              <a:rPr lang="ru-RU" sz="2400" b="1" dirty="0"/>
              <a:t>пропущенные точки с запятой, </a:t>
            </a:r>
            <a:endParaRPr lang="ru-RU" sz="2400" b="1" dirty="0" smtClean="0"/>
          </a:p>
          <a:p>
            <a:pPr marL="803275" indent="-265113"/>
            <a:r>
              <a:rPr lang="ru-RU" sz="2400" b="1" dirty="0" smtClean="0"/>
              <a:t>необъявленные </a:t>
            </a:r>
            <a:r>
              <a:rPr lang="ru-RU" sz="2400" b="1" dirty="0"/>
              <a:t>переменные, </a:t>
            </a:r>
            <a:endParaRPr lang="ru-RU" sz="2400" b="1" dirty="0" smtClean="0"/>
          </a:p>
          <a:p>
            <a:pPr marL="803275" indent="-265113"/>
            <a:r>
              <a:rPr lang="ru-RU" sz="2400" b="1" dirty="0" smtClean="0"/>
              <a:t>непарные </a:t>
            </a:r>
            <a:r>
              <a:rPr lang="ru-RU" sz="2400" b="1" dirty="0"/>
              <a:t>круглые или фигурные скобки и т.д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</a:rPr>
              <a:t>Семантическая </a:t>
            </a:r>
            <a:r>
              <a:rPr lang="ru-RU" sz="2400" b="1" i="1" dirty="0">
                <a:solidFill>
                  <a:schemeClr val="accent4">
                    <a:lumMod val="50000"/>
                  </a:schemeClr>
                </a:solidFill>
              </a:rPr>
              <a:t>ошибка</a:t>
            </a:r>
            <a:r>
              <a:rPr lang="ru-RU" sz="2400" b="1" dirty="0"/>
              <a:t> </a:t>
            </a:r>
            <a:r>
              <a:rPr lang="ru-RU" sz="2400" b="1" dirty="0" smtClean="0"/>
              <a:t>(логическая) возникает</a:t>
            </a:r>
            <a:r>
              <a:rPr lang="ru-RU" sz="2400" b="1" dirty="0"/>
              <a:t>, когда код является синтаксически правильным, но делает не то, что задумал программист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i="1" dirty="0">
                <a:solidFill>
                  <a:schemeClr val="accent4">
                    <a:lumMod val="50000"/>
                  </a:schemeClr>
                </a:solidFill>
              </a:rPr>
              <a:t>Ошибка этапа выполнения </a:t>
            </a:r>
            <a:r>
              <a:rPr lang="ru-RU" sz="2400" b="1" dirty="0"/>
              <a:t>- прерывает программу и препятствует ее дальнейшему выполнению. Как правило, вызваны неожиданным результатом некоторых вычислений в исходном коде.</a:t>
            </a:r>
          </a:p>
        </p:txBody>
      </p:sp>
    </p:spTree>
    <p:extLst>
      <p:ext uri="{BB962C8B-B14F-4D97-AF65-F5344CB8AC3E}">
        <p14:creationId xmlns:p14="http://schemas.microsoft.com/office/powerpoint/2010/main" val="13642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669" y="169587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ОТЛАДКА ПРОГРАММЫ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332" y="857334"/>
            <a:ext cx="8970868" cy="45629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i="1" dirty="0">
                <a:solidFill>
                  <a:schemeClr val="accent4">
                    <a:lumMod val="50000"/>
                  </a:schemeClr>
                </a:solidFill>
              </a:rPr>
              <a:t>Отладка</a:t>
            </a:r>
            <a:r>
              <a:rPr lang="ru-RU" sz="2600" b="1" dirty="0" smtClean="0"/>
              <a:t> - процесс локализации и исправления ошибок.</a:t>
            </a:r>
          </a:p>
          <a:p>
            <a:pPr marL="0" indent="0">
              <a:buNone/>
            </a:pPr>
            <a:r>
              <a:rPr lang="ru-RU" sz="2600" b="1" i="1" dirty="0">
                <a:solidFill>
                  <a:schemeClr val="accent4">
                    <a:lumMod val="50000"/>
                  </a:schemeClr>
                </a:solidFill>
              </a:rPr>
              <a:t>Отладчик</a:t>
            </a:r>
            <a:r>
              <a:rPr lang="ru-RU" sz="2600" b="1" dirty="0"/>
              <a:t> </a:t>
            </a:r>
            <a:r>
              <a:rPr lang="ru-RU" sz="2600" b="1" dirty="0" smtClean="0"/>
              <a:t>(«</a:t>
            </a:r>
            <a:r>
              <a:rPr lang="ru-RU" sz="2600" b="1" dirty="0" err="1"/>
              <a:t>дебаггер</a:t>
            </a:r>
            <a:r>
              <a:rPr lang="ru-RU" sz="2600" b="1" dirty="0"/>
              <a:t>», от англ. «</a:t>
            </a:r>
            <a:r>
              <a:rPr lang="ru-RU" sz="2600" b="1" i="1" dirty="0" err="1"/>
              <a:t>debugger</a:t>
            </a:r>
            <a:r>
              <a:rPr lang="ru-RU" sz="2600" b="1" dirty="0"/>
              <a:t>») </a:t>
            </a:r>
            <a:r>
              <a:rPr lang="ru-RU" sz="2600" b="1" dirty="0" smtClean="0"/>
              <a:t>-компьютерная </a:t>
            </a:r>
            <a:r>
              <a:rPr lang="ru-RU" sz="2600" b="1" dirty="0"/>
              <a:t>программа, которая позволяет программисту контролировать выполнение </a:t>
            </a:r>
            <a:r>
              <a:rPr lang="ru-RU" sz="2600" b="1" dirty="0" smtClean="0"/>
              <a:t>кода.</a:t>
            </a:r>
          </a:p>
          <a:p>
            <a:pPr marL="0" indent="0">
              <a:buNone/>
            </a:pPr>
            <a:r>
              <a:rPr lang="ru-RU" sz="2400" b="1" dirty="0" smtClean="0"/>
              <a:t>Базовые средства отладчика:</a:t>
            </a:r>
          </a:p>
          <a:p>
            <a:pPr marL="623888" indent="-179388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 </a:t>
            </a:r>
            <a:r>
              <a:rPr lang="ru-RU" sz="2400" b="1" i="1" dirty="0" err="1" smtClean="0"/>
              <a:t>Степпинг</a:t>
            </a:r>
            <a:r>
              <a:rPr lang="ru-RU" sz="2400" b="1" i="1" dirty="0" smtClean="0"/>
              <a:t>  (пошаговое выполнение кода)</a:t>
            </a:r>
          </a:p>
          <a:p>
            <a:pPr marL="623888" indent="-179388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 Команда </a:t>
            </a:r>
            <a:r>
              <a:rPr lang="ru-RU" sz="2400" b="1" i="1" dirty="0"/>
              <a:t>«Выполнить до текущей позиции»</a:t>
            </a:r>
          </a:p>
          <a:p>
            <a:pPr marL="623888" indent="-179388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 Команда </a:t>
            </a:r>
            <a:r>
              <a:rPr lang="ru-RU" sz="2400" b="1" i="1" dirty="0"/>
              <a:t>«Продолжить»</a:t>
            </a:r>
          </a:p>
          <a:p>
            <a:pPr marL="623888" indent="-179388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 Точки </a:t>
            </a:r>
            <a:r>
              <a:rPr lang="ru-RU" sz="2400" b="1" i="1" dirty="0"/>
              <a:t>останова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/>
              <a:t> 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3" y="4605620"/>
            <a:ext cx="8552694" cy="182429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Управляющая кнопка: справка 5">
            <a:hlinkClick r:id="rId3" highlightClick="1"/>
          </p:cNvPr>
          <p:cNvSpPr/>
          <p:nvPr/>
        </p:nvSpPr>
        <p:spPr>
          <a:xfrm>
            <a:off x="8332239" y="4182108"/>
            <a:ext cx="572569" cy="66097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12" y="3576660"/>
            <a:ext cx="5892077" cy="2931976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8" y="1156192"/>
            <a:ext cx="6116444" cy="2186858"/>
          </a:xfrm>
          <a:prstGeom prst="rect">
            <a:avLst/>
          </a:prstGeom>
          <a:ln w="22225">
            <a:solidFill>
              <a:srgbClr val="92D050"/>
            </a:solidFill>
          </a:ln>
        </p:spPr>
      </p:pic>
      <p:sp>
        <p:nvSpPr>
          <p:cNvPr id="10" name="Стрелка влево 9"/>
          <p:cNvSpPr/>
          <p:nvPr/>
        </p:nvSpPr>
        <p:spPr>
          <a:xfrm>
            <a:off x="6805080" y="2544026"/>
            <a:ext cx="575530" cy="191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 rot="18255282">
            <a:off x="6215055" y="3477253"/>
            <a:ext cx="1604553" cy="198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21289" y="3540171"/>
            <a:ext cx="54787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Debug | Start </a:t>
            </a:r>
            <a:r>
              <a:rPr lang="en-US" b="1" i="1" dirty="0" smtClean="0">
                <a:solidFill>
                  <a:srgbClr val="C00000"/>
                </a:solidFill>
              </a:rPr>
              <a:t>Debugging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</a:t>
            </a:r>
          </a:p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запустить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режиме отладки</a:t>
            </a:r>
            <a:b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Debug | Start Without Debugging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запустить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режиме выполнения и без возможности отладки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14" y="2420110"/>
            <a:ext cx="34290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147" y="1823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СТЕППИНГ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834" y="1034041"/>
            <a:ext cx="9244333" cy="5007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solidFill>
                  <a:schemeClr val="accent4">
                    <a:lumMod val="50000"/>
                  </a:schemeClr>
                </a:solidFill>
              </a:rPr>
              <a:t>Степпинг</a:t>
            </a: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r>
              <a:rPr lang="ru-RU" sz="2400" b="1" dirty="0"/>
              <a:t>(англ.</a:t>
            </a:r>
            <a:r>
              <a:rPr lang="ru-RU" sz="2400" b="1" i="1" dirty="0"/>
              <a:t> «</a:t>
            </a:r>
            <a:r>
              <a:rPr lang="ru-RU" sz="2400" b="1" i="1" dirty="0" err="1"/>
              <a:t>stepping</a:t>
            </a:r>
            <a:r>
              <a:rPr lang="ru-RU" sz="2400" b="1" i="1" dirty="0"/>
              <a:t>»</a:t>
            </a:r>
            <a:r>
              <a:rPr lang="ru-RU" sz="2400" b="1" dirty="0"/>
              <a:t>) </a:t>
            </a:r>
            <a:r>
              <a:rPr lang="ru-RU" sz="2400" b="1" dirty="0" smtClean="0"/>
              <a:t>- возможность </a:t>
            </a:r>
            <a:r>
              <a:rPr lang="ru-RU" sz="2400" b="1" dirty="0"/>
              <a:t>отладчика выполнять код пошагово (строка за строкой).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Команды </a:t>
            </a:r>
            <a:r>
              <a:rPr lang="ru-RU" sz="2400" b="1" dirty="0" err="1"/>
              <a:t>степпинга</a:t>
            </a:r>
            <a:r>
              <a:rPr lang="ru-RU" sz="2400" b="1" dirty="0" smtClean="0"/>
              <a:t>:</a:t>
            </a:r>
          </a:p>
          <a:p>
            <a:pPr marL="608013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Команда «Шаг с заходом»</a:t>
            </a:r>
          </a:p>
          <a:p>
            <a:pPr marL="608013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Команда «Шаг с обходом»</a:t>
            </a:r>
          </a:p>
          <a:p>
            <a:pPr marL="608013"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Команда «Шаг с выходом»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74" y="1824417"/>
            <a:ext cx="3764693" cy="389563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95474" y="3886198"/>
            <a:ext cx="3496066" cy="54864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3" y="3917481"/>
            <a:ext cx="5408820" cy="105396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532472" y="3980043"/>
            <a:ext cx="856648" cy="37057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577516"/>
            <a:ext cx="8701394" cy="3612632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5618" y="5058050"/>
            <a:ext cx="994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Команда «Шаг с заходом» </a:t>
            </a:r>
            <a:r>
              <a:rPr lang="ru-RU" sz="2000" b="1" dirty="0" smtClean="0"/>
              <a:t>(</a:t>
            </a:r>
            <a:r>
              <a:rPr lang="ru-RU" sz="2000" b="1" i="1" dirty="0" smtClean="0"/>
              <a:t>«</a:t>
            </a:r>
            <a:r>
              <a:rPr lang="ru-RU" sz="2000" b="1" i="1" dirty="0" err="1"/>
              <a:t>Step</a:t>
            </a:r>
            <a:r>
              <a:rPr lang="ru-RU" sz="2000" b="1" i="1" dirty="0"/>
              <a:t> </a:t>
            </a:r>
            <a:r>
              <a:rPr lang="ru-RU" sz="2000" b="1" i="1" dirty="0" err="1"/>
              <a:t>into</a:t>
            </a:r>
            <a:r>
              <a:rPr lang="ru-RU" sz="2000" b="1" i="1" dirty="0"/>
              <a:t>»</a:t>
            </a:r>
            <a:r>
              <a:rPr lang="ru-RU" sz="2000" b="1" dirty="0"/>
              <a:t>) выполняет следующую строку кода. Если этой строкой является вызов функции, то «Шаг с заходом» открывает функцию и выполнение переносится в начало этой функции.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74" y="4049800"/>
            <a:ext cx="4640868" cy="83902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94835" y="4160877"/>
            <a:ext cx="644893" cy="37222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254860" y="43484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или</a:t>
            </a:r>
            <a:endParaRPr lang="ru-RU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07" y="3682982"/>
            <a:ext cx="1758935" cy="117262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998285" y="3907857"/>
            <a:ext cx="414195" cy="361436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7" y="4441620"/>
            <a:ext cx="10247747" cy="1458666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8" y="609600"/>
            <a:ext cx="10123199" cy="2272356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689" y="3013019"/>
            <a:ext cx="7205883" cy="954089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563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93533"/>
            <a:ext cx="10112586" cy="4847829"/>
          </a:xfrm>
        </p:spPr>
        <p:txBody>
          <a:bodyPr/>
          <a:lstStyle/>
          <a:p>
            <a:r>
              <a:rPr lang="ru-RU" sz="2400" b="1" dirty="0"/>
              <a:t>Команда «Шаг с обходом» </a:t>
            </a:r>
            <a:r>
              <a:rPr lang="ru-RU" sz="2400" b="1" dirty="0" smtClean="0"/>
              <a:t>(«</a:t>
            </a:r>
            <a:r>
              <a:rPr lang="ru-RU" sz="2400" b="1" i="1" dirty="0" err="1"/>
              <a:t>Step</a:t>
            </a:r>
            <a:r>
              <a:rPr lang="ru-RU" sz="2400" b="1" i="1" dirty="0"/>
              <a:t> </a:t>
            </a:r>
            <a:r>
              <a:rPr lang="ru-RU" sz="2400" b="1" i="1" dirty="0" err="1"/>
              <a:t>over</a:t>
            </a:r>
            <a:r>
              <a:rPr lang="ru-RU" sz="2400" b="1" dirty="0"/>
              <a:t>») позволяет выполнить следующую строку кода. Только если этой строкой является вызов функции, то «Шаг с обходом» выполнит весь код функции в одно нажатие и возвратит </a:t>
            </a:r>
            <a:r>
              <a:rPr lang="ru-RU" sz="2400" b="1" dirty="0" smtClean="0"/>
              <a:t>контроль </a:t>
            </a:r>
            <a:r>
              <a:rPr lang="ru-RU" sz="2400" b="1" dirty="0"/>
              <a:t>после того, как функция будет выполнена.</a:t>
            </a:r>
          </a:p>
          <a:p>
            <a:endParaRPr lang="ru-RU" sz="2400" b="1" dirty="0" smtClean="0"/>
          </a:p>
          <a:p>
            <a:endParaRPr lang="ru-RU" sz="2400" b="1" dirty="0"/>
          </a:p>
          <a:p>
            <a:r>
              <a:rPr lang="ru-RU" sz="2400" b="1" dirty="0" smtClean="0"/>
              <a:t>Команда «Шаг </a:t>
            </a:r>
            <a:r>
              <a:rPr lang="ru-RU" sz="2400" b="1" dirty="0"/>
              <a:t>с </a:t>
            </a:r>
            <a:r>
              <a:rPr lang="ru-RU" sz="2400" b="1" dirty="0" smtClean="0"/>
              <a:t>выходом» («</a:t>
            </a:r>
            <a:r>
              <a:rPr lang="en-US" sz="2400" b="1" i="1" dirty="0" smtClean="0"/>
              <a:t>Step out</a:t>
            </a:r>
            <a:r>
              <a:rPr lang="ru-RU" sz="2400" b="1" dirty="0" smtClean="0"/>
              <a:t>») возобновляет </a:t>
            </a:r>
            <a:r>
              <a:rPr lang="ru-RU" sz="2400" b="1" dirty="0"/>
              <a:t>выполнение приложения (и работу отладчика) до возврата данных текущим методом или текущей функции.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51" y="5437938"/>
            <a:ext cx="2321343" cy="887215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291966"/>
            <a:ext cx="8596668" cy="77643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СТЕППИНГ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89" y="2708492"/>
            <a:ext cx="2256891" cy="1255594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5656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937" y="224590"/>
            <a:ext cx="10412171" cy="115182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Команда «Выполнить до текущей позиции»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5004032"/>
            <a:ext cx="10151087" cy="1037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Команда «Выполнить до текущей позиции» позволяет в одно нажатие выполнить весь код до строки, обозначенной курсором. Затем контроль обратно </a:t>
            </a:r>
            <a:r>
              <a:rPr lang="ru-RU" sz="2000" b="1" dirty="0" smtClean="0"/>
              <a:t>возвращается </a:t>
            </a:r>
            <a:r>
              <a:rPr lang="ru-RU" sz="2000" b="1" dirty="0"/>
              <a:t>и </a:t>
            </a:r>
            <a:r>
              <a:rPr lang="ru-RU" sz="2000" b="1" dirty="0" smtClean="0"/>
              <a:t>можно </a:t>
            </a:r>
            <a:r>
              <a:rPr lang="ru-RU" sz="2000" b="1" dirty="0"/>
              <a:t>проводить отладку с указанной точки уже более детально.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0" y="1146643"/>
            <a:ext cx="7842225" cy="3857389"/>
          </a:xfrm>
          <a:prstGeom prst="rect">
            <a:avLst/>
          </a:prstGeom>
          <a:ln w="15875">
            <a:solidFill>
              <a:srgbClr val="92D050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762760" y="2160589"/>
            <a:ext cx="536651" cy="361230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21229" y="4417996"/>
            <a:ext cx="3195588" cy="327259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965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102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Аспект</vt:lpstr>
      <vt:lpstr>ОТЛАДКА ПРОГРАММЫ</vt:lpstr>
      <vt:lpstr>ОШИБКИ</vt:lpstr>
      <vt:lpstr>ОТЛАДКА ПРОГРАММЫ</vt:lpstr>
      <vt:lpstr>Презентация PowerPoint</vt:lpstr>
      <vt:lpstr>СТЕППИНГ</vt:lpstr>
      <vt:lpstr>Презентация PowerPoint</vt:lpstr>
      <vt:lpstr>Презентация PowerPoint</vt:lpstr>
      <vt:lpstr>СТЕППИНГ</vt:lpstr>
      <vt:lpstr>Команда «Выполнить до текущей позиции»</vt:lpstr>
      <vt:lpstr>Команда «Продолжить» </vt:lpstr>
      <vt:lpstr>Точки останова /прерывания</vt:lpstr>
      <vt:lpstr>Проверка значений переменных</vt:lpstr>
      <vt:lpstr>Проверка значений переменных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ОТЛАДКА ПРОГРАММЫ</dc:title>
  <dc:creator>Кумскова И А</dc:creator>
  <cp:lastModifiedBy>Кумскова И.А.</cp:lastModifiedBy>
  <cp:revision>28</cp:revision>
  <dcterms:created xsi:type="dcterms:W3CDTF">2021-10-06T08:56:17Z</dcterms:created>
  <dcterms:modified xsi:type="dcterms:W3CDTF">2021-10-12T09:19:44Z</dcterms:modified>
</cp:coreProperties>
</file>