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3" r:id="rId4"/>
    <p:sldId id="258" r:id="rId5"/>
    <p:sldId id="264" r:id="rId6"/>
    <p:sldId id="265" r:id="rId7"/>
    <p:sldId id="266"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A29F"/>
    <a:srgbClr val="F6F4EB"/>
    <a:srgbClr val="2728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B1FB2668-8809-4799-9498-3D35F8E633B3}"/>
              </a:ext>
            </a:extLst>
          </p:cNvPr>
          <p:cNvSpPr>
            <a:spLocks noGrp="1"/>
          </p:cNvSpPr>
          <p:nvPr>
            <p:ph type="dt" sz="half" idx="10"/>
          </p:nvPr>
        </p:nvSpPr>
        <p:spPr/>
        <p:txBody>
          <a:bodyPr/>
          <a:lstStyle/>
          <a:p>
            <a:fld id="{DE2997C0-6605-4D02-B842-6EC072388114}" type="datetimeFigureOut">
              <a:rPr lang="es-MX" smtClean="0"/>
              <a:t>13/08/2023</a:t>
            </a:fld>
            <a:endParaRPr lang="es-MX"/>
          </a:p>
        </p:txBody>
      </p:sp>
      <p:sp>
        <p:nvSpPr>
          <p:cNvPr id="5" name="Marcador de pie de página 4">
            <a:extLst>
              <a:ext uri="{FF2B5EF4-FFF2-40B4-BE49-F238E27FC236}">
                <a16:creationId xmlns:a16="http://schemas.microsoft.com/office/drawing/2014/main" id="{22C1EDCF-AE35-458E-B4E3-797E31DBB3C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363FEA6-E1E7-486A-82A0-B4CB998A4309}"/>
              </a:ext>
            </a:extLst>
          </p:cNvPr>
          <p:cNvSpPr>
            <a:spLocks noGrp="1"/>
          </p:cNvSpPr>
          <p:nvPr>
            <p:ph type="sldNum" sz="quarter" idx="12"/>
          </p:nvPr>
        </p:nvSpPr>
        <p:spPr/>
        <p:txBody>
          <a:bodyPr/>
          <a:lstStyle/>
          <a:p>
            <a:fld id="{BB178BE8-57A8-4873-BD53-9D6221574103}" type="slidenum">
              <a:rPr lang="es-MX" smtClean="0"/>
              <a:t>‹Nº›</a:t>
            </a:fld>
            <a:endParaRPr lang="es-MX"/>
          </a:p>
        </p:txBody>
      </p:sp>
      <p:sp>
        <p:nvSpPr>
          <p:cNvPr id="11" name="Título 1">
            <a:extLst>
              <a:ext uri="{FF2B5EF4-FFF2-40B4-BE49-F238E27FC236}">
                <a16:creationId xmlns:a16="http://schemas.microsoft.com/office/drawing/2014/main" id="{7B3D08CC-7091-46CC-AC82-CFCF24755928}"/>
              </a:ext>
            </a:extLst>
          </p:cNvPr>
          <p:cNvSpPr>
            <a:spLocks noGrp="1"/>
          </p:cNvSpPr>
          <p:nvPr>
            <p:ph type="title"/>
          </p:nvPr>
        </p:nvSpPr>
        <p:spPr>
          <a:xfrm>
            <a:off x="838200" y="365125"/>
            <a:ext cx="10515600" cy="1325563"/>
          </a:xfrm>
        </p:spPr>
        <p:txBody>
          <a:bodyPr/>
          <a:lstStyle/>
          <a:p>
            <a:r>
              <a:rPr lang="es-ES" dirty="0"/>
              <a:t>Haga clic para modificar el estilo de título del patrón</a:t>
            </a:r>
            <a:endParaRPr lang="es-MX" dirty="0"/>
          </a:p>
        </p:txBody>
      </p:sp>
    </p:spTree>
    <p:extLst>
      <p:ext uri="{BB962C8B-B14F-4D97-AF65-F5344CB8AC3E}">
        <p14:creationId xmlns:p14="http://schemas.microsoft.com/office/powerpoint/2010/main" val="337294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B31BDB-BF7C-423A-8808-37C3C203C954}"/>
              </a:ext>
            </a:extLst>
          </p:cNvPr>
          <p:cNvSpPr>
            <a:spLocks noGrp="1"/>
          </p:cNvSpPr>
          <p:nvPr>
            <p:ph type="title"/>
          </p:nvPr>
        </p:nvSpPr>
        <p:spPr/>
        <p:txBody>
          <a:bodyPr/>
          <a:lstStyle/>
          <a:p>
            <a:r>
              <a:rPr lang="es-ES" dirty="0"/>
              <a:t>Haga clic para modificar el estilo de título del patrón</a:t>
            </a:r>
            <a:endParaRPr lang="es-MX" dirty="0"/>
          </a:p>
        </p:txBody>
      </p:sp>
      <p:sp>
        <p:nvSpPr>
          <p:cNvPr id="3" name="Marcador de contenido 2">
            <a:extLst>
              <a:ext uri="{FF2B5EF4-FFF2-40B4-BE49-F238E27FC236}">
                <a16:creationId xmlns:a16="http://schemas.microsoft.com/office/drawing/2014/main" id="{0AAE1F64-DF05-4777-874D-003949CA444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A8A779A-A3FB-4630-8770-6B21940B81F2}"/>
              </a:ext>
            </a:extLst>
          </p:cNvPr>
          <p:cNvSpPr>
            <a:spLocks noGrp="1"/>
          </p:cNvSpPr>
          <p:nvPr>
            <p:ph type="dt" sz="half" idx="10"/>
          </p:nvPr>
        </p:nvSpPr>
        <p:spPr/>
        <p:txBody>
          <a:bodyPr/>
          <a:lstStyle/>
          <a:p>
            <a:fld id="{DE2997C0-6605-4D02-B842-6EC072388114}" type="datetimeFigureOut">
              <a:rPr lang="es-MX" smtClean="0"/>
              <a:t>13/08/2023</a:t>
            </a:fld>
            <a:endParaRPr lang="es-MX"/>
          </a:p>
        </p:txBody>
      </p:sp>
      <p:sp>
        <p:nvSpPr>
          <p:cNvPr id="5" name="Marcador de pie de página 4">
            <a:extLst>
              <a:ext uri="{FF2B5EF4-FFF2-40B4-BE49-F238E27FC236}">
                <a16:creationId xmlns:a16="http://schemas.microsoft.com/office/drawing/2014/main" id="{6AF9A2E0-4E4B-4356-A36D-005710FA743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85C1447-B260-4275-B874-2816643B8607}"/>
              </a:ext>
            </a:extLst>
          </p:cNvPr>
          <p:cNvSpPr>
            <a:spLocks noGrp="1"/>
          </p:cNvSpPr>
          <p:nvPr>
            <p:ph type="sldNum" sz="quarter" idx="12"/>
          </p:nvPr>
        </p:nvSpPr>
        <p:spPr/>
        <p:txBody>
          <a:bodyPr/>
          <a:lstStyle/>
          <a:p>
            <a:fld id="{BB178BE8-57A8-4873-BD53-9D6221574103}" type="slidenum">
              <a:rPr lang="es-MX" smtClean="0"/>
              <a:t>‹Nº›</a:t>
            </a:fld>
            <a:endParaRPr lang="es-MX"/>
          </a:p>
        </p:txBody>
      </p:sp>
    </p:spTree>
    <p:extLst>
      <p:ext uri="{BB962C8B-B14F-4D97-AF65-F5344CB8AC3E}">
        <p14:creationId xmlns:p14="http://schemas.microsoft.com/office/powerpoint/2010/main" val="12718490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4EB"/>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329A618-E172-4760-BAF1-DD949D35D2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MX" dirty="0"/>
          </a:p>
        </p:txBody>
      </p:sp>
      <p:sp>
        <p:nvSpPr>
          <p:cNvPr id="3" name="Marcador de texto 2">
            <a:extLst>
              <a:ext uri="{FF2B5EF4-FFF2-40B4-BE49-F238E27FC236}">
                <a16:creationId xmlns:a16="http://schemas.microsoft.com/office/drawing/2014/main" id="{2A683074-73B5-477C-BBE3-E9B0B029E4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62B5D2A1-F937-4EC4-881E-3A484FEDDA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997C0-6605-4D02-B842-6EC072388114}" type="datetimeFigureOut">
              <a:rPr lang="es-MX" smtClean="0"/>
              <a:t>13/08/2023</a:t>
            </a:fld>
            <a:endParaRPr lang="es-MX"/>
          </a:p>
        </p:txBody>
      </p:sp>
      <p:sp>
        <p:nvSpPr>
          <p:cNvPr id="5" name="Marcador de pie de página 4">
            <a:extLst>
              <a:ext uri="{FF2B5EF4-FFF2-40B4-BE49-F238E27FC236}">
                <a16:creationId xmlns:a16="http://schemas.microsoft.com/office/drawing/2014/main" id="{3FE7FA9F-4BDC-4B94-8D43-1A18E73AE1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30A1A48B-0589-4A21-AC53-2C6CF62D0D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178BE8-57A8-4873-BD53-9D6221574103}" type="slidenum">
              <a:rPr lang="es-MX" smtClean="0"/>
              <a:t>‹Nº›</a:t>
            </a:fld>
            <a:endParaRPr lang="es-MX"/>
          </a:p>
        </p:txBody>
      </p:sp>
    </p:spTree>
    <p:extLst>
      <p:ext uri="{BB962C8B-B14F-4D97-AF65-F5344CB8AC3E}">
        <p14:creationId xmlns:p14="http://schemas.microsoft.com/office/powerpoint/2010/main" val="28255057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Astronomus"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ángulo rectángulo 6">
            <a:extLst>
              <a:ext uri="{FF2B5EF4-FFF2-40B4-BE49-F238E27FC236}">
                <a16:creationId xmlns:a16="http://schemas.microsoft.com/office/drawing/2014/main" id="{3A25E501-AB69-45A9-A68A-085BB5C71E0A}"/>
              </a:ext>
            </a:extLst>
          </p:cNvPr>
          <p:cNvSpPr/>
          <p:nvPr/>
        </p:nvSpPr>
        <p:spPr>
          <a:xfrm flipH="1" flipV="1">
            <a:off x="3439235" y="-3"/>
            <a:ext cx="8752763" cy="7151429"/>
          </a:xfrm>
          <a:prstGeom prst="rtTriangle">
            <a:avLst/>
          </a:prstGeom>
          <a:solidFill>
            <a:srgbClr val="35A2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Triángulo rectángulo 3">
            <a:extLst>
              <a:ext uri="{FF2B5EF4-FFF2-40B4-BE49-F238E27FC236}">
                <a16:creationId xmlns:a16="http://schemas.microsoft.com/office/drawing/2014/main" id="{258D9438-26A3-4972-8E2E-E47890E9A0C9}"/>
              </a:ext>
            </a:extLst>
          </p:cNvPr>
          <p:cNvSpPr/>
          <p:nvPr/>
        </p:nvSpPr>
        <p:spPr>
          <a:xfrm>
            <a:off x="0" y="0"/>
            <a:ext cx="6564573" cy="6857999"/>
          </a:xfrm>
          <a:prstGeom prst="rtTriangle">
            <a:avLst/>
          </a:prstGeom>
          <a:solidFill>
            <a:srgbClr val="27282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5258554D-58EB-4680-B434-06685982050D}"/>
              </a:ext>
            </a:extLst>
          </p:cNvPr>
          <p:cNvSpPr/>
          <p:nvPr/>
        </p:nvSpPr>
        <p:spPr>
          <a:xfrm>
            <a:off x="3219165" y="1737625"/>
            <a:ext cx="6690815" cy="3382750"/>
          </a:xfrm>
          <a:prstGeom prst="roundRect">
            <a:avLst>
              <a:gd name="adj" fmla="val 8829"/>
            </a:avLst>
          </a:prstGeom>
          <a:effectLst>
            <a:outerShdw blurRad="177800" dist="38100" dir="2700000" algn="tl" rotWithShape="0">
              <a:prstClr val="black">
                <a:alpha val="53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2" name="Título 1">
            <a:extLst>
              <a:ext uri="{FF2B5EF4-FFF2-40B4-BE49-F238E27FC236}">
                <a16:creationId xmlns:a16="http://schemas.microsoft.com/office/drawing/2014/main" id="{4E06C45C-8EC0-453D-97FB-BDA9C0EE15A8}"/>
              </a:ext>
            </a:extLst>
          </p:cNvPr>
          <p:cNvSpPr>
            <a:spLocks noGrp="1"/>
          </p:cNvSpPr>
          <p:nvPr>
            <p:ph type="ctrTitle"/>
          </p:nvPr>
        </p:nvSpPr>
        <p:spPr>
          <a:xfrm>
            <a:off x="3282286" y="2085075"/>
            <a:ext cx="6974006" cy="2387600"/>
          </a:xfrm>
        </p:spPr>
        <p:txBody>
          <a:bodyPr/>
          <a:lstStyle/>
          <a:p>
            <a:pPr algn="ctr"/>
            <a:r>
              <a:rPr lang="es-MX" dirty="0"/>
              <a:t>Conceptos de </a:t>
            </a:r>
            <a:r>
              <a:rPr lang="es-MX" dirty="0">
                <a:solidFill>
                  <a:srgbClr val="35A29F"/>
                </a:solidFill>
              </a:rPr>
              <a:t>vulnerabilidad</a:t>
            </a:r>
          </a:p>
        </p:txBody>
      </p:sp>
      <p:sp>
        <p:nvSpPr>
          <p:cNvPr id="3" name="Rectángulo: esquinas redondeadas 2">
            <a:extLst>
              <a:ext uri="{FF2B5EF4-FFF2-40B4-BE49-F238E27FC236}">
                <a16:creationId xmlns:a16="http://schemas.microsoft.com/office/drawing/2014/main" id="{DA64F550-EEF0-402D-831A-CA610DAB7F22}"/>
              </a:ext>
            </a:extLst>
          </p:cNvPr>
          <p:cNvSpPr/>
          <p:nvPr/>
        </p:nvSpPr>
        <p:spPr>
          <a:xfrm>
            <a:off x="2971800" y="5911723"/>
            <a:ext cx="9105898" cy="728660"/>
          </a:xfrm>
          <a:prstGeom prst="roundRect">
            <a:avLst>
              <a:gd name="adj" fmla="val 50000"/>
            </a:avLst>
          </a:prstGeom>
        </p:spPr>
        <p:style>
          <a:lnRef idx="2">
            <a:schemeClr val="accent6"/>
          </a:lnRef>
          <a:fillRef idx="1">
            <a:schemeClr val="lt1"/>
          </a:fillRef>
          <a:effectRef idx="0">
            <a:schemeClr val="accent6"/>
          </a:effectRef>
          <a:fontRef idx="minor">
            <a:schemeClr val="dk1"/>
          </a:fontRef>
        </p:style>
        <p:txBody>
          <a:bodyPr rtlCol="0" anchor="ctr"/>
          <a:lstStyle/>
          <a:p>
            <a:r>
              <a:rPr lang="es-MX" dirty="0"/>
              <a:t>	</a:t>
            </a:r>
            <a:r>
              <a:rPr lang="es-MX" dirty="0" err="1"/>
              <a:t>Op</a:t>
            </a:r>
            <a:r>
              <a:rPr lang="es-MX" dirty="0"/>
              <a:t>. 2 – Análisis de Vulnerabilidades</a:t>
            </a:r>
          </a:p>
          <a:p>
            <a:r>
              <a:rPr lang="es-MX" dirty="0"/>
              <a:t>	Gomez Hernandez Julio Manuel  |     A200350    |    7 - M</a:t>
            </a:r>
          </a:p>
        </p:txBody>
      </p:sp>
    </p:spTree>
    <p:extLst>
      <p:ext uri="{BB962C8B-B14F-4D97-AF65-F5344CB8AC3E}">
        <p14:creationId xmlns:p14="http://schemas.microsoft.com/office/powerpoint/2010/main" val="291359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589D85-FBF6-4FA6-AFEA-F9FA70E9859E}"/>
              </a:ext>
            </a:extLst>
          </p:cNvPr>
          <p:cNvSpPr>
            <a:spLocks noGrp="1"/>
          </p:cNvSpPr>
          <p:nvPr>
            <p:ph type="title"/>
          </p:nvPr>
        </p:nvSpPr>
        <p:spPr>
          <a:xfrm>
            <a:off x="1924119" y="404869"/>
            <a:ext cx="8196617" cy="1245309"/>
          </a:xfrm>
        </p:spPr>
        <p:txBody>
          <a:bodyPr>
            <a:noAutofit/>
          </a:bodyPr>
          <a:lstStyle/>
          <a:p>
            <a:pPr algn="ctr"/>
            <a:r>
              <a:rPr lang="es-MX" sz="3600" dirty="0"/>
              <a:t>Herramientas de </a:t>
            </a:r>
            <a:r>
              <a:rPr lang="es-MX" sz="3600" dirty="0">
                <a:solidFill>
                  <a:srgbClr val="35A29F"/>
                </a:solidFill>
              </a:rPr>
              <a:t>vulnerabilidades</a:t>
            </a:r>
          </a:p>
        </p:txBody>
      </p:sp>
      <p:grpSp>
        <p:nvGrpSpPr>
          <p:cNvPr id="16" name="Grupo 15">
            <a:extLst>
              <a:ext uri="{FF2B5EF4-FFF2-40B4-BE49-F238E27FC236}">
                <a16:creationId xmlns:a16="http://schemas.microsoft.com/office/drawing/2014/main" id="{76E96D53-FC05-4C7F-BE03-C7C8FEBFBE32}"/>
              </a:ext>
            </a:extLst>
          </p:cNvPr>
          <p:cNvGrpSpPr/>
          <p:nvPr/>
        </p:nvGrpSpPr>
        <p:grpSpPr>
          <a:xfrm>
            <a:off x="8721994" y="1005682"/>
            <a:ext cx="3336523" cy="989184"/>
            <a:chOff x="1397758" y="4057206"/>
            <a:chExt cx="4306472" cy="1325562"/>
          </a:xfrm>
        </p:grpSpPr>
        <p:grpSp>
          <p:nvGrpSpPr>
            <p:cNvPr id="12" name="Grupo 11">
              <a:extLst>
                <a:ext uri="{FF2B5EF4-FFF2-40B4-BE49-F238E27FC236}">
                  <a16:creationId xmlns:a16="http://schemas.microsoft.com/office/drawing/2014/main" id="{95B0C3A0-1930-434C-ACBF-ABD8E5E7B519}"/>
                </a:ext>
              </a:extLst>
            </p:cNvPr>
            <p:cNvGrpSpPr/>
            <p:nvPr/>
          </p:nvGrpSpPr>
          <p:grpSpPr>
            <a:xfrm>
              <a:off x="1397758" y="4057206"/>
              <a:ext cx="4306472" cy="1325562"/>
              <a:chOff x="838200" y="2979033"/>
              <a:chExt cx="4306472" cy="1325562"/>
            </a:xfrm>
          </p:grpSpPr>
          <p:sp>
            <p:nvSpPr>
              <p:cNvPr id="9" name="Rectángulo: esquinas redondeadas 8">
                <a:extLst>
                  <a:ext uri="{FF2B5EF4-FFF2-40B4-BE49-F238E27FC236}">
                    <a16:creationId xmlns:a16="http://schemas.microsoft.com/office/drawing/2014/main" id="{3B121B20-1154-4928-9253-0506B0FBC5C2}"/>
                  </a:ext>
                </a:extLst>
              </p:cNvPr>
              <p:cNvSpPr/>
              <p:nvPr/>
            </p:nvSpPr>
            <p:spPr>
              <a:xfrm>
                <a:off x="838200" y="2979033"/>
                <a:ext cx="4306472" cy="1325562"/>
              </a:xfrm>
              <a:prstGeom prst="roundRect">
                <a:avLst>
                  <a:gd name="adj" fmla="val 50000"/>
                </a:avLst>
              </a:prstGeom>
              <a:gradFill flip="none" rotWithShape="1">
                <a:gsLst>
                  <a:gs pos="0">
                    <a:srgbClr val="35A29F">
                      <a:tint val="66000"/>
                      <a:satMod val="160000"/>
                    </a:srgbClr>
                  </a:gs>
                  <a:gs pos="50000">
                    <a:srgbClr val="35A29F">
                      <a:tint val="44500"/>
                      <a:satMod val="160000"/>
                    </a:srgbClr>
                  </a:gs>
                  <a:gs pos="100000">
                    <a:srgbClr val="35A29F">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Elipse 9">
                <a:extLst>
                  <a:ext uri="{FF2B5EF4-FFF2-40B4-BE49-F238E27FC236}">
                    <a16:creationId xmlns:a16="http://schemas.microsoft.com/office/drawing/2014/main" id="{C595E641-DB95-4BCE-9030-34924BCC150D}"/>
                  </a:ext>
                </a:extLst>
              </p:cNvPr>
              <p:cNvSpPr/>
              <p:nvPr/>
            </p:nvSpPr>
            <p:spPr>
              <a:xfrm>
                <a:off x="1036133" y="3117146"/>
                <a:ext cx="858903" cy="923330"/>
              </a:xfrm>
              <a:prstGeom prst="ellipse">
                <a:avLst/>
              </a:prstGeom>
              <a:solidFill>
                <a:srgbClr val="F6F4E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CuadroTexto 10">
                <a:extLst>
                  <a:ext uri="{FF2B5EF4-FFF2-40B4-BE49-F238E27FC236}">
                    <a16:creationId xmlns:a16="http://schemas.microsoft.com/office/drawing/2014/main" id="{7E17C204-186C-4309-B477-5FD80CF1B2C1}"/>
                  </a:ext>
                </a:extLst>
              </p:cNvPr>
              <p:cNvSpPr txBox="1"/>
              <p:nvPr/>
            </p:nvSpPr>
            <p:spPr>
              <a:xfrm>
                <a:off x="2021645" y="3107531"/>
                <a:ext cx="2996418" cy="800219"/>
              </a:xfrm>
              <a:prstGeom prst="rect">
                <a:avLst/>
              </a:prstGeom>
              <a:noFill/>
            </p:spPr>
            <p:txBody>
              <a:bodyPr wrap="square" rtlCol="0">
                <a:spAutoFit/>
              </a:bodyPr>
              <a:lstStyle/>
              <a:p>
                <a:r>
                  <a:rPr lang="es-MX" b="1" dirty="0">
                    <a:latin typeface="Glacial Indifference" pitchFamily="50" charset="0"/>
                  </a:rPr>
                  <a:t>Gordon</a:t>
                </a:r>
                <a:r>
                  <a:rPr lang="es-MX" b="1" dirty="0">
                    <a:solidFill>
                      <a:srgbClr val="35A29F"/>
                    </a:solidFill>
                    <a:latin typeface="Glacial Indifference" pitchFamily="50" charset="0"/>
                  </a:rPr>
                  <a:t> Lyon</a:t>
                </a:r>
                <a:r>
                  <a:rPr lang="es-MX" dirty="0">
                    <a:latin typeface="Glacial Indifference" pitchFamily="50" charset="0"/>
                  </a:rPr>
                  <a:t>	</a:t>
                </a:r>
                <a:br>
                  <a:rPr lang="es-MX" dirty="0">
                    <a:latin typeface="Glacial Indifference" pitchFamily="50" charset="0"/>
                  </a:rPr>
                </a:br>
                <a:r>
                  <a:rPr lang="es-MX" sz="1400" dirty="0">
                    <a:latin typeface="Glacial Indifference" pitchFamily="50" charset="0"/>
                  </a:rPr>
                  <a:t>Creador de Mapa de N y escritor de libros, sitios web. </a:t>
                </a:r>
                <a:endParaRPr lang="es-MX" dirty="0">
                  <a:latin typeface="Glacial Indifference" pitchFamily="50" charset="0"/>
                </a:endParaRPr>
              </a:p>
            </p:txBody>
          </p:sp>
        </p:grpSp>
        <p:pic>
          <p:nvPicPr>
            <p:cNvPr id="1026" name="Picture 2">
              <a:extLst>
                <a:ext uri="{FF2B5EF4-FFF2-40B4-BE49-F238E27FC236}">
                  <a16:creationId xmlns:a16="http://schemas.microsoft.com/office/drawing/2014/main" id="{86CE45E6-4003-449E-A63F-132E6DFB7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691" y="4257198"/>
              <a:ext cx="858903" cy="92333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pSp>
      <p:sp>
        <p:nvSpPr>
          <p:cNvPr id="17" name="Lágrima 16">
            <a:extLst>
              <a:ext uri="{FF2B5EF4-FFF2-40B4-BE49-F238E27FC236}">
                <a16:creationId xmlns:a16="http://schemas.microsoft.com/office/drawing/2014/main" id="{8D43FC30-5DD9-468D-8BCD-FC70421D2059}"/>
              </a:ext>
            </a:extLst>
          </p:cNvPr>
          <p:cNvSpPr/>
          <p:nvPr/>
        </p:nvSpPr>
        <p:spPr>
          <a:xfrm rot="10800000">
            <a:off x="-3343896" y="1650178"/>
            <a:ext cx="7377595" cy="6886575"/>
          </a:xfrm>
          <a:prstGeom prst="teardrop">
            <a:avLst/>
          </a:prstGeom>
          <a:solidFill>
            <a:srgbClr val="35A2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diagonales cortadas 17">
            <a:extLst>
              <a:ext uri="{FF2B5EF4-FFF2-40B4-BE49-F238E27FC236}">
                <a16:creationId xmlns:a16="http://schemas.microsoft.com/office/drawing/2014/main" id="{A1898CB6-7D95-4E67-9877-FCC77AEF9305}"/>
              </a:ext>
            </a:extLst>
          </p:cNvPr>
          <p:cNvSpPr/>
          <p:nvPr/>
        </p:nvSpPr>
        <p:spPr>
          <a:xfrm>
            <a:off x="731972" y="1918868"/>
            <a:ext cx="2923131" cy="1229418"/>
          </a:xfrm>
          <a:prstGeom prst="snip2DiagRect">
            <a:avLst/>
          </a:prstGeom>
          <a:solidFill>
            <a:srgbClr val="F6F4EB"/>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28750" indent="-442913" algn="ctr"/>
            <a:r>
              <a:rPr lang="es-MX" dirty="0" err="1">
                <a:solidFill>
                  <a:srgbClr val="35A29F"/>
                </a:solidFill>
                <a:latin typeface="Astronomus" pitchFamily="2" charset="0"/>
              </a:rPr>
              <a:t>Nmap</a:t>
            </a:r>
            <a:r>
              <a:rPr lang="es-MX" dirty="0">
                <a:solidFill>
                  <a:srgbClr val="35A29F"/>
                </a:solidFill>
                <a:latin typeface="Astronomus" pitchFamily="2" charset="0"/>
              </a:rPr>
              <a:t>    </a:t>
            </a:r>
          </a:p>
        </p:txBody>
      </p:sp>
      <p:sp>
        <p:nvSpPr>
          <p:cNvPr id="27" name="Rectángulo: esquinas diagonales cortadas 26">
            <a:extLst>
              <a:ext uri="{FF2B5EF4-FFF2-40B4-BE49-F238E27FC236}">
                <a16:creationId xmlns:a16="http://schemas.microsoft.com/office/drawing/2014/main" id="{1DA9BA71-03EC-4F46-85C5-71FA41545C72}"/>
              </a:ext>
            </a:extLst>
          </p:cNvPr>
          <p:cNvSpPr/>
          <p:nvPr/>
        </p:nvSpPr>
        <p:spPr>
          <a:xfrm>
            <a:off x="1859913" y="3626183"/>
            <a:ext cx="2789042" cy="1029178"/>
          </a:xfrm>
          <a:prstGeom prst="snip2DiagRect">
            <a:avLst/>
          </a:prstGeom>
          <a:solidFill>
            <a:srgbClr val="F6F4EB"/>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rgbClr val="35A29F"/>
                </a:solidFill>
                <a:latin typeface="Astronomus" pitchFamily="2" charset="0"/>
              </a:rPr>
              <a:t>       </a:t>
            </a:r>
            <a:r>
              <a:rPr lang="es-MX" dirty="0" err="1">
                <a:solidFill>
                  <a:srgbClr val="35A29F"/>
                </a:solidFill>
                <a:latin typeface="Astronomus" pitchFamily="2" charset="0"/>
              </a:rPr>
              <a:t>jOOMSCAN</a:t>
            </a:r>
            <a:endParaRPr lang="es-MX" dirty="0">
              <a:solidFill>
                <a:srgbClr val="35A29F"/>
              </a:solidFill>
              <a:latin typeface="Astronomus" pitchFamily="2" charset="0"/>
            </a:endParaRPr>
          </a:p>
        </p:txBody>
      </p:sp>
      <p:sp>
        <p:nvSpPr>
          <p:cNvPr id="28" name="Rectángulo: esquinas diagonales cortadas 27">
            <a:extLst>
              <a:ext uri="{FF2B5EF4-FFF2-40B4-BE49-F238E27FC236}">
                <a16:creationId xmlns:a16="http://schemas.microsoft.com/office/drawing/2014/main" id="{44FE0BFB-A633-4DF4-87C2-15EDF2C59E4A}"/>
              </a:ext>
            </a:extLst>
          </p:cNvPr>
          <p:cNvSpPr/>
          <p:nvPr/>
        </p:nvSpPr>
        <p:spPr>
          <a:xfrm>
            <a:off x="2129480" y="5186515"/>
            <a:ext cx="2628257" cy="1063581"/>
          </a:xfrm>
          <a:prstGeom prst="snip2DiagRect">
            <a:avLst/>
          </a:prstGeom>
          <a:solidFill>
            <a:srgbClr val="F6F4EB"/>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rgbClr val="35A29F"/>
                </a:solidFill>
                <a:latin typeface="Astronomus" pitchFamily="2" charset="0"/>
              </a:rPr>
              <a:t>       WPSCAN</a:t>
            </a:r>
          </a:p>
        </p:txBody>
      </p:sp>
      <p:sp>
        <p:nvSpPr>
          <p:cNvPr id="32" name="CuadroTexto 31">
            <a:extLst>
              <a:ext uri="{FF2B5EF4-FFF2-40B4-BE49-F238E27FC236}">
                <a16:creationId xmlns:a16="http://schemas.microsoft.com/office/drawing/2014/main" id="{04C995AC-9EF2-4DEA-9D91-61B8ECFC6260}"/>
              </a:ext>
            </a:extLst>
          </p:cNvPr>
          <p:cNvSpPr txBox="1"/>
          <p:nvPr/>
        </p:nvSpPr>
        <p:spPr>
          <a:xfrm>
            <a:off x="3770970" y="1945711"/>
            <a:ext cx="6958944" cy="1200329"/>
          </a:xfrm>
          <a:prstGeom prst="rect">
            <a:avLst/>
          </a:prstGeom>
          <a:noFill/>
        </p:spPr>
        <p:txBody>
          <a:bodyPr wrap="square">
            <a:spAutoFit/>
          </a:bodyPr>
          <a:lstStyle/>
          <a:p>
            <a:r>
              <a:rPr lang="es-MX" sz="1800" b="0" i="0" dirty="0">
                <a:solidFill>
                  <a:srgbClr val="0A0A23"/>
                </a:solidFill>
                <a:effectLst/>
                <a:latin typeface="Glacial Indifference" pitchFamily="50" charset="0"/>
              </a:rPr>
              <a:t>NMAP (Network </a:t>
            </a:r>
            <a:r>
              <a:rPr lang="es-MX" sz="1800" b="0" i="0" dirty="0" err="1">
                <a:solidFill>
                  <a:srgbClr val="0A0A23"/>
                </a:solidFill>
                <a:effectLst/>
                <a:latin typeface="Glacial Indifference" pitchFamily="50" charset="0"/>
              </a:rPr>
              <a:t>Mapper</a:t>
            </a:r>
            <a:r>
              <a:rPr lang="es-MX" sz="1800" b="0" i="0" dirty="0">
                <a:solidFill>
                  <a:srgbClr val="0A0A23"/>
                </a:solidFill>
                <a:effectLst/>
                <a:latin typeface="Glacial Indifference" pitchFamily="50" charset="0"/>
              </a:rPr>
              <a:t>) es un software de código abierto que se utiliza para escanear una red y sus puertos con el objetivo de obtener información importante sobre la misma para controlar y gestionar su seguridad.</a:t>
            </a:r>
            <a:endParaRPr lang="es-MX" sz="1800" dirty="0">
              <a:latin typeface="Glacial Indifference" pitchFamily="50" charset="0"/>
            </a:endParaRPr>
          </a:p>
        </p:txBody>
      </p:sp>
      <p:pic>
        <p:nvPicPr>
          <p:cNvPr id="1030" name="Picture 6" descr="nmap logo 256x256 1">
            <a:extLst>
              <a:ext uri="{FF2B5EF4-FFF2-40B4-BE49-F238E27FC236}">
                <a16:creationId xmlns:a16="http://schemas.microsoft.com/office/drawing/2014/main" id="{5E9B9319-E4A2-4537-8E1E-41F780369F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895" y="1994866"/>
            <a:ext cx="900621" cy="900621"/>
          </a:xfrm>
          <a:prstGeom prst="rect">
            <a:avLst/>
          </a:prstGeom>
          <a:noFill/>
          <a:extLst>
            <a:ext uri="{909E8E84-426E-40DD-AFC4-6F175D3DCCD1}">
              <a14:hiddenFill xmlns:a14="http://schemas.microsoft.com/office/drawing/2010/main">
                <a:solidFill>
                  <a:srgbClr val="FFFFFF"/>
                </a:solidFill>
              </a14:hiddenFill>
            </a:ext>
          </a:extLst>
        </p:spPr>
      </p:pic>
      <p:sp>
        <p:nvSpPr>
          <p:cNvPr id="35" name="CuadroTexto 34">
            <a:extLst>
              <a:ext uri="{FF2B5EF4-FFF2-40B4-BE49-F238E27FC236}">
                <a16:creationId xmlns:a16="http://schemas.microsoft.com/office/drawing/2014/main" id="{9789ED17-82AE-40AA-AB2C-7B14FB6ADC58}"/>
              </a:ext>
            </a:extLst>
          </p:cNvPr>
          <p:cNvSpPr txBox="1"/>
          <p:nvPr/>
        </p:nvSpPr>
        <p:spPr>
          <a:xfrm>
            <a:off x="4757737" y="3331736"/>
            <a:ext cx="7434263" cy="1477328"/>
          </a:xfrm>
          <a:prstGeom prst="rect">
            <a:avLst/>
          </a:prstGeom>
          <a:noFill/>
        </p:spPr>
        <p:txBody>
          <a:bodyPr wrap="square">
            <a:spAutoFit/>
          </a:bodyPr>
          <a:lstStyle/>
          <a:p>
            <a:r>
              <a:rPr lang="es-MX" b="0" i="0" dirty="0" err="1">
                <a:effectLst/>
                <a:latin typeface="Glacial Indifference" pitchFamily="50" charset="0"/>
              </a:rPr>
              <a:t>Joomscan</a:t>
            </a:r>
            <a:r>
              <a:rPr lang="es-MX" b="0" i="0" dirty="0">
                <a:effectLst/>
                <a:latin typeface="Glacial Indifference" pitchFamily="50" charset="0"/>
              </a:rPr>
              <a:t> es un escáner de vulnerabilidades en la red utilizado para detectar la ejecución de comandos, inyección SQL y otros ataques contra aplicaciones web. </a:t>
            </a:r>
            <a:r>
              <a:rPr lang="es-MX" dirty="0">
                <a:latin typeface="Glacial Indifference" pitchFamily="50" charset="0"/>
              </a:rPr>
              <a:t>E</a:t>
            </a:r>
            <a:r>
              <a:rPr lang="es-MX" b="0" i="0" dirty="0">
                <a:effectLst/>
                <a:latin typeface="Glacial Indifference" pitchFamily="50" charset="0"/>
              </a:rPr>
              <a:t>scanea sitios web creados con Joomla. </a:t>
            </a:r>
            <a:r>
              <a:rPr lang="es-MX" b="0" i="0" dirty="0" err="1">
                <a:effectLst/>
                <a:latin typeface="Glacial Indifference" pitchFamily="50" charset="0"/>
              </a:rPr>
              <a:t>Joomscan</a:t>
            </a:r>
            <a:r>
              <a:rPr lang="es-MX" b="0" i="0" dirty="0">
                <a:effectLst/>
                <a:latin typeface="Glacial Indifference" pitchFamily="50" charset="0"/>
              </a:rPr>
              <a:t> localiza las carpetas navegables, localiza cada archivo para identificar la versión de un componente instalado.</a:t>
            </a:r>
            <a:endParaRPr lang="es-MX" dirty="0">
              <a:latin typeface="Glacial Indifference" pitchFamily="50" charset="0"/>
            </a:endParaRPr>
          </a:p>
        </p:txBody>
      </p:sp>
      <p:pic>
        <p:nvPicPr>
          <p:cNvPr id="1032" name="Picture 8">
            <a:extLst>
              <a:ext uri="{FF2B5EF4-FFF2-40B4-BE49-F238E27FC236}">
                <a16:creationId xmlns:a16="http://schemas.microsoft.com/office/drawing/2014/main" id="{F3867FE2-7561-4B41-B332-A2C91DF385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899" y="3709715"/>
            <a:ext cx="892481" cy="896466"/>
          </a:xfrm>
          <a:prstGeom prst="rect">
            <a:avLst/>
          </a:prstGeom>
          <a:noFill/>
          <a:extLst>
            <a:ext uri="{909E8E84-426E-40DD-AFC4-6F175D3DCCD1}">
              <a14:hiddenFill xmlns:a14="http://schemas.microsoft.com/office/drawing/2010/main">
                <a:solidFill>
                  <a:srgbClr val="FFFFFF"/>
                </a:solidFill>
              </a14:hiddenFill>
            </a:ext>
          </a:extLst>
        </p:spPr>
      </p:pic>
      <p:sp>
        <p:nvSpPr>
          <p:cNvPr id="31" name="AutoShape 10" descr="wpscan logo">
            <a:extLst>
              <a:ext uri="{FF2B5EF4-FFF2-40B4-BE49-F238E27FC236}">
                <a16:creationId xmlns:a16="http://schemas.microsoft.com/office/drawing/2014/main" id="{6620C4D2-2F6A-4A21-AF83-17E9F173EF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42" name="Picture 18" descr="WPScan logo">
            <a:extLst>
              <a:ext uri="{FF2B5EF4-FFF2-40B4-BE49-F238E27FC236}">
                <a16:creationId xmlns:a16="http://schemas.microsoft.com/office/drawing/2014/main" id="{778097FF-B3DD-4FC6-9B05-3B5DEAB174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9480" y="5280403"/>
            <a:ext cx="938212" cy="938212"/>
          </a:xfrm>
          <a:prstGeom prst="rect">
            <a:avLst/>
          </a:prstGeom>
          <a:noFill/>
          <a:extLst>
            <a:ext uri="{909E8E84-426E-40DD-AFC4-6F175D3DCCD1}">
              <a14:hiddenFill xmlns:a14="http://schemas.microsoft.com/office/drawing/2010/main">
                <a:solidFill>
                  <a:srgbClr val="FFFFFF"/>
                </a:solidFill>
              </a14:hiddenFill>
            </a:ext>
          </a:extLst>
        </p:spPr>
      </p:pic>
      <p:sp>
        <p:nvSpPr>
          <p:cNvPr id="43" name="CuadroTexto 42">
            <a:extLst>
              <a:ext uri="{FF2B5EF4-FFF2-40B4-BE49-F238E27FC236}">
                <a16:creationId xmlns:a16="http://schemas.microsoft.com/office/drawing/2014/main" id="{9F44B1E5-5CF2-4987-8873-6FEB024EDE1F}"/>
              </a:ext>
            </a:extLst>
          </p:cNvPr>
          <p:cNvSpPr txBox="1"/>
          <p:nvPr/>
        </p:nvSpPr>
        <p:spPr>
          <a:xfrm>
            <a:off x="4856988" y="5186515"/>
            <a:ext cx="6998494" cy="1200329"/>
          </a:xfrm>
          <a:prstGeom prst="rect">
            <a:avLst/>
          </a:prstGeom>
          <a:noFill/>
        </p:spPr>
        <p:txBody>
          <a:bodyPr wrap="square">
            <a:spAutoFit/>
          </a:bodyPr>
          <a:lstStyle/>
          <a:p>
            <a:r>
              <a:rPr lang="es-MX" dirty="0" err="1">
                <a:latin typeface="Glacial Indifference" pitchFamily="50" charset="0"/>
              </a:rPr>
              <a:t>WPScan</a:t>
            </a:r>
            <a:r>
              <a:rPr lang="es-MX" dirty="0">
                <a:latin typeface="Glacial Indifference" pitchFamily="50" charset="0"/>
              </a:rPr>
              <a:t> es un software de código abierto para Kali Linux, diseñado para escanear vulnerabilidades y fallos en un sitio web de WordPress. Es una herramienta muy poderosa y capaz de darte información detallada sobre una página web</a:t>
            </a:r>
          </a:p>
        </p:txBody>
      </p:sp>
    </p:spTree>
    <p:extLst>
      <p:ext uri="{BB962C8B-B14F-4D97-AF65-F5344CB8AC3E}">
        <p14:creationId xmlns:p14="http://schemas.microsoft.com/office/powerpoint/2010/main" val="367574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589D85-FBF6-4FA6-AFEA-F9FA70E9859E}"/>
              </a:ext>
            </a:extLst>
          </p:cNvPr>
          <p:cNvSpPr>
            <a:spLocks noGrp="1"/>
          </p:cNvSpPr>
          <p:nvPr>
            <p:ph type="title"/>
          </p:nvPr>
        </p:nvSpPr>
        <p:spPr>
          <a:xfrm>
            <a:off x="1924119" y="404869"/>
            <a:ext cx="8196617" cy="1245309"/>
          </a:xfrm>
        </p:spPr>
        <p:txBody>
          <a:bodyPr>
            <a:noAutofit/>
          </a:bodyPr>
          <a:lstStyle/>
          <a:p>
            <a:pPr algn="ctr"/>
            <a:r>
              <a:rPr lang="es-MX" sz="3600" dirty="0"/>
              <a:t>Herramientas de </a:t>
            </a:r>
            <a:r>
              <a:rPr lang="es-MX" sz="3600" dirty="0">
                <a:solidFill>
                  <a:srgbClr val="35A29F"/>
                </a:solidFill>
              </a:rPr>
              <a:t>vulnerabilidades</a:t>
            </a:r>
          </a:p>
        </p:txBody>
      </p:sp>
      <p:sp>
        <p:nvSpPr>
          <p:cNvPr id="17" name="Lágrima 16">
            <a:extLst>
              <a:ext uri="{FF2B5EF4-FFF2-40B4-BE49-F238E27FC236}">
                <a16:creationId xmlns:a16="http://schemas.microsoft.com/office/drawing/2014/main" id="{8D43FC30-5DD9-468D-8BCD-FC70421D2059}"/>
              </a:ext>
            </a:extLst>
          </p:cNvPr>
          <p:cNvSpPr/>
          <p:nvPr/>
        </p:nvSpPr>
        <p:spPr>
          <a:xfrm rot="10800000">
            <a:off x="-3343896" y="1650178"/>
            <a:ext cx="7377595" cy="6886575"/>
          </a:xfrm>
          <a:prstGeom prst="teardrop">
            <a:avLst/>
          </a:prstGeom>
          <a:solidFill>
            <a:srgbClr val="35A2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diagonales cortadas 28">
            <a:extLst>
              <a:ext uri="{FF2B5EF4-FFF2-40B4-BE49-F238E27FC236}">
                <a16:creationId xmlns:a16="http://schemas.microsoft.com/office/drawing/2014/main" id="{A454054F-2B0F-4C3C-8FA0-0F86D3582DF7}"/>
              </a:ext>
            </a:extLst>
          </p:cNvPr>
          <p:cNvSpPr/>
          <p:nvPr/>
        </p:nvSpPr>
        <p:spPr>
          <a:xfrm>
            <a:off x="1377819" y="2392034"/>
            <a:ext cx="3475100" cy="1072584"/>
          </a:xfrm>
          <a:prstGeom prst="snip2DiagRect">
            <a:avLst/>
          </a:prstGeom>
          <a:solidFill>
            <a:srgbClr val="F6F4EB"/>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800" dirty="0">
                <a:solidFill>
                  <a:srgbClr val="35A29F"/>
                </a:solidFill>
                <a:latin typeface="Astronomus" pitchFamily="2" charset="0"/>
              </a:rPr>
              <a:t>Nessus Essentials</a:t>
            </a:r>
          </a:p>
        </p:txBody>
      </p:sp>
      <p:sp>
        <p:nvSpPr>
          <p:cNvPr id="30" name="Rectángulo: esquinas diagonales cortadas 29">
            <a:extLst>
              <a:ext uri="{FF2B5EF4-FFF2-40B4-BE49-F238E27FC236}">
                <a16:creationId xmlns:a16="http://schemas.microsoft.com/office/drawing/2014/main" id="{DC8F5131-4D29-4FBF-AF05-80BDBFA20698}"/>
              </a:ext>
            </a:extLst>
          </p:cNvPr>
          <p:cNvSpPr/>
          <p:nvPr/>
        </p:nvSpPr>
        <p:spPr>
          <a:xfrm>
            <a:off x="2570485" y="4551000"/>
            <a:ext cx="2926430" cy="1072584"/>
          </a:xfrm>
          <a:prstGeom prst="snip2DiagRect">
            <a:avLst/>
          </a:prstGeom>
          <a:solidFill>
            <a:srgbClr val="F6F4EB"/>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rgbClr val="35A29F"/>
                </a:solidFill>
                <a:latin typeface="Astronomus" pitchFamily="2" charset="0"/>
              </a:rPr>
              <a:t>vEGA</a:t>
            </a:r>
            <a:endParaRPr lang="es-MX" dirty="0">
              <a:solidFill>
                <a:srgbClr val="35A29F"/>
              </a:solidFill>
              <a:latin typeface="Astronomus" pitchFamily="2" charset="0"/>
            </a:endParaRPr>
          </a:p>
        </p:txBody>
      </p:sp>
      <p:pic>
        <p:nvPicPr>
          <p:cNvPr id="2050" name="Picture 2" descr="Tenable logo for dark backgrounds (transparent PNG)">
            <a:extLst>
              <a:ext uri="{FF2B5EF4-FFF2-40B4-BE49-F238E27FC236}">
                <a16:creationId xmlns:a16="http://schemas.microsoft.com/office/drawing/2014/main" id="{E65CFECC-488A-44A3-868B-BD30813B9CC6}"/>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406395" y="2633184"/>
            <a:ext cx="622588" cy="598749"/>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a:extLst>
              <a:ext uri="{FF2B5EF4-FFF2-40B4-BE49-F238E27FC236}">
                <a16:creationId xmlns:a16="http://schemas.microsoft.com/office/drawing/2014/main" id="{F9A4969C-9076-4A0A-8F72-99D18B0C30F1}"/>
              </a:ext>
            </a:extLst>
          </p:cNvPr>
          <p:cNvSpPr txBox="1"/>
          <p:nvPr/>
        </p:nvSpPr>
        <p:spPr>
          <a:xfrm>
            <a:off x="5066617" y="2331816"/>
            <a:ext cx="7020608" cy="1477328"/>
          </a:xfrm>
          <a:prstGeom prst="rect">
            <a:avLst/>
          </a:prstGeom>
          <a:noFill/>
        </p:spPr>
        <p:txBody>
          <a:bodyPr wrap="square">
            <a:spAutoFit/>
          </a:bodyPr>
          <a:lstStyle/>
          <a:p>
            <a:r>
              <a:rPr lang="es-MX" b="0" i="0" dirty="0">
                <a:solidFill>
                  <a:srgbClr val="242424"/>
                </a:solidFill>
                <a:effectLst/>
                <a:latin typeface="Glacial Indifference" pitchFamily="50" charset="0"/>
              </a:rPr>
              <a:t>Nessus es una herramienta de escaneo de seguridad remota, que escanea una computadora y genera una alerta si descubre cualquier vulnerabilidad que los piratas informáticos maliciosos puedan usar para obtener acceso a cualquier computadora que haya conectado a una red.</a:t>
            </a:r>
            <a:endParaRPr lang="es-MX" dirty="0">
              <a:latin typeface="Glacial Indifference" pitchFamily="50" charset="0"/>
            </a:endParaRPr>
          </a:p>
        </p:txBody>
      </p:sp>
      <p:sp>
        <p:nvSpPr>
          <p:cNvPr id="22" name="CuadroTexto 21">
            <a:extLst>
              <a:ext uri="{FF2B5EF4-FFF2-40B4-BE49-F238E27FC236}">
                <a16:creationId xmlns:a16="http://schemas.microsoft.com/office/drawing/2014/main" id="{11686625-2297-406E-9086-49F858FC95D0}"/>
              </a:ext>
            </a:extLst>
          </p:cNvPr>
          <p:cNvSpPr txBox="1"/>
          <p:nvPr/>
        </p:nvSpPr>
        <p:spPr>
          <a:xfrm>
            <a:off x="5738887" y="4551000"/>
            <a:ext cx="6348338" cy="1477328"/>
          </a:xfrm>
          <a:prstGeom prst="rect">
            <a:avLst/>
          </a:prstGeom>
          <a:noFill/>
        </p:spPr>
        <p:txBody>
          <a:bodyPr wrap="square">
            <a:spAutoFit/>
          </a:bodyPr>
          <a:lstStyle/>
          <a:p>
            <a:r>
              <a:rPr lang="es-MX" dirty="0">
                <a:latin typeface="Glacial Indifference" pitchFamily="50" charset="0"/>
              </a:rPr>
              <a:t>Un escáner de Vulnerabilidades de código abierto para probar la seguridad de sitios/aplicaciones web, en la cual nos puede ayudar a encontrar y validar las Inyecciones SQL, Cross-Site Scripting (XSS), Shell </a:t>
            </a:r>
            <a:r>
              <a:rPr lang="es-MX" dirty="0" err="1">
                <a:latin typeface="Glacial Indifference" pitchFamily="50" charset="0"/>
              </a:rPr>
              <a:t>Injection</a:t>
            </a:r>
            <a:r>
              <a:rPr lang="es-MX" dirty="0">
                <a:latin typeface="Glacial Indifference" pitchFamily="50" charset="0"/>
              </a:rPr>
              <a:t>, Local File </a:t>
            </a:r>
            <a:r>
              <a:rPr lang="es-MX" dirty="0" err="1">
                <a:latin typeface="Glacial Indifference" pitchFamily="50" charset="0"/>
              </a:rPr>
              <a:t>Inclusion</a:t>
            </a:r>
            <a:r>
              <a:rPr lang="es-MX" dirty="0">
                <a:latin typeface="Glacial Indifference" pitchFamily="50" charset="0"/>
              </a:rPr>
              <a:t>, </a:t>
            </a:r>
            <a:r>
              <a:rPr lang="es-MX" dirty="0" err="1">
                <a:latin typeface="Glacial Indifference" pitchFamily="50" charset="0"/>
              </a:rPr>
              <a:t>Integer</a:t>
            </a:r>
            <a:r>
              <a:rPr lang="es-MX" dirty="0">
                <a:latin typeface="Glacial Indifference" pitchFamily="50" charset="0"/>
              </a:rPr>
              <a:t> </a:t>
            </a:r>
            <a:r>
              <a:rPr lang="es-MX" dirty="0" err="1">
                <a:latin typeface="Glacial Indifference" pitchFamily="50" charset="0"/>
              </a:rPr>
              <a:t>Overflow</a:t>
            </a:r>
            <a:r>
              <a:rPr lang="es-MX" dirty="0">
                <a:latin typeface="Glacial Indifference" pitchFamily="50" charset="0"/>
              </a:rPr>
              <a:t>, entre otras vulnerabilidades.</a:t>
            </a:r>
          </a:p>
        </p:txBody>
      </p:sp>
    </p:spTree>
    <p:extLst>
      <p:ext uri="{BB962C8B-B14F-4D97-AF65-F5344CB8AC3E}">
        <p14:creationId xmlns:p14="http://schemas.microsoft.com/office/powerpoint/2010/main" val="379337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34260CE-B485-4AD4-9A9E-E560EB875D34}"/>
              </a:ext>
            </a:extLst>
          </p:cNvPr>
          <p:cNvSpPr/>
          <p:nvPr/>
        </p:nvSpPr>
        <p:spPr>
          <a:xfrm>
            <a:off x="0" y="0"/>
            <a:ext cx="4614863" cy="6858000"/>
          </a:xfrm>
          <a:prstGeom prst="rect">
            <a:avLst/>
          </a:prstGeom>
          <a:effectLst>
            <a:outerShdw blurRad="50800" dist="38100" algn="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74380BBB-0BDC-4D9B-A9FE-B71F4A7273AE}"/>
              </a:ext>
            </a:extLst>
          </p:cNvPr>
          <p:cNvSpPr>
            <a:spLocks noGrp="1"/>
          </p:cNvSpPr>
          <p:nvPr>
            <p:ph type="title"/>
          </p:nvPr>
        </p:nvSpPr>
        <p:spPr>
          <a:xfrm>
            <a:off x="163115" y="2627312"/>
            <a:ext cx="4288632" cy="1603375"/>
          </a:xfrm>
        </p:spPr>
        <p:txBody>
          <a:bodyPr>
            <a:noAutofit/>
          </a:bodyPr>
          <a:lstStyle/>
          <a:p>
            <a:r>
              <a:rPr lang="es-MX" sz="3600" b="1" dirty="0">
                <a:solidFill>
                  <a:schemeClr val="bg1"/>
                </a:solidFill>
              </a:rPr>
              <a:t>Inteligencia </a:t>
            </a:r>
            <a:br>
              <a:rPr lang="es-MX" sz="3600" b="1" dirty="0"/>
            </a:br>
            <a:r>
              <a:rPr lang="es-MX" sz="3600" b="1" dirty="0"/>
              <a:t>	</a:t>
            </a:r>
            <a:r>
              <a:rPr lang="es-MX" sz="3600" b="1" dirty="0">
                <a:solidFill>
                  <a:srgbClr val="35A29F"/>
                </a:solidFill>
              </a:rPr>
              <a:t>misceláneo</a:t>
            </a:r>
          </a:p>
        </p:txBody>
      </p:sp>
      <p:sp>
        <p:nvSpPr>
          <p:cNvPr id="3" name="Marcador de contenido 2">
            <a:extLst>
              <a:ext uri="{FF2B5EF4-FFF2-40B4-BE49-F238E27FC236}">
                <a16:creationId xmlns:a16="http://schemas.microsoft.com/office/drawing/2014/main" id="{253C530E-3914-4017-B459-CE3D289EDC0C}"/>
              </a:ext>
            </a:extLst>
          </p:cNvPr>
          <p:cNvSpPr>
            <a:spLocks noGrp="1"/>
          </p:cNvSpPr>
          <p:nvPr>
            <p:ph idx="1"/>
          </p:nvPr>
        </p:nvSpPr>
        <p:spPr>
          <a:xfrm>
            <a:off x="7400924" y="2055018"/>
            <a:ext cx="4238625" cy="4351338"/>
          </a:xfrm>
        </p:spPr>
        <p:txBody>
          <a:bodyPr/>
          <a:lstStyle/>
          <a:p>
            <a:pPr algn="l" rtl="0"/>
            <a:endParaRPr lang="es-MX" b="0" i="0" dirty="0">
              <a:solidFill>
                <a:srgbClr val="333333"/>
              </a:solidFill>
              <a:effectLst/>
              <a:latin typeface="Open Sans" panose="020B0604020202020204" pitchFamily="34" charset="0"/>
            </a:endParaRPr>
          </a:p>
          <a:p>
            <a:pPr marL="0" indent="0" algn="l">
              <a:buNone/>
            </a:pPr>
            <a:r>
              <a:rPr lang="es-MX" b="0" i="0" dirty="0" err="1">
                <a:solidFill>
                  <a:srgbClr val="333333"/>
                </a:solidFill>
                <a:effectLst/>
                <a:latin typeface="Open Sans" panose="020B0604020202020204" pitchFamily="34" charset="0"/>
              </a:rPr>
              <a:t>Gobuster</a:t>
            </a:r>
            <a:r>
              <a:rPr lang="es-MX" b="0" i="0" dirty="0">
                <a:solidFill>
                  <a:srgbClr val="333333"/>
                </a:solidFill>
                <a:effectLst/>
                <a:latin typeface="Open Sans" panose="020B0604020202020204" pitchFamily="34" charset="0"/>
              </a:rPr>
              <a:t>:</a:t>
            </a:r>
          </a:p>
          <a:p>
            <a:pPr marL="0" indent="0" algn="l">
              <a:buNone/>
            </a:pPr>
            <a:r>
              <a:rPr lang="es-MX" b="0" i="0" dirty="0" err="1">
                <a:solidFill>
                  <a:srgbClr val="333333"/>
                </a:solidFill>
                <a:effectLst/>
                <a:latin typeface="Open Sans" panose="020B0604020202020204" pitchFamily="34" charset="0"/>
              </a:rPr>
              <a:t>Dumpster</a:t>
            </a:r>
            <a:r>
              <a:rPr lang="es-MX" b="0" i="0" dirty="0">
                <a:solidFill>
                  <a:srgbClr val="333333"/>
                </a:solidFill>
                <a:effectLst/>
                <a:latin typeface="Open Sans" panose="020B0604020202020204" pitchFamily="34" charset="0"/>
              </a:rPr>
              <a:t> </a:t>
            </a:r>
            <a:r>
              <a:rPr lang="es-MX" b="0" i="0" dirty="0" err="1">
                <a:solidFill>
                  <a:srgbClr val="333333"/>
                </a:solidFill>
                <a:effectLst/>
                <a:latin typeface="Open Sans" panose="020B0604020202020204" pitchFamily="34" charset="0"/>
              </a:rPr>
              <a:t>Diving</a:t>
            </a:r>
            <a:endParaRPr lang="es-MX" dirty="0">
              <a:solidFill>
                <a:srgbClr val="333333"/>
              </a:solidFill>
              <a:latin typeface="Open Sans" panose="020B0604020202020204" pitchFamily="34" charset="0"/>
            </a:endParaRPr>
          </a:p>
          <a:p>
            <a:pPr marL="0" indent="0" algn="l">
              <a:buNone/>
            </a:pPr>
            <a:r>
              <a:rPr lang="es-MX" b="0" i="0" dirty="0">
                <a:solidFill>
                  <a:srgbClr val="333333"/>
                </a:solidFill>
                <a:effectLst/>
                <a:latin typeface="Open Sans" panose="020B0604020202020204" pitchFamily="34" charset="0"/>
              </a:rPr>
              <a:t>Ingeniería Social</a:t>
            </a:r>
          </a:p>
          <a:p>
            <a:endParaRPr lang="es-MX" dirty="0"/>
          </a:p>
        </p:txBody>
      </p:sp>
      <p:sp>
        <p:nvSpPr>
          <p:cNvPr id="5" name="Rectángulo: esquinas redondeadas 4">
            <a:extLst>
              <a:ext uri="{FF2B5EF4-FFF2-40B4-BE49-F238E27FC236}">
                <a16:creationId xmlns:a16="http://schemas.microsoft.com/office/drawing/2014/main" id="{F5F0C7F0-8744-4FF9-8360-577E6AC6462F}"/>
              </a:ext>
            </a:extLst>
          </p:cNvPr>
          <p:cNvSpPr/>
          <p:nvPr/>
        </p:nvSpPr>
        <p:spPr>
          <a:xfrm>
            <a:off x="4439547" y="225825"/>
            <a:ext cx="7200000" cy="1883566"/>
          </a:xfrm>
          <a:prstGeom prst="roundRect">
            <a:avLst/>
          </a:prstGeom>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r>
              <a:rPr lang="es-MX" dirty="0" err="1">
                <a:solidFill>
                  <a:srgbClr val="35A29F"/>
                </a:solidFill>
                <a:latin typeface="Astronomus" pitchFamily="2" charset="0"/>
              </a:rPr>
              <a:t>Robuster</a:t>
            </a:r>
            <a:br>
              <a:rPr lang="es-MX" dirty="0">
                <a:latin typeface="Astronomus" pitchFamily="2" charset="0"/>
              </a:rPr>
            </a:br>
            <a:r>
              <a:rPr lang="es-MX" sz="1600" dirty="0">
                <a:latin typeface="Glacial Indifference" pitchFamily="50" charset="0"/>
              </a:rPr>
              <a:t>Es una herramienta open </a:t>
            </a:r>
            <a:r>
              <a:rPr lang="es-MX" sz="1600" dirty="0" err="1">
                <a:latin typeface="Glacial Indifference" pitchFamily="50" charset="0"/>
              </a:rPr>
              <a:t>source</a:t>
            </a:r>
            <a:r>
              <a:rPr lang="es-MX" sz="1600" dirty="0">
                <a:latin typeface="Glacial Indifference" pitchFamily="50" charset="0"/>
              </a:rPr>
              <a:t> que permite la identificación de contenido web como directorios o ficheros que pudiesen estar accesibles u ocultos en un portal web. Esto lo realiza a través de solicitudes http con un diccionario o por fuerza bruta, y detectará la existencia de las mismas en función del código de respuesta obtenido.</a:t>
            </a:r>
          </a:p>
        </p:txBody>
      </p:sp>
      <p:sp>
        <p:nvSpPr>
          <p:cNvPr id="6" name="Rectángulo: esquinas redondeadas 5">
            <a:extLst>
              <a:ext uri="{FF2B5EF4-FFF2-40B4-BE49-F238E27FC236}">
                <a16:creationId xmlns:a16="http://schemas.microsoft.com/office/drawing/2014/main" id="{81B2F1BE-EA1A-488C-9767-224AD71E0A68}"/>
              </a:ext>
            </a:extLst>
          </p:cNvPr>
          <p:cNvSpPr/>
          <p:nvPr/>
        </p:nvSpPr>
        <p:spPr>
          <a:xfrm>
            <a:off x="4439549" y="2541584"/>
            <a:ext cx="7200000" cy="1901820"/>
          </a:xfrm>
          <a:prstGeom prst="roundRect">
            <a:avLst/>
          </a:prstGeom>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s-MX" dirty="0" err="1">
                <a:latin typeface="Astronomus" pitchFamily="2" charset="0"/>
              </a:rPr>
              <a:t>Dumspter</a:t>
            </a:r>
            <a:r>
              <a:rPr lang="es-MX" dirty="0">
                <a:latin typeface="Astronomus" pitchFamily="2" charset="0"/>
              </a:rPr>
              <a:t> </a:t>
            </a:r>
            <a:r>
              <a:rPr lang="es-MX" dirty="0" err="1">
                <a:solidFill>
                  <a:srgbClr val="35A29F"/>
                </a:solidFill>
                <a:latin typeface="Astronomus" pitchFamily="2" charset="0"/>
              </a:rPr>
              <a:t>Diving</a:t>
            </a:r>
            <a:endParaRPr lang="es-MX" dirty="0">
              <a:solidFill>
                <a:srgbClr val="35A29F"/>
              </a:solidFill>
              <a:latin typeface="Astronomus" pitchFamily="2" charset="0"/>
            </a:endParaRPr>
          </a:p>
          <a:p>
            <a:pPr algn="l"/>
            <a:r>
              <a:rPr lang="es-MX" sz="1600" dirty="0">
                <a:solidFill>
                  <a:schemeClr val="tx1"/>
                </a:solidFill>
                <a:latin typeface="Glacial Indifference" pitchFamily="50" charset="0"/>
              </a:rPr>
              <a:t>S</a:t>
            </a:r>
            <a:r>
              <a:rPr lang="es-MX" sz="1600" b="0" i="0" dirty="0">
                <a:solidFill>
                  <a:schemeClr val="tx1"/>
                </a:solidFill>
                <a:effectLst/>
                <a:latin typeface="Glacial Indifference" pitchFamily="50" charset="0"/>
              </a:rPr>
              <a:t>e refiere a la exploración de la papelera de un sistema con el fin de encontrar detalles para que un pirata informático pueda realizar un ciberataque. El primer paso para realizar un ataque a un servicio de redes sociales es bucear en el contenedor. Y la fase de ingeniería social vendrá después, cuando los usuarios en línea son llevados a una trampa para que revelen datos privados sobre ellos.</a:t>
            </a:r>
            <a:endParaRPr lang="es-MX" sz="2000" dirty="0">
              <a:solidFill>
                <a:schemeClr val="tx1"/>
              </a:solidFill>
              <a:latin typeface="Glacial Indifference" pitchFamily="50" charset="0"/>
            </a:endParaRPr>
          </a:p>
        </p:txBody>
      </p:sp>
      <p:sp>
        <p:nvSpPr>
          <p:cNvPr id="7" name="Rectángulo: esquinas redondeadas 6">
            <a:extLst>
              <a:ext uri="{FF2B5EF4-FFF2-40B4-BE49-F238E27FC236}">
                <a16:creationId xmlns:a16="http://schemas.microsoft.com/office/drawing/2014/main" id="{B077E949-490F-4F3A-8DF8-4F6809BF9D69}"/>
              </a:ext>
            </a:extLst>
          </p:cNvPr>
          <p:cNvSpPr/>
          <p:nvPr/>
        </p:nvSpPr>
        <p:spPr>
          <a:xfrm>
            <a:off x="4439546" y="4761581"/>
            <a:ext cx="7200001" cy="1901821"/>
          </a:xfrm>
          <a:prstGeom prst="roundRect">
            <a:avLst/>
          </a:prstGeom>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s-MX" dirty="0" err="1">
                <a:latin typeface="Astronomus" pitchFamily="2" charset="0"/>
              </a:rPr>
              <a:t>IngenierIa</a:t>
            </a:r>
            <a:r>
              <a:rPr lang="es-MX" dirty="0">
                <a:latin typeface="Astronomus" pitchFamily="2" charset="0"/>
              </a:rPr>
              <a:t> </a:t>
            </a:r>
            <a:r>
              <a:rPr lang="es-MX" dirty="0">
                <a:solidFill>
                  <a:srgbClr val="35A29F"/>
                </a:solidFill>
                <a:latin typeface="Astronomus" pitchFamily="2" charset="0"/>
              </a:rPr>
              <a:t>Social</a:t>
            </a:r>
          </a:p>
          <a:p>
            <a:r>
              <a:rPr lang="es-MX" sz="1600" dirty="0">
                <a:latin typeface="Glacial Indifference" pitchFamily="50" charset="0"/>
              </a:rPr>
              <a:t>Es el acto de manipular a una persona a través de técnicas psicológicas y habilidades sociales para cumplir metas específicas. Éstas contemplan entre otras cosas: la obtención de información, el acceso a un sistema o la ejecución de una actividad más elaborada (como el robo de un activo), pudiendo ser o no del interés de la persona objetivo.</a:t>
            </a:r>
          </a:p>
        </p:txBody>
      </p:sp>
    </p:spTree>
    <p:extLst>
      <p:ext uri="{BB962C8B-B14F-4D97-AF65-F5344CB8AC3E}">
        <p14:creationId xmlns:p14="http://schemas.microsoft.com/office/powerpoint/2010/main" val="1441707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589D85-FBF6-4FA6-AFEA-F9FA70E9859E}"/>
              </a:ext>
            </a:extLst>
          </p:cNvPr>
          <p:cNvSpPr>
            <a:spLocks noGrp="1"/>
          </p:cNvSpPr>
          <p:nvPr>
            <p:ph type="title"/>
          </p:nvPr>
        </p:nvSpPr>
        <p:spPr/>
        <p:txBody>
          <a:bodyPr/>
          <a:lstStyle/>
          <a:p>
            <a:r>
              <a:rPr lang="es-MX" dirty="0"/>
              <a:t>Inteligencia</a:t>
            </a:r>
            <a:br>
              <a:rPr lang="es-MX" dirty="0"/>
            </a:br>
            <a:r>
              <a:rPr lang="es-MX" dirty="0"/>
              <a:t>			</a:t>
            </a:r>
            <a:r>
              <a:rPr lang="es-MX" dirty="0">
                <a:solidFill>
                  <a:srgbClr val="35A29F"/>
                </a:solidFill>
              </a:rPr>
              <a:t>activa</a:t>
            </a:r>
          </a:p>
        </p:txBody>
      </p:sp>
      <p:sp>
        <p:nvSpPr>
          <p:cNvPr id="7" name="Elipse 6">
            <a:extLst>
              <a:ext uri="{FF2B5EF4-FFF2-40B4-BE49-F238E27FC236}">
                <a16:creationId xmlns:a16="http://schemas.microsoft.com/office/drawing/2014/main" id="{3D48A003-3531-4A1F-BDF5-8F83BD156E62}"/>
              </a:ext>
            </a:extLst>
          </p:cNvPr>
          <p:cNvSpPr/>
          <p:nvPr/>
        </p:nvSpPr>
        <p:spPr>
          <a:xfrm>
            <a:off x="1210469" y="1936122"/>
            <a:ext cx="1260000" cy="1260000"/>
          </a:xfrm>
          <a:prstGeom prst="ellipse">
            <a:avLst/>
          </a:prstGeom>
          <a:solidFill>
            <a:srgbClr val="F6F4EB"/>
          </a:solidFill>
          <a:ln>
            <a:noFill/>
          </a:ln>
          <a:effectLst>
            <a:outerShdw blurRad="1270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8">
            <a:extLst>
              <a:ext uri="{FF2B5EF4-FFF2-40B4-BE49-F238E27FC236}">
                <a16:creationId xmlns:a16="http://schemas.microsoft.com/office/drawing/2014/main" id="{2EA14A97-AF75-4B6C-A477-F7A8D94928F6}"/>
              </a:ext>
            </a:extLst>
          </p:cNvPr>
          <p:cNvSpPr/>
          <p:nvPr/>
        </p:nvSpPr>
        <p:spPr>
          <a:xfrm>
            <a:off x="5466000" y="1933939"/>
            <a:ext cx="1260000" cy="1260000"/>
          </a:xfrm>
          <a:prstGeom prst="ellipse">
            <a:avLst/>
          </a:prstGeom>
          <a:solidFill>
            <a:srgbClr val="F6F4EB"/>
          </a:solidFill>
          <a:ln>
            <a:noFill/>
          </a:ln>
          <a:effectLst>
            <a:outerShdw blurRad="1270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A587735A-AF4F-441B-BFFD-A476D5879802}"/>
              </a:ext>
            </a:extLst>
          </p:cNvPr>
          <p:cNvSpPr/>
          <p:nvPr/>
        </p:nvSpPr>
        <p:spPr>
          <a:xfrm>
            <a:off x="9560046" y="1879571"/>
            <a:ext cx="1260000" cy="1260000"/>
          </a:xfrm>
          <a:prstGeom prst="ellipse">
            <a:avLst/>
          </a:prstGeom>
          <a:solidFill>
            <a:srgbClr val="F6F4EB"/>
          </a:solidFill>
          <a:ln>
            <a:noFill/>
          </a:ln>
          <a:effectLst>
            <a:outerShdw blurRad="1270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FB6BF185-42A8-4828-B6E6-E2BE2A03F8C6}"/>
              </a:ext>
            </a:extLst>
          </p:cNvPr>
          <p:cNvSpPr/>
          <p:nvPr/>
        </p:nvSpPr>
        <p:spPr>
          <a:xfrm>
            <a:off x="430235" y="3351895"/>
            <a:ext cx="2820468" cy="665076"/>
          </a:xfrm>
          <a:prstGeom prst="roundRect">
            <a:avLst>
              <a:gd name="adj" fmla="val 50000"/>
            </a:avLst>
          </a:prstGeom>
          <a:solidFill>
            <a:srgbClr val="F6F4EB"/>
          </a:solidFill>
          <a:ln w="19050">
            <a:solidFill>
              <a:srgbClr val="35A2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rgbClr val="35A29F"/>
                </a:solidFill>
                <a:latin typeface="Astronomus" pitchFamily="2" charset="0"/>
              </a:rPr>
              <a:t>Análisis de dispositivos y puertos con </a:t>
            </a:r>
            <a:r>
              <a:rPr lang="es-MX" sz="1400" dirty="0" err="1">
                <a:solidFill>
                  <a:srgbClr val="35A29F"/>
                </a:solidFill>
                <a:latin typeface="Astronomus" pitchFamily="2" charset="0"/>
              </a:rPr>
              <a:t>Nmap</a:t>
            </a:r>
            <a:endParaRPr lang="es-MX" sz="1400" dirty="0">
              <a:solidFill>
                <a:srgbClr val="35A29F"/>
              </a:solidFill>
              <a:latin typeface="Astronomus" pitchFamily="2" charset="0"/>
            </a:endParaRPr>
          </a:p>
        </p:txBody>
      </p:sp>
      <p:sp>
        <p:nvSpPr>
          <p:cNvPr id="14" name="Rectángulo: esquinas redondeadas 13">
            <a:extLst>
              <a:ext uri="{FF2B5EF4-FFF2-40B4-BE49-F238E27FC236}">
                <a16:creationId xmlns:a16="http://schemas.microsoft.com/office/drawing/2014/main" id="{0A8B3D40-3893-476E-843E-32218AFD7AEA}"/>
              </a:ext>
            </a:extLst>
          </p:cNvPr>
          <p:cNvSpPr/>
          <p:nvPr/>
        </p:nvSpPr>
        <p:spPr>
          <a:xfrm>
            <a:off x="4792869" y="3349712"/>
            <a:ext cx="2606261" cy="665076"/>
          </a:xfrm>
          <a:prstGeom prst="roundRect">
            <a:avLst>
              <a:gd name="adj" fmla="val 50000"/>
            </a:avLst>
          </a:prstGeom>
          <a:solidFill>
            <a:srgbClr val="F6F4EB"/>
          </a:solidFill>
          <a:ln w="19050">
            <a:solidFill>
              <a:srgbClr val="35A2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rgbClr val="35A29F"/>
                </a:solidFill>
                <a:latin typeface="Astronomus" pitchFamily="2" charset="0"/>
              </a:rPr>
              <a:t>Parámetros opciones de escaneo de </a:t>
            </a:r>
            <a:r>
              <a:rPr lang="es-MX" sz="1400" dirty="0" err="1">
                <a:solidFill>
                  <a:srgbClr val="35A29F"/>
                </a:solidFill>
                <a:latin typeface="Astronomus" pitchFamily="2" charset="0"/>
              </a:rPr>
              <a:t>nmap</a:t>
            </a:r>
            <a:endParaRPr lang="es-MX" sz="1400" dirty="0">
              <a:solidFill>
                <a:srgbClr val="35A29F"/>
              </a:solidFill>
              <a:latin typeface="Astronomus" pitchFamily="2" charset="0"/>
            </a:endParaRPr>
          </a:p>
        </p:txBody>
      </p:sp>
      <p:sp>
        <p:nvSpPr>
          <p:cNvPr id="16" name="Rectángulo: esquinas redondeadas 15">
            <a:extLst>
              <a:ext uri="{FF2B5EF4-FFF2-40B4-BE49-F238E27FC236}">
                <a16:creationId xmlns:a16="http://schemas.microsoft.com/office/drawing/2014/main" id="{19FBD174-83D4-41E4-9612-977817E7C6C7}"/>
              </a:ext>
            </a:extLst>
          </p:cNvPr>
          <p:cNvSpPr/>
          <p:nvPr/>
        </p:nvSpPr>
        <p:spPr>
          <a:xfrm>
            <a:off x="9490029" y="3420239"/>
            <a:ext cx="1400033" cy="377667"/>
          </a:xfrm>
          <a:prstGeom prst="roundRect">
            <a:avLst>
              <a:gd name="adj" fmla="val 50000"/>
            </a:avLst>
          </a:prstGeom>
          <a:solidFill>
            <a:srgbClr val="F6F4EB"/>
          </a:solidFill>
          <a:ln w="19050">
            <a:solidFill>
              <a:srgbClr val="35A2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rgbClr val="35A29F"/>
                </a:solidFill>
                <a:latin typeface="Astronomus" pitchFamily="2" charset="0"/>
              </a:rPr>
              <a:t>Full TCP </a:t>
            </a:r>
            <a:r>
              <a:rPr lang="es-MX" sz="1400" dirty="0" err="1">
                <a:solidFill>
                  <a:srgbClr val="35A29F"/>
                </a:solidFill>
                <a:latin typeface="Astronomus" pitchFamily="2" charset="0"/>
              </a:rPr>
              <a:t>scan</a:t>
            </a:r>
            <a:endParaRPr lang="es-MX" sz="1400" dirty="0">
              <a:solidFill>
                <a:srgbClr val="35A29F"/>
              </a:solidFill>
              <a:latin typeface="Astronomus" pitchFamily="2" charset="0"/>
            </a:endParaRPr>
          </a:p>
        </p:txBody>
      </p:sp>
      <p:pic>
        <p:nvPicPr>
          <p:cNvPr id="17" name="Picture 6" descr="nmap logo 256x256 1">
            <a:extLst>
              <a:ext uri="{FF2B5EF4-FFF2-40B4-BE49-F238E27FC236}">
                <a16:creationId xmlns:a16="http://schemas.microsoft.com/office/drawing/2014/main" id="{AACF0356-6E65-4CDA-A545-D29B2B471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222" y="1997049"/>
            <a:ext cx="900621" cy="90062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E268C478-E419-4F4A-A8E2-7CB1554152B7}"/>
              </a:ext>
            </a:extLst>
          </p:cNvPr>
          <p:cNvPicPr>
            <a:picLocks noChangeAspect="1"/>
          </p:cNvPicPr>
          <p:nvPr/>
        </p:nvPicPr>
        <p:blipFill>
          <a:blip r:embed="rId3"/>
          <a:stretch>
            <a:fillRect/>
          </a:stretch>
        </p:blipFill>
        <p:spPr>
          <a:xfrm>
            <a:off x="9820954" y="2122545"/>
            <a:ext cx="775125" cy="775125"/>
          </a:xfrm>
          <a:prstGeom prst="rect">
            <a:avLst/>
          </a:prstGeom>
        </p:spPr>
      </p:pic>
      <p:pic>
        <p:nvPicPr>
          <p:cNvPr id="22" name="Imagen 21">
            <a:extLst>
              <a:ext uri="{FF2B5EF4-FFF2-40B4-BE49-F238E27FC236}">
                <a16:creationId xmlns:a16="http://schemas.microsoft.com/office/drawing/2014/main" id="{DCC350D4-0A83-43F4-9972-51521D5EEFC6}"/>
              </a:ext>
            </a:extLst>
          </p:cNvPr>
          <p:cNvPicPr>
            <a:picLocks noChangeAspect="1"/>
          </p:cNvPicPr>
          <p:nvPr/>
        </p:nvPicPr>
        <p:blipFill>
          <a:blip r:embed="rId4"/>
          <a:stretch>
            <a:fillRect/>
          </a:stretch>
        </p:blipFill>
        <p:spPr>
          <a:xfrm>
            <a:off x="5718528" y="2142729"/>
            <a:ext cx="754941" cy="754941"/>
          </a:xfrm>
          <a:prstGeom prst="rect">
            <a:avLst/>
          </a:prstGeom>
        </p:spPr>
      </p:pic>
      <p:sp>
        <p:nvSpPr>
          <p:cNvPr id="23" name="Rectángulo: esquinas diagonales redondeadas 22">
            <a:extLst>
              <a:ext uri="{FF2B5EF4-FFF2-40B4-BE49-F238E27FC236}">
                <a16:creationId xmlns:a16="http://schemas.microsoft.com/office/drawing/2014/main" id="{3123B574-59EC-4207-BB39-F0C7A2247AB3}"/>
              </a:ext>
            </a:extLst>
          </p:cNvPr>
          <p:cNvSpPr/>
          <p:nvPr/>
        </p:nvSpPr>
        <p:spPr>
          <a:xfrm rot="16200000">
            <a:off x="1015143" y="3379496"/>
            <a:ext cx="1641139" cy="3227637"/>
          </a:xfrm>
          <a:prstGeom prst="round2DiagRect">
            <a:avLst/>
          </a:prstGeom>
          <a:solidFill>
            <a:schemeClr val="bg1"/>
          </a:solidFill>
          <a:ln>
            <a:noFill/>
          </a:ln>
          <a:effectLst>
            <a:outerShdw blurRad="1016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Rectángulo: esquinas diagonales redondeadas 23">
            <a:extLst>
              <a:ext uri="{FF2B5EF4-FFF2-40B4-BE49-F238E27FC236}">
                <a16:creationId xmlns:a16="http://schemas.microsoft.com/office/drawing/2014/main" id="{399A94E4-9CBE-47DA-A5CB-8E5609B92C15}"/>
              </a:ext>
            </a:extLst>
          </p:cNvPr>
          <p:cNvSpPr/>
          <p:nvPr/>
        </p:nvSpPr>
        <p:spPr>
          <a:xfrm rot="16200000">
            <a:off x="4505223" y="3373917"/>
            <a:ext cx="2451284" cy="4044573"/>
          </a:xfrm>
          <a:prstGeom prst="round2DiagRect">
            <a:avLst/>
          </a:prstGeom>
          <a:solidFill>
            <a:schemeClr val="bg1"/>
          </a:solidFill>
          <a:ln>
            <a:noFill/>
          </a:ln>
          <a:effectLst>
            <a:outerShdw blurRad="1016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esquinas diagonales redondeadas 24">
            <a:extLst>
              <a:ext uri="{FF2B5EF4-FFF2-40B4-BE49-F238E27FC236}">
                <a16:creationId xmlns:a16="http://schemas.microsoft.com/office/drawing/2014/main" id="{ACC7E98E-B0D3-472B-8016-7030A187FD34}"/>
              </a:ext>
            </a:extLst>
          </p:cNvPr>
          <p:cNvSpPr/>
          <p:nvPr/>
        </p:nvSpPr>
        <p:spPr>
          <a:xfrm rot="16200000">
            <a:off x="8757013" y="3376099"/>
            <a:ext cx="2451284" cy="4044575"/>
          </a:xfrm>
          <a:prstGeom prst="round2DiagRect">
            <a:avLst/>
          </a:prstGeom>
          <a:solidFill>
            <a:schemeClr val="bg1"/>
          </a:solidFill>
          <a:ln>
            <a:noFill/>
          </a:ln>
          <a:effectLst>
            <a:outerShdw blurRad="1016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CuadroTexto 25">
            <a:extLst>
              <a:ext uri="{FF2B5EF4-FFF2-40B4-BE49-F238E27FC236}">
                <a16:creationId xmlns:a16="http://schemas.microsoft.com/office/drawing/2014/main" id="{E5E82D6F-D7DD-4F13-A5EF-5C8C61D6720C}"/>
              </a:ext>
            </a:extLst>
          </p:cNvPr>
          <p:cNvSpPr txBox="1"/>
          <p:nvPr/>
        </p:nvSpPr>
        <p:spPr>
          <a:xfrm>
            <a:off x="249412" y="4244224"/>
            <a:ext cx="3200118" cy="1569660"/>
          </a:xfrm>
          <a:prstGeom prst="rect">
            <a:avLst/>
          </a:prstGeom>
          <a:noFill/>
        </p:spPr>
        <p:txBody>
          <a:bodyPr wrap="square" rtlCol="0">
            <a:spAutoFit/>
          </a:bodyPr>
          <a:lstStyle/>
          <a:p>
            <a:r>
              <a:rPr lang="es-MX" sz="1600" b="0" i="0" dirty="0">
                <a:effectLst/>
                <a:latin typeface="Glacial Indifference" pitchFamily="50" charset="0"/>
              </a:rPr>
              <a:t>Es principalmente una aplicación para el mapeo de puertos de una red, aunque incluye diferentes funcionalidades que le permite obtener mucha otra información.</a:t>
            </a:r>
            <a:br>
              <a:rPr lang="es-MX" sz="1600" b="0" i="0" dirty="0">
                <a:effectLst/>
                <a:latin typeface="Glacial Indifference" pitchFamily="50" charset="0"/>
              </a:rPr>
            </a:br>
            <a:r>
              <a:rPr lang="es-MX" sz="1600" b="0" i="0" dirty="0">
                <a:effectLst/>
                <a:latin typeface="Glacial Indifference" pitchFamily="50" charset="0"/>
              </a:rPr>
              <a:t> </a:t>
            </a:r>
            <a:endParaRPr lang="es-MX" sz="1600" dirty="0">
              <a:latin typeface="Glacial Indifference" pitchFamily="50" charset="0"/>
            </a:endParaRPr>
          </a:p>
        </p:txBody>
      </p:sp>
      <p:sp>
        <p:nvSpPr>
          <p:cNvPr id="18" name="CuadroTexto 17">
            <a:extLst>
              <a:ext uri="{FF2B5EF4-FFF2-40B4-BE49-F238E27FC236}">
                <a16:creationId xmlns:a16="http://schemas.microsoft.com/office/drawing/2014/main" id="{40951B5E-2A9F-416D-9C70-FB4812E5DC98}"/>
              </a:ext>
            </a:extLst>
          </p:cNvPr>
          <p:cNvSpPr txBox="1"/>
          <p:nvPr/>
        </p:nvSpPr>
        <p:spPr>
          <a:xfrm>
            <a:off x="7955309" y="4170561"/>
            <a:ext cx="4044574" cy="2554545"/>
          </a:xfrm>
          <a:prstGeom prst="rect">
            <a:avLst/>
          </a:prstGeom>
          <a:noFill/>
        </p:spPr>
        <p:txBody>
          <a:bodyPr wrap="square">
            <a:spAutoFit/>
          </a:bodyPr>
          <a:lstStyle/>
          <a:p>
            <a:r>
              <a:rPr lang="es-MX" sz="1600" b="0" i="0" dirty="0">
                <a:effectLst/>
                <a:latin typeface="Glacial Indifference" pitchFamily="50" charset="0"/>
              </a:rPr>
              <a:t>Un escaneo abierto completo establece un apretón de manos TCP de tres vías antes de realizando cualquier puerto escanea el sistema de destino, con el objetivo de determinar su estado si están abiertos y cerrados.</a:t>
            </a:r>
            <a:br>
              <a:rPr lang="es-MX" sz="1600" b="0" i="0" dirty="0">
                <a:effectLst/>
                <a:latin typeface="Glacial Indifference" pitchFamily="50" charset="0"/>
              </a:rPr>
            </a:br>
            <a:r>
              <a:rPr lang="es-MX" sz="1600" b="0" i="0" dirty="0">
                <a:effectLst/>
                <a:latin typeface="Glacial Indifference" pitchFamily="50" charset="0"/>
              </a:rPr>
              <a:t>Puede determinar rápidamente si un puerto está abierto o cerrado porque establece un apretón de manos de tres vías TCP con el objetivo.</a:t>
            </a:r>
            <a:endParaRPr lang="es-MX" sz="1600" dirty="0">
              <a:latin typeface="Glacial Indifference" pitchFamily="50" charset="0"/>
            </a:endParaRPr>
          </a:p>
        </p:txBody>
      </p:sp>
      <p:sp>
        <p:nvSpPr>
          <p:cNvPr id="19" name="CuadroTexto 18">
            <a:extLst>
              <a:ext uri="{FF2B5EF4-FFF2-40B4-BE49-F238E27FC236}">
                <a16:creationId xmlns:a16="http://schemas.microsoft.com/office/drawing/2014/main" id="{969E37B3-9DF5-4D0B-8B15-1D5902B09EA1}"/>
              </a:ext>
            </a:extLst>
          </p:cNvPr>
          <p:cNvSpPr txBox="1"/>
          <p:nvPr/>
        </p:nvSpPr>
        <p:spPr>
          <a:xfrm>
            <a:off x="3708578" y="4170561"/>
            <a:ext cx="4131554" cy="2308324"/>
          </a:xfrm>
          <a:prstGeom prst="rect">
            <a:avLst/>
          </a:prstGeom>
          <a:noFill/>
        </p:spPr>
        <p:txBody>
          <a:bodyPr wrap="square">
            <a:spAutoFit/>
          </a:bodyPr>
          <a:lstStyle/>
          <a:p>
            <a:r>
              <a:rPr lang="es-MX" sz="1600" dirty="0">
                <a:latin typeface="Glacial Indifference" pitchFamily="50" charset="0"/>
              </a:rPr>
              <a:t>P</a:t>
            </a:r>
            <a:r>
              <a:rPr lang="es-MX" sz="1600" b="0" i="0" dirty="0">
                <a:effectLst/>
                <a:latin typeface="Glacial Indifference" pitchFamily="50" charset="0"/>
              </a:rPr>
              <a:t>ueden ser a través de segmentos TCP, datagramas UDP o paquetes ICMP, además, permite realizar escaneos de forma oculta para que sean difíciles de detectar por los firewalls. podremos hacer escaneo de puertos sobre ciertos puertos en concreto, entre rangos de puertos, rangos de direcciones IP, posibilidad de usar paquetes TCP </a:t>
            </a:r>
            <a:r>
              <a:rPr lang="es-MX" sz="1600" b="0" i="0" dirty="0" err="1">
                <a:effectLst/>
                <a:latin typeface="Glacial Indifference" pitchFamily="50" charset="0"/>
              </a:rPr>
              <a:t>null</a:t>
            </a:r>
            <a:r>
              <a:rPr lang="es-MX" sz="1600" b="0" i="0" dirty="0">
                <a:effectLst/>
                <a:latin typeface="Glacial Indifference" pitchFamily="50" charset="0"/>
              </a:rPr>
              <a:t>, FIN, </a:t>
            </a:r>
            <a:r>
              <a:rPr lang="es-MX" sz="1600" b="0" i="0" dirty="0" err="1">
                <a:effectLst/>
                <a:latin typeface="Glacial Indifference" pitchFamily="50" charset="0"/>
              </a:rPr>
              <a:t>Xmas</a:t>
            </a:r>
            <a:r>
              <a:rPr lang="es-MX" sz="1600" b="0" i="0" dirty="0">
                <a:effectLst/>
                <a:latin typeface="Glacial Indifference" pitchFamily="50" charset="0"/>
              </a:rPr>
              <a:t> y ACK.</a:t>
            </a:r>
            <a:endParaRPr lang="es-MX" sz="1600" dirty="0">
              <a:latin typeface="Glacial Indifference" pitchFamily="50" charset="0"/>
            </a:endParaRPr>
          </a:p>
        </p:txBody>
      </p:sp>
    </p:spTree>
    <p:extLst>
      <p:ext uri="{BB962C8B-B14F-4D97-AF65-F5344CB8AC3E}">
        <p14:creationId xmlns:p14="http://schemas.microsoft.com/office/powerpoint/2010/main" val="2181099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589D85-FBF6-4FA6-AFEA-F9FA70E9859E}"/>
              </a:ext>
            </a:extLst>
          </p:cNvPr>
          <p:cNvSpPr>
            <a:spLocks noGrp="1"/>
          </p:cNvSpPr>
          <p:nvPr>
            <p:ph type="title"/>
          </p:nvPr>
        </p:nvSpPr>
        <p:spPr/>
        <p:txBody>
          <a:bodyPr/>
          <a:lstStyle/>
          <a:p>
            <a:r>
              <a:rPr lang="es-MX" dirty="0"/>
              <a:t>Inteligencia</a:t>
            </a:r>
            <a:br>
              <a:rPr lang="es-MX" dirty="0"/>
            </a:br>
            <a:r>
              <a:rPr lang="es-MX" dirty="0"/>
              <a:t>			</a:t>
            </a:r>
            <a:r>
              <a:rPr lang="es-MX" dirty="0">
                <a:solidFill>
                  <a:srgbClr val="35A29F"/>
                </a:solidFill>
              </a:rPr>
              <a:t>activa</a:t>
            </a:r>
          </a:p>
        </p:txBody>
      </p:sp>
      <p:sp>
        <p:nvSpPr>
          <p:cNvPr id="7" name="Elipse 6">
            <a:extLst>
              <a:ext uri="{FF2B5EF4-FFF2-40B4-BE49-F238E27FC236}">
                <a16:creationId xmlns:a16="http://schemas.microsoft.com/office/drawing/2014/main" id="{3D48A003-3531-4A1F-BDF5-8F83BD156E62}"/>
              </a:ext>
            </a:extLst>
          </p:cNvPr>
          <p:cNvSpPr/>
          <p:nvPr/>
        </p:nvSpPr>
        <p:spPr>
          <a:xfrm>
            <a:off x="1210469" y="1936122"/>
            <a:ext cx="1260000" cy="1260000"/>
          </a:xfrm>
          <a:prstGeom prst="ellipse">
            <a:avLst/>
          </a:prstGeom>
          <a:solidFill>
            <a:srgbClr val="F6F4EB"/>
          </a:solidFill>
          <a:ln>
            <a:noFill/>
          </a:ln>
          <a:effectLst>
            <a:outerShdw blurRad="1270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8">
            <a:extLst>
              <a:ext uri="{FF2B5EF4-FFF2-40B4-BE49-F238E27FC236}">
                <a16:creationId xmlns:a16="http://schemas.microsoft.com/office/drawing/2014/main" id="{2EA14A97-AF75-4B6C-A477-F7A8D94928F6}"/>
              </a:ext>
            </a:extLst>
          </p:cNvPr>
          <p:cNvSpPr/>
          <p:nvPr/>
        </p:nvSpPr>
        <p:spPr>
          <a:xfrm>
            <a:off x="5466000" y="1933939"/>
            <a:ext cx="1260000" cy="1260000"/>
          </a:xfrm>
          <a:prstGeom prst="ellipse">
            <a:avLst/>
          </a:prstGeom>
          <a:solidFill>
            <a:srgbClr val="F6F4EB"/>
          </a:solidFill>
          <a:ln>
            <a:noFill/>
          </a:ln>
          <a:effectLst>
            <a:outerShdw blurRad="1270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A587735A-AF4F-441B-BFFD-A476D5879802}"/>
              </a:ext>
            </a:extLst>
          </p:cNvPr>
          <p:cNvSpPr/>
          <p:nvPr/>
        </p:nvSpPr>
        <p:spPr>
          <a:xfrm>
            <a:off x="9560046" y="1879571"/>
            <a:ext cx="1260000" cy="1260000"/>
          </a:xfrm>
          <a:prstGeom prst="ellipse">
            <a:avLst/>
          </a:prstGeom>
          <a:solidFill>
            <a:srgbClr val="F6F4EB"/>
          </a:solidFill>
          <a:ln>
            <a:noFill/>
          </a:ln>
          <a:effectLst>
            <a:outerShdw blurRad="1270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FB6BF185-42A8-4828-B6E6-E2BE2A03F8C6}"/>
              </a:ext>
            </a:extLst>
          </p:cNvPr>
          <p:cNvSpPr/>
          <p:nvPr/>
        </p:nvSpPr>
        <p:spPr>
          <a:xfrm>
            <a:off x="430235" y="3351895"/>
            <a:ext cx="2820468" cy="665076"/>
          </a:xfrm>
          <a:prstGeom prst="roundRect">
            <a:avLst>
              <a:gd name="adj" fmla="val 50000"/>
            </a:avLst>
          </a:prstGeom>
          <a:solidFill>
            <a:srgbClr val="F6F4EB"/>
          </a:solidFill>
          <a:ln w="19050">
            <a:solidFill>
              <a:srgbClr val="35A2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rgbClr val="35A29F"/>
                </a:solidFill>
                <a:latin typeface="Astronomus" pitchFamily="2" charset="0"/>
              </a:rPr>
              <a:t>Stealth</a:t>
            </a:r>
            <a:r>
              <a:rPr lang="es-MX" sz="1400" dirty="0">
                <a:solidFill>
                  <a:srgbClr val="35A29F"/>
                </a:solidFill>
                <a:latin typeface="Astronomus" pitchFamily="2" charset="0"/>
              </a:rPr>
              <a:t> </a:t>
            </a:r>
            <a:r>
              <a:rPr lang="es-MX" sz="1400" dirty="0" err="1">
                <a:solidFill>
                  <a:srgbClr val="35A29F"/>
                </a:solidFill>
                <a:latin typeface="Astronomus" pitchFamily="2" charset="0"/>
              </a:rPr>
              <a:t>Scan</a:t>
            </a:r>
            <a:endParaRPr lang="es-MX" sz="1400" dirty="0">
              <a:solidFill>
                <a:srgbClr val="35A29F"/>
              </a:solidFill>
              <a:latin typeface="Astronomus" pitchFamily="2" charset="0"/>
            </a:endParaRPr>
          </a:p>
        </p:txBody>
      </p:sp>
      <p:sp>
        <p:nvSpPr>
          <p:cNvPr id="14" name="Rectángulo: esquinas redondeadas 13">
            <a:extLst>
              <a:ext uri="{FF2B5EF4-FFF2-40B4-BE49-F238E27FC236}">
                <a16:creationId xmlns:a16="http://schemas.microsoft.com/office/drawing/2014/main" id="{0A8B3D40-3893-476E-843E-32218AFD7AEA}"/>
              </a:ext>
            </a:extLst>
          </p:cNvPr>
          <p:cNvSpPr/>
          <p:nvPr/>
        </p:nvSpPr>
        <p:spPr>
          <a:xfrm>
            <a:off x="4792869" y="3349712"/>
            <a:ext cx="2606261" cy="665076"/>
          </a:xfrm>
          <a:prstGeom prst="roundRect">
            <a:avLst>
              <a:gd name="adj" fmla="val 50000"/>
            </a:avLst>
          </a:prstGeom>
          <a:solidFill>
            <a:srgbClr val="F6F4EB"/>
          </a:solidFill>
          <a:ln w="19050">
            <a:solidFill>
              <a:srgbClr val="35A2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rgbClr val="35A29F"/>
                </a:solidFill>
                <a:latin typeface="Astronomus" pitchFamily="2" charset="0"/>
              </a:rPr>
              <a:t>Fingerprintig</a:t>
            </a:r>
            <a:endParaRPr lang="es-MX" sz="1400" dirty="0">
              <a:solidFill>
                <a:srgbClr val="35A29F"/>
              </a:solidFill>
              <a:latin typeface="Astronomus" pitchFamily="2" charset="0"/>
            </a:endParaRPr>
          </a:p>
        </p:txBody>
      </p:sp>
      <p:sp>
        <p:nvSpPr>
          <p:cNvPr id="16" name="Rectángulo: esquinas redondeadas 15">
            <a:extLst>
              <a:ext uri="{FF2B5EF4-FFF2-40B4-BE49-F238E27FC236}">
                <a16:creationId xmlns:a16="http://schemas.microsoft.com/office/drawing/2014/main" id="{19FBD174-83D4-41E4-9612-977817E7C6C7}"/>
              </a:ext>
            </a:extLst>
          </p:cNvPr>
          <p:cNvSpPr/>
          <p:nvPr/>
        </p:nvSpPr>
        <p:spPr>
          <a:xfrm>
            <a:off x="9490029" y="3420239"/>
            <a:ext cx="1400033" cy="377667"/>
          </a:xfrm>
          <a:prstGeom prst="roundRect">
            <a:avLst>
              <a:gd name="adj" fmla="val 50000"/>
            </a:avLst>
          </a:prstGeom>
          <a:solidFill>
            <a:srgbClr val="F6F4EB"/>
          </a:solidFill>
          <a:ln w="19050">
            <a:solidFill>
              <a:srgbClr val="35A2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rgbClr val="35A29F"/>
                </a:solidFill>
                <a:latin typeface="Astronomus" pitchFamily="2" charset="0"/>
              </a:rPr>
              <a:t>Zenmap</a:t>
            </a:r>
            <a:endParaRPr lang="es-MX" sz="1400" dirty="0">
              <a:solidFill>
                <a:srgbClr val="35A29F"/>
              </a:solidFill>
              <a:latin typeface="Astronomus" pitchFamily="2" charset="0"/>
            </a:endParaRPr>
          </a:p>
        </p:txBody>
      </p:sp>
      <p:sp>
        <p:nvSpPr>
          <p:cNvPr id="23" name="Rectángulo: esquinas diagonales redondeadas 22">
            <a:extLst>
              <a:ext uri="{FF2B5EF4-FFF2-40B4-BE49-F238E27FC236}">
                <a16:creationId xmlns:a16="http://schemas.microsoft.com/office/drawing/2014/main" id="{3123B574-59EC-4207-BB39-F0C7A2247AB3}"/>
              </a:ext>
            </a:extLst>
          </p:cNvPr>
          <p:cNvSpPr/>
          <p:nvPr/>
        </p:nvSpPr>
        <p:spPr>
          <a:xfrm rot="16200000">
            <a:off x="1066100" y="3512201"/>
            <a:ext cx="2451284" cy="3721026"/>
          </a:xfrm>
          <a:prstGeom prst="round2DiagRect">
            <a:avLst/>
          </a:prstGeom>
          <a:solidFill>
            <a:schemeClr val="bg1"/>
          </a:solidFill>
          <a:ln>
            <a:noFill/>
          </a:ln>
          <a:effectLst>
            <a:outerShdw blurRad="1016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Rectángulo: esquinas diagonales redondeadas 23">
            <a:extLst>
              <a:ext uri="{FF2B5EF4-FFF2-40B4-BE49-F238E27FC236}">
                <a16:creationId xmlns:a16="http://schemas.microsoft.com/office/drawing/2014/main" id="{399A94E4-9CBE-47DA-A5CB-8E5609B92C15}"/>
              </a:ext>
            </a:extLst>
          </p:cNvPr>
          <p:cNvSpPr/>
          <p:nvPr/>
        </p:nvSpPr>
        <p:spPr>
          <a:xfrm rot="16200000">
            <a:off x="4973504" y="3575008"/>
            <a:ext cx="2451284" cy="3721027"/>
          </a:xfrm>
          <a:prstGeom prst="round2DiagRect">
            <a:avLst/>
          </a:prstGeom>
          <a:solidFill>
            <a:schemeClr val="bg1"/>
          </a:solidFill>
          <a:ln>
            <a:noFill/>
          </a:ln>
          <a:effectLst>
            <a:outerShdw blurRad="1016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5" name="Rectángulo: esquinas diagonales redondeadas 24">
            <a:extLst>
              <a:ext uri="{FF2B5EF4-FFF2-40B4-BE49-F238E27FC236}">
                <a16:creationId xmlns:a16="http://schemas.microsoft.com/office/drawing/2014/main" id="{ACC7E98E-B0D3-472B-8016-7030A187FD34}"/>
              </a:ext>
            </a:extLst>
          </p:cNvPr>
          <p:cNvSpPr/>
          <p:nvPr/>
        </p:nvSpPr>
        <p:spPr>
          <a:xfrm rot="16200000">
            <a:off x="8896584" y="3537874"/>
            <a:ext cx="2451284" cy="3721026"/>
          </a:xfrm>
          <a:prstGeom prst="round2DiagRect">
            <a:avLst/>
          </a:prstGeom>
          <a:solidFill>
            <a:schemeClr val="bg1"/>
          </a:solidFill>
          <a:ln>
            <a:noFill/>
          </a:ln>
          <a:effectLst>
            <a:outerShdw blurRad="1016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CuadroTexto 25">
            <a:extLst>
              <a:ext uri="{FF2B5EF4-FFF2-40B4-BE49-F238E27FC236}">
                <a16:creationId xmlns:a16="http://schemas.microsoft.com/office/drawing/2014/main" id="{E5E82D6F-D7DD-4F13-A5EF-5C8C61D6720C}"/>
              </a:ext>
            </a:extLst>
          </p:cNvPr>
          <p:cNvSpPr txBox="1"/>
          <p:nvPr/>
        </p:nvSpPr>
        <p:spPr>
          <a:xfrm>
            <a:off x="427810" y="4209880"/>
            <a:ext cx="3643952" cy="2308324"/>
          </a:xfrm>
          <a:prstGeom prst="rect">
            <a:avLst/>
          </a:prstGeom>
          <a:noFill/>
        </p:spPr>
        <p:txBody>
          <a:bodyPr wrap="square" rtlCol="0">
            <a:spAutoFit/>
          </a:bodyPr>
          <a:lstStyle/>
          <a:p>
            <a:r>
              <a:rPr lang="es-MX" sz="1600" dirty="0">
                <a:latin typeface="Glacial Indifference" pitchFamily="50" charset="0"/>
              </a:rPr>
              <a:t>P</a:t>
            </a:r>
            <a:r>
              <a:rPr lang="es-MX" sz="1600" b="0" i="0" dirty="0">
                <a:effectLst/>
                <a:latin typeface="Glacial Indifference" pitchFamily="50" charset="0"/>
              </a:rPr>
              <a:t>uede realizar rápidamente, escaneando miles de puertos por segundo en una red rápida no obstaculizada por intrusos cortafuegos. Escaneo SYN es relativamente discreto y sigiloso, ya que nunca completa TCP conexiones. También permite claro, diferenciación confiable entre open, </a:t>
            </a:r>
            <a:r>
              <a:rPr lang="es-MX" sz="1600" b="0" i="0" dirty="0" err="1">
                <a:effectLst/>
                <a:latin typeface="Glacial Indifference" pitchFamily="50" charset="0"/>
              </a:rPr>
              <a:t>closed</a:t>
            </a:r>
            <a:r>
              <a:rPr lang="es-MX" sz="1600" b="0" i="0" dirty="0">
                <a:effectLst/>
                <a:latin typeface="Glacial Indifference" pitchFamily="50" charset="0"/>
              </a:rPr>
              <a:t>, y </a:t>
            </a:r>
            <a:r>
              <a:rPr lang="es-MX" sz="1600" b="0" i="0" dirty="0" err="1">
                <a:effectLst/>
                <a:latin typeface="Glacial Indifference" pitchFamily="50" charset="0"/>
              </a:rPr>
              <a:t>filtered</a:t>
            </a:r>
            <a:r>
              <a:rPr lang="es-MX" sz="1600" b="0" i="0" dirty="0">
                <a:effectLst/>
                <a:latin typeface="Glacial Indifference" pitchFamily="50" charset="0"/>
              </a:rPr>
              <a:t> estados.</a:t>
            </a:r>
            <a:endParaRPr lang="es-MX" sz="1600" dirty="0">
              <a:latin typeface="Glacial Indifference" pitchFamily="50" charset="0"/>
            </a:endParaRPr>
          </a:p>
        </p:txBody>
      </p:sp>
      <p:sp>
        <p:nvSpPr>
          <p:cNvPr id="15" name="CuadroTexto 14">
            <a:extLst>
              <a:ext uri="{FF2B5EF4-FFF2-40B4-BE49-F238E27FC236}">
                <a16:creationId xmlns:a16="http://schemas.microsoft.com/office/drawing/2014/main" id="{B244C044-68D3-46BB-875F-39FE9F9B0B02}"/>
              </a:ext>
            </a:extLst>
          </p:cNvPr>
          <p:cNvSpPr txBox="1"/>
          <p:nvPr/>
        </p:nvSpPr>
        <p:spPr>
          <a:xfrm>
            <a:off x="4338633" y="4233153"/>
            <a:ext cx="3721027" cy="1323439"/>
          </a:xfrm>
          <a:prstGeom prst="rect">
            <a:avLst/>
          </a:prstGeom>
          <a:noFill/>
        </p:spPr>
        <p:txBody>
          <a:bodyPr wrap="square">
            <a:spAutoFit/>
          </a:bodyPr>
          <a:lstStyle/>
          <a:p>
            <a:r>
              <a:rPr lang="es-MX" sz="1600" dirty="0">
                <a:latin typeface="Glacial Indifference" pitchFamily="50" charset="0"/>
              </a:rPr>
              <a:t>C</a:t>
            </a:r>
            <a:r>
              <a:rPr lang="es-MX" sz="1600" b="0" i="0" dirty="0">
                <a:effectLst/>
                <a:latin typeface="Glacial Indifference" pitchFamily="50" charset="0"/>
              </a:rPr>
              <a:t>onsiste en recolectar información directamente de los sistemas informáticos de una persona o empresa para conocer más sobre su comportamiento y configuración.</a:t>
            </a:r>
          </a:p>
        </p:txBody>
      </p:sp>
      <p:pic>
        <p:nvPicPr>
          <p:cNvPr id="5" name="Imagen 4">
            <a:extLst>
              <a:ext uri="{FF2B5EF4-FFF2-40B4-BE49-F238E27FC236}">
                <a16:creationId xmlns:a16="http://schemas.microsoft.com/office/drawing/2014/main" id="{326949D8-55A9-4C63-AD6B-C9CA9F64E1F1}"/>
              </a:ext>
            </a:extLst>
          </p:cNvPr>
          <p:cNvPicPr>
            <a:picLocks noChangeAspect="1"/>
          </p:cNvPicPr>
          <p:nvPr/>
        </p:nvPicPr>
        <p:blipFill>
          <a:blip r:embed="rId2">
            <a:duotone>
              <a:schemeClr val="accent3">
                <a:shade val="45000"/>
                <a:satMod val="135000"/>
              </a:schemeClr>
              <a:prstClr val="white"/>
            </a:duotone>
          </a:blip>
          <a:stretch>
            <a:fillRect/>
          </a:stretch>
        </p:blipFill>
        <p:spPr>
          <a:xfrm>
            <a:off x="5742068" y="2183085"/>
            <a:ext cx="720000" cy="720000"/>
          </a:xfrm>
          <a:prstGeom prst="rect">
            <a:avLst/>
          </a:prstGeom>
        </p:spPr>
      </p:pic>
      <p:pic>
        <p:nvPicPr>
          <p:cNvPr id="8" name="Imagen 7">
            <a:extLst>
              <a:ext uri="{FF2B5EF4-FFF2-40B4-BE49-F238E27FC236}">
                <a16:creationId xmlns:a16="http://schemas.microsoft.com/office/drawing/2014/main" id="{41753021-4B20-4B31-B321-532C25346C9E}"/>
              </a:ext>
            </a:extLst>
          </p:cNvPr>
          <p:cNvPicPr>
            <a:picLocks noChangeAspect="1"/>
          </p:cNvPicPr>
          <p:nvPr/>
        </p:nvPicPr>
        <p:blipFill>
          <a:blip r:embed="rId3"/>
          <a:stretch>
            <a:fillRect/>
          </a:stretch>
        </p:blipFill>
        <p:spPr>
          <a:xfrm>
            <a:off x="1389195" y="2091811"/>
            <a:ext cx="902547" cy="902547"/>
          </a:xfrm>
          <a:prstGeom prst="rect">
            <a:avLst/>
          </a:prstGeom>
        </p:spPr>
      </p:pic>
      <p:sp>
        <p:nvSpPr>
          <p:cNvPr id="20" name="CuadroTexto 19">
            <a:extLst>
              <a:ext uri="{FF2B5EF4-FFF2-40B4-BE49-F238E27FC236}">
                <a16:creationId xmlns:a16="http://schemas.microsoft.com/office/drawing/2014/main" id="{899C2897-5872-4BF1-9F01-D1778D02B058}"/>
              </a:ext>
            </a:extLst>
          </p:cNvPr>
          <p:cNvSpPr txBox="1"/>
          <p:nvPr/>
        </p:nvSpPr>
        <p:spPr>
          <a:xfrm>
            <a:off x="8246037" y="4244224"/>
            <a:ext cx="3857241" cy="2308324"/>
          </a:xfrm>
          <a:prstGeom prst="rect">
            <a:avLst/>
          </a:prstGeom>
          <a:noFill/>
        </p:spPr>
        <p:txBody>
          <a:bodyPr wrap="square">
            <a:spAutoFit/>
          </a:bodyPr>
          <a:lstStyle/>
          <a:p>
            <a:r>
              <a:rPr lang="es-MX" sz="1600" b="0" i="0" dirty="0">
                <a:solidFill>
                  <a:srgbClr val="000000"/>
                </a:solidFill>
                <a:effectLst/>
                <a:latin typeface="Glacial Indifference" pitchFamily="50" charset="0"/>
              </a:rPr>
              <a:t>Es la GUI oficial del escáner de seguridad </a:t>
            </a:r>
            <a:r>
              <a:rPr lang="es-MX" sz="1600" b="0" i="0" dirty="0" err="1">
                <a:solidFill>
                  <a:srgbClr val="000000"/>
                </a:solidFill>
                <a:effectLst/>
                <a:latin typeface="Glacial Indifference" pitchFamily="50" charset="0"/>
              </a:rPr>
              <a:t>Nmap</a:t>
            </a:r>
            <a:r>
              <a:rPr lang="es-MX" sz="1600" b="0" i="0" dirty="0">
                <a:solidFill>
                  <a:srgbClr val="000000"/>
                </a:solidFill>
                <a:effectLst/>
                <a:latin typeface="Glacial Indifference" pitchFamily="50" charset="0"/>
              </a:rPr>
              <a:t>.</a:t>
            </a:r>
            <a:br>
              <a:rPr lang="es-MX" sz="1600" b="0" i="0" dirty="0">
                <a:solidFill>
                  <a:srgbClr val="000000"/>
                </a:solidFill>
                <a:effectLst/>
                <a:latin typeface="Glacial Indifference" pitchFamily="50" charset="0"/>
              </a:rPr>
            </a:br>
            <a:r>
              <a:rPr lang="es-MX" sz="1600" dirty="0">
                <a:solidFill>
                  <a:srgbClr val="000000"/>
                </a:solidFill>
                <a:latin typeface="Glacial Indifference" pitchFamily="50" charset="0"/>
              </a:rPr>
              <a:t>T</a:t>
            </a:r>
            <a:r>
              <a:rPr lang="es-MX" sz="1600" b="0" i="0" dirty="0">
                <a:solidFill>
                  <a:srgbClr val="000000"/>
                </a:solidFill>
                <a:effectLst/>
                <a:latin typeface="Glacial Indifference" pitchFamily="50" charset="0"/>
              </a:rPr>
              <a:t>iene como objetivo hacer que </a:t>
            </a:r>
            <a:r>
              <a:rPr lang="es-MX" sz="1600" b="0" i="0" dirty="0" err="1">
                <a:solidFill>
                  <a:srgbClr val="000000"/>
                </a:solidFill>
                <a:effectLst/>
                <a:latin typeface="Glacial Indifference" pitchFamily="50" charset="0"/>
              </a:rPr>
              <a:t>Nmap</a:t>
            </a:r>
            <a:r>
              <a:rPr lang="es-MX" sz="1600" b="0" i="0" dirty="0">
                <a:solidFill>
                  <a:srgbClr val="000000"/>
                </a:solidFill>
                <a:effectLst/>
                <a:latin typeface="Glacial Indifference" pitchFamily="50" charset="0"/>
              </a:rPr>
              <a:t> sea fácil de usar para principiantes proporciona características avanzadas para usuarios experimentados de </a:t>
            </a:r>
            <a:r>
              <a:rPr lang="es-MX" sz="1600" b="0" i="0" dirty="0" err="1">
                <a:solidFill>
                  <a:srgbClr val="000000"/>
                </a:solidFill>
                <a:effectLst/>
                <a:latin typeface="Glacial Indifference" pitchFamily="50" charset="0"/>
              </a:rPr>
              <a:t>Nmap</a:t>
            </a:r>
            <a:r>
              <a:rPr lang="es-MX" sz="1600" b="0" i="0" dirty="0">
                <a:solidFill>
                  <a:srgbClr val="000000"/>
                </a:solidFill>
                <a:effectLst/>
                <a:latin typeface="Glacial Indifference" pitchFamily="50" charset="0"/>
              </a:rPr>
              <a:t>. Escaneos de uso frecuente se puede guardar como perfiles para facilitar su ejecución repetida.</a:t>
            </a:r>
            <a:endParaRPr lang="es-MX" sz="1600" dirty="0">
              <a:latin typeface="Glacial Indifference" pitchFamily="50" charset="0"/>
            </a:endParaRPr>
          </a:p>
        </p:txBody>
      </p:sp>
      <p:pic>
        <p:nvPicPr>
          <p:cNvPr id="21" name="Picture 6" descr="nmap logo 256x256 1">
            <a:extLst>
              <a:ext uri="{FF2B5EF4-FFF2-40B4-BE49-F238E27FC236}">
                <a16:creationId xmlns:a16="http://schemas.microsoft.com/office/drawing/2014/main" id="{A739980A-C02F-4FB9-8670-58A5E7A8FD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9734" y="2033568"/>
            <a:ext cx="900621" cy="900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737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589D85-FBF6-4FA6-AFEA-F9FA70E9859E}"/>
              </a:ext>
            </a:extLst>
          </p:cNvPr>
          <p:cNvSpPr>
            <a:spLocks noGrp="1"/>
          </p:cNvSpPr>
          <p:nvPr>
            <p:ph type="title"/>
          </p:nvPr>
        </p:nvSpPr>
        <p:spPr/>
        <p:txBody>
          <a:bodyPr/>
          <a:lstStyle/>
          <a:p>
            <a:r>
              <a:rPr lang="es-MX" dirty="0"/>
              <a:t>Inteligencia</a:t>
            </a:r>
            <a:br>
              <a:rPr lang="es-MX" dirty="0"/>
            </a:br>
            <a:r>
              <a:rPr lang="es-MX" dirty="0"/>
              <a:t>			</a:t>
            </a:r>
            <a:r>
              <a:rPr lang="es-MX" dirty="0">
                <a:solidFill>
                  <a:srgbClr val="35A29F"/>
                </a:solidFill>
              </a:rPr>
              <a:t>activa</a:t>
            </a:r>
          </a:p>
        </p:txBody>
      </p:sp>
      <p:sp>
        <p:nvSpPr>
          <p:cNvPr id="9" name="Elipse 8">
            <a:extLst>
              <a:ext uri="{FF2B5EF4-FFF2-40B4-BE49-F238E27FC236}">
                <a16:creationId xmlns:a16="http://schemas.microsoft.com/office/drawing/2014/main" id="{2EA14A97-AF75-4B6C-A477-F7A8D94928F6}"/>
              </a:ext>
            </a:extLst>
          </p:cNvPr>
          <p:cNvSpPr/>
          <p:nvPr/>
        </p:nvSpPr>
        <p:spPr>
          <a:xfrm>
            <a:off x="5466000" y="1933939"/>
            <a:ext cx="1260000" cy="1260000"/>
          </a:xfrm>
          <a:prstGeom prst="ellipse">
            <a:avLst/>
          </a:prstGeom>
          <a:solidFill>
            <a:srgbClr val="F6F4EB"/>
          </a:solidFill>
          <a:ln>
            <a:noFill/>
          </a:ln>
          <a:effectLst>
            <a:outerShdw blurRad="1270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0A8B3D40-3893-476E-843E-32218AFD7AEA}"/>
              </a:ext>
            </a:extLst>
          </p:cNvPr>
          <p:cNvSpPr/>
          <p:nvPr/>
        </p:nvSpPr>
        <p:spPr>
          <a:xfrm>
            <a:off x="4792869" y="3349712"/>
            <a:ext cx="2606261" cy="665076"/>
          </a:xfrm>
          <a:prstGeom prst="roundRect">
            <a:avLst>
              <a:gd name="adj" fmla="val 50000"/>
            </a:avLst>
          </a:prstGeom>
          <a:solidFill>
            <a:srgbClr val="F6F4EB"/>
          </a:solidFill>
          <a:ln w="19050">
            <a:solidFill>
              <a:srgbClr val="35A2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rgbClr val="35A29F"/>
                </a:solidFill>
                <a:latin typeface="Astronomus" pitchFamily="2" charset="0"/>
              </a:rPr>
              <a:t>Análisis </a:t>
            </a:r>
            <a:r>
              <a:rPr lang="es-MX" sz="1400" dirty="0" err="1">
                <a:solidFill>
                  <a:srgbClr val="35A29F"/>
                </a:solidFill>
                <a:latin typeface="Astronomus" pitchFamily="2" charset="0"/>
              </a:rPr>
              <a:t>traceroute</a:t>
            </a:r>
            <a:endParaRPr lang="es-MX" sz="1400" dirty="0">
              <a:solidFill>
                <a:srgbClr val="35A29F"/>
              </a:solidFill>
              <a:latin typeface="Astronomus" pitchFamily="2" charset="0"/>
            </a:endParaRPr>
          </a:p>
        </p:txBody>
      </p:sp>
      <p:sp>
        <p:nvSpPr>
          <p:cNvPr id="24" name="Rectángulo: esquinas diagonales redondeadas 23">
            <a:extLst>
              <a:ext uri="{FF2B5EF4-FFF2-40B4-BE49-F238E27FC236}">
                <a16:creationId xmlns:a16="http://schemas.microsoft.com/office/drawing/2014/main" id="{399A94E4-9CBE-47DA-A5CB-8E5609B92C15}"/>
              </a:ext>
            </a:extLst>
          </p:cNvPr>
          <p:cNvSpPr/>
          <p:nvPr/>
        </p:nvSpPr>
        <p:spPr>
          <a:xfrm rot="16200000">
            <a:off x="5093272" y="3173802"/>
            <a:ext cx="2451284" cy="4449170"/>
          </a:xfrm>
          <a:prstGeom prst="round2DiagRect">
            <a:avLst/>
          </a:prstGeom>
          <a:solidFill>
            <a:schemeClr val="bg1"/>
          </a:solidFill>
          <a:ln>
            <a:noFill/>
          </a:ln>
          <a:effectLst>
            <a:outerShdw blurRad="1016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CuadroTexto 6">
            <a:extLst>
              <a:ext uri="{FF2B5EF4-FFF2-40B4-BE49-F238E27FC236}">
                <a16:creationId xmlns:a16="http://schemas.microsoft.com/office/drawing/2014/main" id="{65AE5A77-807D-4542-A104-93B130E04FDE}"/>
              </a:ext>
            </a:extLst>
          </p:cNvPr>
          <p:cNvSpPr txBox="1"/>
          <p:nvPr/>
        </p:nvSpPr>
        <p:spPr>
          <a:xfrm>
            <a:off x="4094328" y="4233956"/>
            <a:ext cx="4449171" cy="1569660"/>
          </a:xfrm>
          <a:prstGeom prst="rect">
            <a:avLst/>
          </a:prstGeom>
          <a:noFill/>
        </p:spPr>
        <p:txBody>
          <a:bodyPr wrap="square">
            <a:spAutoFit/>
          </a:bodyPr>
          <a:lstStyle/>
          <a:p>
            <a:pPr algn="l"/>
            <a:r>
              <a:rPr lang="es-MX" sz="1600" dirty="0">
                <a:solidFill>
                  <a:srgbClr val="000000"/>
                </a:solidFill>
                <a:latin typeface="Glacial Indifference" pitchFamily="50" charset="0"/>
              </a:rPr>
              <a:t>E</a:t>
            </a:r>
            <a:r>
              <a:rPr lang="es-MX" sz="1600" b="0" i="0" dirty="0">
                <a:solidFill>
                  <a:srgbClr val="000000"/>
                </a:solidFill>
                <a:effectLst/>
                <a:latin typeface="Glacial Indifference" pitchFamily="50" charset="0"/>
              </a:rPr>
              <a:t>s un comando de red que se puede ejecutar en tu computadora, en casos en que experimentes problemas de ruta. Rastrea los "</a:t>
            </a:r>
            <a:r>
              <a:rPr lang="es-MX" sz="1600" b="0" i="0" dirty="0" err="1">
                <a:solidFill>
                  <a:srgbClr val="000000"/>
                </a:solidFill>
                <a:effectLst/>
                <a:latin typeface="Glacial Indifference" pitchFamily="50" charset="0"/>
              </a:rPr>
              <a:t>hops</a:t>
            </a:r>
            <a:r>
              <a:rPr lang="es-MX" sz="1600" b="0" i="0" dirty="0">
                <a:solidFill>
                  <a:srgbClr val="000000"/>
                </a:solidFill>
                <a:effectLst/>
                <a:latin typeface="Glacial Indifference" pitchFamily="50" charset="0"/>
              </a:rPr>
              <a:t>" entre tu computadora y el destino final. Por cada hop, la </a:t>
            </a:r>
            <a:r>
              <a:rPr lang="es-MX" sz="1600" b="0" i="0" dirty="0" err="1">
                <a:solidFill>
                  <a:srgbClr val="000000"/>
                </a:solidFill>
                <a:effectLst/>
                <a:latin typeface="Glacial Indifference" pitchFamily="50" charset="0"/>
              </a:rPr>
              <a:t>traceroute</a:t>
            </a:r>
            <a:r>
              <a:rPr lang="es-MX" sz="1600" b="0" i="0" dirty="0">
                <a:solidFill>
                  <a:srgbClr val="000000"/>
                </a:solidFill>
                <a:effectLst/>
                <a:latin typeface="Glacial Indifference" pitchFamily="50" charset="0"/>
              </a:rPr>
              <a:t> diagnosticará dónde se encuentra el problema. </a:t>
            </a:r>
          </a:p>
        </p:txBody>
      </p:sp>
    </p:spTree>
    <p:extLst>
      <p:ext uri="{BB962C8B-B14F-4D97-AF65-F5344CB8AC3E}">
        <p14:creationId xmlns:p14="http://schemas.microsoft.com/office/powerpoint/2010/main" val="364726319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847</Words>
  <Application>Microsoft Office PowerPoint</Application>
  <PresentationFormat>Panorámica</PresentationFormat>
  <Paragraphs>43</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Astronomus</vt:lpstr>
      <vt:lpstr>Calibri</vt:lpstr>
      <vt:lpstr>Glacial Indifference</vt:lpstr>
      <vt:lpstr>Open Sans</vt:lpstr>
      <vt:lpstr>Tema de Office</vt:lpstr>
      <vt:lpstr>Conceptos de vulnerabilidad</vt:lpstr>
      <vt:lpstr>Herramientas de vulnerabilidades</vt:lpstr>
      <vt:lpstr>Herramientas de vulnerabilidades</vt:lpstr>
      <vt:lpstr>Inteligencia   misceláneo</vt:lpstr>
      <vt:lpstr>Inteligencia    activa</vt:lpstr>
      <vt:lpstr>Inteligencia    activa</vt:lpstr>
      <vt:lpstr>Inteligencia    activa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Julio Gomez</dc:creator>
  <cp:lastModifiedBy>Julio Gomez</cp:lastModifiedBy>
  <cp:revision>28</cp:revision>
  <dcterms:created xsi:type="dcterms:W3CDTF">2023-08-12T03:42:58Z</dcterms:created>
  <dcterms:modified xsi:type="dcterms:W3CDTF">2023-08-14T00:32:21Z</dcterms:modified>
</cp:coreProperties>
</file>