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handoutMasterIdLst>
    <p:handoutMasterId r:id="rId22"/>
  </p:handoutMasterIdLst>
  <p:sldIdLst>
    <p:sldId id="386" r:id="rId2"/>
    <p:sldId id="449" r:id="rId3"/>
    <p:sldId id="450" r:id="rId4"/>
    <p:sldId id="452" r:id="rId5"/>
    <p:sldId id="451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21" r:id="rId19"/>
    <p:sldId id="403" r:id="rId2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Y" initials="L" lastIdx="2" clrIdx="0">
    <p:extLst>
      <p:ext uri="{19B8F6BF-5375-455C-9EA6-DF929625EA0E}">
        <p15:presenceInfo xmlns:p15="http://schemas.microsoft.com/office/powerpoint/2012/main" userId="L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752"/>
    <a:srgbClr val="DD6400"/>
    <a:srgbClr val="D5E507"/>
    <a:srgbClr val="0000FF"/>
    <a:srgbClr val="8E9BFA"/>
    <a:srgbClr val="708DB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7" autoAdjust="0"/>
    <p:restoredTop sz="76939" autoAdjust="0"/>
  </p:normalViewPr>
  <p:slideViewPr>
    <p:cSldViewPr>
      <p:cViewPr varScale="1">
        <p:scale>
          <a:sx n="89" d="100"/>
          <a:sy n="89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9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9382D87B-2356-4237-AF05-310594507DF6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AED78DF3-B783-4EBB-9C3B-27903EEFC7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858CD7D1-BCE3-4E89-95C1-72AD8E063EAC}" type="datetimeFigureOut">
              <a:rPr lang="ko-KR" altLang="en-US" smtClean="0"/>
              <a:pPr/>
              <a:t>2017-07-09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0" rIns="91419" bIns="4571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19" tIns="45710" rIns="91419" bIns="4571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E26B52F4-A5D3-4AEB-8D4A-D2A4694ABA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Thank you for listening to my 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9, 2017</a:t>
            </a:r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6200"/>
            <a:ext cx="24384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>
            <a:lvl1pPr>
              <a:defRPr sz="2800" u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92240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240" y="6492240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 rtlCol="0">
            <a:normAutofit/>
          </a:bodyPr>
          <a:lstStyle>
            <a:lvl1pPr>
              <a:defRPr sz="3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7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4297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July 9,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8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9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3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85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1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r>
              <a:rPr lang="en-US" altLang="ko-KR" smtClean="0"/>
              <a:t>July 9, 2017</a:t>
            </a:r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6200" y="609600"/>
            <a:ext cx="8991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13" cstate="print"/>
          <a:srcRect r="59375"/>
          <a:stretch>
            <a:fillRect/>
          </a:stretch>
        </p:blipFill>
        <p:spPr bwMode="auto">
          <a:xfrm>
            <a:off x="8455946" y="0"/>
            <a:ext cx="688054" cy="6851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none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hong@rayman.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676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DirectX12</a:t>
            </a:r>
            <a:b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dirty="0" smtClean="0"/>
              <a:t>CH2 - </a:t>
            </a:r>
            <a:r>
              <a:rPr lang="ko-KR" altLang="en-US" dirty="0" smtClean="0"/>
              <a:t>행렬대수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itle 7"/>
          <p:cNvSpPr txBox="1">
            <a:spLocks/>
          </p:cNvSpPr>
          <p:nvPr/>
        </p:nvSpPr>
        <p:spPr>
          <a:xfrm>
            <a:off x="762000" y="3200400"/>
            <a:ext cx="7467600" cy="3048000"/>
          </a:xfrm>
          <a:prstGeom prst="rect">
            <a:avLst/>
          </a:prstGeom>
          <a:ln>
            <a:noFill/>
          </a:ln>
        </p:spPr>
        <p:txBody>
          <a:bodyPr vert="horz" lIns="45720" rIns="45720" anchor="ctr">
            <a:normAutofit/>
          </a:bodyPr>
          <a:lstStyle/>
          <a:p>
            <a:pPr marR="64008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400" dirty="0" err="1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Eun</a:t>
            </a:r>
            <a:r>
              <a:rPr lang="en-US" altLang="ko-KR" sz="2400" dirty="0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-Jae Kim</a:t>
            </a:r>
            <a:endParaRPr lang="en-US" altLang="ko-KR" sz="2400" dirty="0">
              <a:solidFill>
                <a:srgbClr val="464646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Media Processor Lab., </a:t>
            </a:r>
            <a:r>
              <a:rPr lang="en-US" altLang="ko-KR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Sejong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University</a:t>
            </a: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ejkim@rayman.sejong.ac.kr</a:t>
            </a: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http://rayman.sejong.ac.kr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0" y="6324600"/>
            <a:ext cx="2057400" cy="365760"/>
          </a:xfrm>
        </p:spPr>
        <p:txBody>
          <a:bodyPr/>
          <a:lstStyle/>
          <a:p>
            <a:pPr algn="ctr"/>
            <a:r>
              <a:rPr lang="en-US" altLang="ko-KR" sz="1600" smtClean="0">
                <a:latin typeface="Arial" pitchFamily="34" charset="0"/>
                <a:cs typeface="Arial" pitchFamily="34" charset="0"/>
              </a:rPr>
              <a:t>July 9, 2017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행렬식</a:t>
                </a:r>
                <a:r>
                  <a:rPr lang="en-US" altLang="ko-KR" dirty="0" smtClean="0"/>
                  <a:t>(determinant)</a:t>
                </a:r>
                <a:r>
                  <a:rPr lang="ko-KR" altLang="en-US" dirty="0" smtClean="0"/>
                  <a:t>은 정방행렬을 입력 받아서 </a:t>
                </a:r>
                <a:r>
                  <a:rPr lang="ko-KR" altLang="en-US" dirty="0" err="1" smtClean="0"/>
                  <a:t>실숫값을</a:t>
                </a:r>
                <a:r>
                  <a:rPr lang="ko-KR" altLang="en-US" dirty="0" smtClean="0"/>
                  <a:t> 출력하는 특별한 함수이다</a:t>
                </a:r>
                <a:r>
                  <a:rPr lang="en-US" altLang="ko-KR" dirty="0" smtClean="0"/>
                  <a:t>.</a:t>
                </a:r>
              </a:p>
              <a:p>
                <a:pPr marL="393192" lvl="1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  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행렬의 역을 구하기 위한 함수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성질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정방행렬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</a:t>
                </a:r>
                <a:r>
                  <a:rPr lang="en-US" altLang="ko-KR" dirty="0" err="1" smtClean="0"/>
                  <a:t>det</a:t>
                </a:r>
                <a:r>
                  <a:rPr lang="en-US" altLang="ko-KR" dirty="0" smtClean="0"/>
                  <a:t> A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0</a:t>
                </a:r>
                <a:r>
                  <a:rPr lang="ko-KR" altLang="en-US" dirty="0" smtClean="0"/>
                  <a:t>이면 </a:t>
                </a:r>
                <a:r>
                  <a:rPr lang="ko-KR" altLang="en-US" dirty="0" err="1" smtClean="0"/>
                  <a:t>역행렬이</a:t>
                </a:r>
                <a:r>
                  <a:rPr lang="ko-KR" altLang="en-US" dirty="0" smtClean="0"/>
                  <a:t> 존재 한다</a:t>
                </a:r>
                <a:r>
                  <a:rPr lang="en-US" altLang="ko-KR" dirty="0" smtClean="0"/>
                  <a:t>.</a:t>
                </a:r>
              </a:p>
              <a:p>
                <a:pPr marL="393192" lvl="1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  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이 성질을 통해 행렬의 역이 가능한지 판단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err="1" smtClean="0"/>
                  <a:t>소행렬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 r="-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행렬식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09" y="4473702"/>
            <a:ext cx="1666875" cy="81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597652"/>
            <a:ext cx="145732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510" y="5597652"/>
            <a:ext cx="1362075" cy="552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5573078"/>
            <a:ext cx="13144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 </a:t>
            </a:r>
            <a:r>
              <a:rPr lang="en-US" altLang="ko-KR" dirty="0" smtClean="0"/>
              <a:t>X 2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en-US" altLang="ko-KR" dirty="0" smtClean="0"/>
              <a:t>X 3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 </a:t>
            </a:r>
            <a:r>
              <a:rPr lang="en-US" altLang="ko-KR" dirty="0" smtClean="0"/>
              <a:t>X 4 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행렬식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28" y="1772816"/>
            <a:ext cx="4362450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19" y="2922270"/>
            <a:ext cx="4457700" cy="1409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547500"/>
            <a:ext cx="5686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6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n x n </a:t>
                </a:r>
                <a:r>
                  <a:rPr lang="ko-KR" altLang="en-US" dirty="0" smtClean="0"/>
                  <a:t>행렬이라고 할 때 곱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를 </a:t>
                </a:r>
                <a:r>
                  <a:rPr lang="en-US" altLang="ko-KR" dirty="0" err="1" smtClean="0"/>
                  <a:t>Aij</a:t>
                </a:r>
                <a:r>
                  <a:rPr lang="ko-KR" altLang="en-US" dirty="0" smtClean="0"/>
                  <a:t>의 여인수라고 부른다</a:t>
                </a:r>
                <a:r>
                  <a:rPr lang="en-US" altLang="ko-KR" dirty="0" smtClean="0"/>
                  <a:t>. A</a:t>
                </a:r>
                <a:r>
                  <a:rPr lang="ko-KR" altLang="en-US" dirty="0" smtClean="0"/>
                  <a:t>의 각 성분의 </a:t>
                </a:r>
                <a:r>
                  <a:rPr lang="en-US" altLang="ko-KR" dirty="0" err="1" smtClean="0"/>
                  <a:t>Cij</a:t>
                </a:r>
                <a:r>
                  <a:rPr lang="ko-KR" altLang="en-US" dirty="0" smtClean="0"/>
                  <a:t>를 계산해서 해당 </a:t>
                </a:r>
                <a:r>
                  <a:rPr lang="en-US" altLang="ko-KR" dirty="0" err="1" smtClean="0"/>
                  <a:t>ij</a:t>
                </a:r>
                <a:r>
                  <a:rPr lang="ko-KR" altLang="en-US" dirty="0" smtClean="0"/>
                  <a:t>번째 위치에 배치한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행렬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여인수행렬이라고</a:t>
                </a:r>
                <a:r>
                  <a:rPr lang="ko-KR" altLang="en-US" dirty="0" smtClean="0"/>
                  <a:t> 부른다</a:t>
                </a:r>
                <a:r>
                  <a:rPr lang="en-US" altLang="ko-KR" dirty="0" smtClean="0"/>
                  <a:t>.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전치행렬을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딸림행렬이라고</a:t>
                </a:r>
                <a:r>
                  <a:rPr lang="ko-KR" altLang="en-US" dirty="0" smtClean="0"/>
                  <a:t> 부른다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표기법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 r="-10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딸림 행렬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268760"/>
            <a:ext cx="2376265" cy="354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573016"/>
            <a:ext cx="2538796" cy="13911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568016"/>
            <a:ext cx="1368152" cy="7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 대수에서 곱셈의 역원을 행렬의 역 또는 </a:t>
            </a:r>
            <a:r>
              <a:rPr lang="ko-KR" altLang="en-US" dirty="0" err="1" smtClean="0"/>
              <a:t>역행렬이라고</a:t>
            </a:r>
            <a:r>
              <a:rPr lang="ko-KR" altLang="en-US" dirty="0" smtClean="0"/>
              <a:t> 부른다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성질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정방행렬</a:t>
            </a:r>
            <a:r>
              <a:rPr lang="ko-KR" altLang="en-US" dirty="0" smtClean="0"/>
              <a:t>에만 </a:t>
            </a:r>
            <a:r>
              <a:rPr lang="ko-KR" altLang="en-US" dirty="0" err="1" smtClean="0"/>
              <a:t>역행렬이</a:t>
            </a:r>
            <a:r>
              <a:rPr lang="ko-KR" altLang="en-US" dirty="0" smtClean="0"/>
              <a:t> 존재한다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모든 정방행렬이 </a:t>
            </a:r>
            <a:r>
              <a:rPr lang="ko-KR" altLang="en-US" b="1" dirty="0" err="1" smtClean="0"/>
              <a:t>역행렬이</a:t>
            </a:r>
            <a:r>
              <a:rPr lang="ko-KR" altLang="en-US" b="1" dirty="0" smtClean="0"/>
              <a:t> 있는 것은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역행렬이</a:t>
            </a:r>
            <a:r>
              <a:rPr lang="ko-KR" altLang="en-US" dirty="0" smtClean="0"/>
              <a:t> 존재하는 경우 그 </a:t>
            </a:r>
            <a:r>
              <a:rPr lang="ko-KR" altLang="en-US" dirty="0" err="1" smtClean="0"/>
              <a:t>역행렬은</a:t>
            </a:r>
            <a:r>
              <a:rPr lang="ko-KR" altLang="en-US" dirty="0" smtClean="0"/>
              <a:t> 고유하다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행렬의 그 </a:t>
            </a:r>
            <a:r>
              <a:rPr lang="ko-KR" altLang="en-US" dirty="0" err="1" smtClean="0"/>
              <a:t>역행렬을</a:t>
            </a:r>
            <a:r>
              <a:rPr lang="ko-KR" altLang="en-US" dirty="0" smtClean="0"/>
              <a:t> 곱하면 단위행렬이 나온다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이때 </a:t>
            </a:r>
            <a:r>
              <a:rPr lang="ko-KR" altLang="en-US" b="1" dirty="0" smtClean="0"/>
              <a:t>교환법칙이 성립한다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역행렬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85184"/>
            <a:ext cx="1368152" cy="1250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8" y="6321945"/>
            <a:ext cx="1352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XMMATRIX</a:t>
            </a:r>
          </a:p>
          <a:p>
            <a:pPr lvl="1"/>
            <a:r>
              <a:rPr lang="en-US" altLang="ko-KR" dirty="0" smtClean="0"/>
              <a:t>4X4 </a:t>
            </a:r>
            <a:r>
              <a:rPr lang="ko-KR" altLang="en-US" dirty="0" smtClean="0"/>
              <a:t>행렬을 표현할 때 쓰이는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XMFLOAT4X4</a:t>
            </a:r>
          </a:p>
          <a:p>
            <a:pPr lvl="1"/>
            <a:r>
              <a:rPr lang="ko-KR" altLang="en-US" dirty="0" smtClean="0"/>
              <a:t>클래스 멤버 변수로 저장할 시에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XMLoadFloat4x4(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XMFLOAT4X4* </a:t>
            </a:r>
            <a:r>
              <a:rPr lang="en-US" altLang="ko-KR" dirty="0" err="1" smtClean="0"/>
              <a:t>pSource</a:t>
            </a:r>
            <a:r>
              <a:rPr lang="en-US" altLang="ko-KR" dirty="0" smtClean="0"/>
              <a:t>);</a:t>
            </a:r>
          </a:p>
          <a:p>
            <a:pPr lvl="1"/>
            <a:r>
              <a:rPr lang="en-US" altLang="ko-KR" dirty="0" smtClean="0"/>
              <a:t>XMMATRIX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XMStoreFloat4x4(XMFLOAT4X4* </a:t>
            </a:r>
            <a:r>
              <a:rPr lang="en-US" altLang="ko-KR" dirty="0" err="1" smtClean="0"/>
              <a:t>pDest</a:t>
            </a:r>
            <a:r>
              <a:rPr lang="en-US" altLang="ko-KR" dirty="0" smtClean="0"/>
              <a:t>, FXMMATRIX M);</a:t>
            </a:r>
            <a:endParaRPr lang="en-US" altLang="ko-KR" dirty="0"/>
          </a:p>
          <a:p>
            <a:pPr lvl="1"/>
            <a:r>
              <a:rPr lang="en-US" altLang="ko-KR" dirty="0" smtClean="0"/>
              <a:t>XMFLOAT4X4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DirectXMath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9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 smtClean="0"/>
              <a:t>XMMatrixIdentity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단위행렬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XMMatrixMultiply</a:t>
            </a:r>
            <a:r>
              <a:rPr lang="en-US" altLang="ko-KR" dirty="0" smtClean="0"/>
              <a:t>(FXMMATRIX A, CXMMATRIX B)</a:t>
            </a:r>
          </a:p>
          <a:p>
            <a:pPr lvl="1"/>
            <a:r>
              <a:rPr lang="ko-KR" altLang="en-US" dirty="0" smtClean="0"/>
              <a:t>행렬 곱 </a:t>
            </a:r>
            <a:r>
              <a:rPr lang="en-US" altLang="ko-KR" dirty="0" smtClean="0"/>
              <a:t>AB</a:t>
            </a:r>
            <a:r>
              <a:rPr lang="ko-KR" altLang="en-US" dirty="0" smtClean="0"/>
              <a:t>의 결과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XMMatrixTranspose</a:t>
            </a:r>
            <a:r>
              <a:rPr lang="en-US" altLang="ko-KR" dirty="0" smtClean="0"/>
              <a:t>(FXMATRIX M)</a:t>
            </a:r>
          </a:p>
          <a:p>
            <a:pPr lvl="1"/>
            <a:r>
              <a:rPr lang="en-US" altLang="ko-KR" dirty="0" smtClean="0"/>
              <a:t>M</a:t>
            </a:r>
            <a:r>
              <a:rPr lang="ko-KR" altLang="en-US" dirty="0" smtClean="0"/>
              <a:t>의 전치행렬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XMMatrixDeterminant</a:t>
            </a:r>
            <a:r>
              <a:rPr lang="en-US" altLang="ko-KR" dirty="0" smtClean="0"/>
              <a:t>(FXMMATRIX M)</a:t>
            </a:r>
          </a:p>
          <a:p>
            <a:pPr lvl="1"/>
            <a:r>
              <a:rPr lang="en-US" altLang="ko-KR" dirty="0" smtClean="0"/>
              <a:t>M</a:t>
            </a:r>
            <a:r>
              <a:rPr lang="ko-KR" altLang="en-US" dirty="0" smtClean="0"/>
              <a:t>의 행렬식 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XMMatrixInverse</a:t>
            </a:r>
            <a:r>
              <a:rPr lang="en-US" altLang="ko-KR" dirty="0" smtClean="0"/>
              <a:t>(XMVECTOR* </a:t>
            </a:r>
            <a:r>
              <a:rPr lang="en-US" altLang="ko-KR" dirty="0" err="1" smtClean="0"/>
              <a:t>pDet</a:t>
            </a:r>
            <a:r>
              <a:rPr lang="en-US" altLang="ko-KR" dirty="0" smtClean="0"/>
              <a:t>, FXMMATRIX M)</a:t>
            </a:r>
          </a:p>
          <a:p>
            <a:pPr lvl="1"/>
            <a:r>
              <a:rPr lang="en-US" altLang="ko-KR" dirty="0" smtClean="0"/>
              <a:t>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역행렬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DirectXMath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행렬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7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DirectXMath</a:t>
            </a:r>
            <a:r>
              <a:rPr lang="en-US" altLang="ko-KR" dirty="0"/>
              <a:t> </a:t>
            </a:r>
            <a:r>
              <a:rPr lang="ko-KR" altLang="en-US" dirty="0"/>
              <a:t>행렬 예제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91395"/>
            <a:ext cx="3933825" cy="3028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3" y="3820345"/>
            <a:ext cx="4362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DirectXMath</a:t>
            </a:r>
            <a:r>
              <a:rPr lang="en-US" altLang="ko-KR" dirty="0"/>
              <a:t> </a:t>
            </a:r>
            <a:r>
              <a:rPr lang="ko-KR" altLang="en-US" dirty="0"/>
              <a:t>행렬 예제 코드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48611"/>
            <a:ext cx="4824536" cy="2309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4" y="3419475"/>
            <a:ext cx="5381625" cy="476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9" y="3895725"/>
            <a:ext cx="3371058" cy="24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214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4400" b="1" dirty="0"/>
              <a:t>Thank You for Your Listening!</a:t>
            </a:r>
          </a:p>
          <a:p>
            <a:pPr algn="ctr">
              <a:buNone/>
            </a:pPr>
            <a:endParaRPr lang="ko-KR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7075" y="628935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http://rayman.sejong.ac.kr</a:t>
            </a:r>
          </a:p>
        </p:txBody>
      </p:sp>
      <p:pic>
        <p:nvPicPr>
          <p:cNvPr id="4098" name="Picture 2" descr="E:\ClassFolder\Graduated School\Projects\2014\Sound_Rendering\Doc\회의록\q-and-a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2019300"/>
            <a:ext cx="5089071" cy="2857500"/>
          </a:xfrm>
          <a:prstGeom prst="rect">
            <a:avLst/>
          </a:prstGeom>
          <a:noFill/>
        </p:spPr>
      </p:pic>
      <p:pic>
        <p:nvPicPr>
          <p:cNvPr id="2050" name="Picture 2" descr="E:\ClassFolder\MPL\02_new_custo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25" y="5308599"/>
            <a:ext cx="2563812" cy="1016001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 정의</a:t>
            </a:r>
            <a:endParaRPr lang="en-US" altLang="ko-KR" dirty="0" smtClean="0"/>
          </a:p>
          <a:p>
            <a:r>
              <a:rPr lang="ko-KR" altLang="en-US" dirty="0" smtClean="0"/>
              <a:t>행렬 곱셈</a:t>
            </a:r>
            <a:endParaRPr lang="en-US" altLang="ko-KR" dirty="0" smtClean="0"/>
          </a:p>
          <a:p>
            <a:r>
              <a:rPr lang="ko-KR" altLang="en-US" dirty="0" smtClean="0"/>
              <a:t>전치행렬</a:t>
            </a:r>
            <a:endParaRPr lang="en-US" altLang="ko-KR" dirty="0" smtClean="0"/>
          </a:p>
          <a:p>
            <a:r>
              <a:rPr lang="ko-KR" altLang="en-US" dirty="0" smtClean="0"/>
              <a:t>단위행렬</a:t>
            </a:r>
            <a:endParaRPr lang="en-US" altLang="ko-KR" dirty="0" smtClean="0"/>
          </a:p>
          <a:p>
            <a:r>
              <a:rPr lang="ko-KR" altLang="en-US" dirty="0" smtClean="0"/>
              <a:t>행렬식</a:t>
            </a:r>
            <a:endParaRPr lang="en-US" altLang="ko-KR" dirty="0" smtClean="0"/>
          </a:p>
          <a:p>
            <a:r>
              <a:rPr lang="ko-KR" altLang="en-US" dirty="0" err="1" smtClean="0"/>
              <a:t>딸림행렬</a:t>
            </a:r>
            <a:endParaRPr lang="en-US" altLang="ko-KR" dirty="0" smtClean="0"/>
          </a:p>
          <a:p>
            <a:r>
              <a:rPr lang="ko-KR" altLang="en-US" dirty="0" err="1" smtClean="0"/>
              <a:t>역행렬</a:t>
            </a:r>
            <a:endParaRPr lang="en-US" altLang="ko-KR" dirty="0" smtClean="0"/>
          </a:p>
          <a:p>
            <a:r>
              <a:rPr lang="en-US" altLang="ko-KR" dirty="0" err="1" smtClean="0"/>
              <a:t>DirectXMath</a:t>
            </a:r>
            <a:r>
              <a:rPr lang="ko-KR" altLang="en-US" dirty="0" smtClean="0"/>
              <a:t>의 행렬</a:t>
            </a:r>
            <a:endParaRPr lang="en-US" altLang="ko-KR" dirty="0" smtClean="0"/>
          </a:p>
          <a:p>
            <a:r>
              <a:rPr lang="en-US" altLang="ko-KR" dirty="0" err="1" smtClean="0"/>
              <a:t>DirectXMath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 예제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+mj-ea"/>
                    <a:ea typeface="+mj-ea"/>
                  </a:rPr>
                  <a:t>정의</a:t>
                </a:r>
                <a:endParaRPr lang="en-US" altLang="ko-KR" dirty="0" smtClean="0">
                  <a:latin typeface="+mj-ea"/>
                  <a:ea typeface="+mj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b="1" dirty="0" smtClean="0"/>
                  <a:t> 행렬 </a:t>
                </a:r>
                <a:r>
                  <a:rPr lang="en-US" altLang="ko-KR" b="1" dirty="0" smtClean="0"/>
                  <a:t>M</a:t>
                </a:r>
                <a:r>
                  <a:rPr lang="ko-KR" altLang="en-US" b="1" dirty="0" smtClean="0"/>
                  <a:t>은 </a:t>
                </a:r>
                <a:r>
                  <a:rPr lang="en-US" altLang="ko-KR" b="1" dirty="0" smtClean="0"/>
                  <a:t>m</a:t>
                </a:r>
                <a:r>
                  <a:rPr lang="ko-KR" altLang="en-US" b="1" dirty="0" smtClean="0"/>
                  <a:t>개의 행과 </a:t>
                </a:r>
                <a:r>
                  <a:rPr lang="en-US" altLang="ko-KR" b="1" dirty="0" smtClean="0"/>
                  <a:t>n</a:t>
                </a:r>
                <a:r>
                  <a:rPr lang="ko-KR" altLang="en-US" b="1" dirty="0" smtClean="0"/>
                  <a:t>개의 열로 이루어진 실수들의 </a:t>
                </a:r>
                <a:r>
                  <a:rPr lang="ko-KR" altLang="en-US" b="1" dirty="0" err="1" smtClean="0"/>
                  <a:t>정사각</a:t>
                </a:r>
                <a:r>
                  <a:rPr lang="ko-KR" altLang="en-US" b="1" dirty="0" smtClean="0"/>
                  <a:t> 배열이다</a:t>
                </a:r>
                <a:r>
                  <a:rPr lang="en-US" altLang="ko-KR" b="1" dirty="0" smtClean="0"/>
                  <a:t>.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행렬을 구성하는 수들을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성분</a:t>
                </a:r>
                <a:r>
                  <a:rPr lang="en-US" altLang="ko-KR" dirty="0" smtClean="0"/>
                  <a:t>(entry) </a:t>
                </a:r>
                <a:r>
                  <a:rPr lang="ko-KR" altLang="en-US" dirty="0" smtClean="0"/>
                  <a:t>또는 </a:t>
                </a:r>
                <a:r>
                  <a:rPr lang="ko-KR" altLang="en-US" dirty="0" smtClean="0"/>
                  <a:t>원소</a:t>
                </a:r>
                <a:r>
                  <a:rPr lang="en-US" altLang="ko-KR" dirty="0" smtClean="0"/>
                  <a:t>(element)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라고 부른다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4X4 </a:t>
                </a:r>
                <a:r>
                  <a:rPr lang="ko-KR" altLang="en-US" dirty="0" smtClean="0"/>
                  <a:t>행렬</a:t>
                </a:r>
                <a:r>
                  <a:rPr lang="en-US" altLang="ko-KR" dirty="0" smtClean="0"/>
                  <a:t>, B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3X2</a:t>
                </a:r>
                <a:r>
                  <a:rPr lang="ko-KR" altLang="en-US" dirty="0" smtClean="0"/>
                  <a:t>행렬</a:t>
                </a:r>
                <a:r>
                  <a:rPr lang="en-US" altLang="ko-KR" dirty="0" smtClean="0"/>
                  <a:t>,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u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1X3</a:t>
                </a:r>
                <a:r>
                  <a:rPr lang="ko-KR" altLang="en-US" dirty="0" smtClean="0"/>
                  <a:t>행렬</a:t>
                </a:r>
                <a:r>
                  <a:rPr lang="en-US" altLang="ko-KR" dirty="0" smtClean="0"/>
                  <a:t>(</a:t>
                </a:r>
                <a:r>
                  <a:rPr lang="ko-KR" altLang="en-US" b="1" dirty="0" err="1" smtClean="0"/>
                  <a:t>행벡터</a:t>
                </a:r>
                <a:r>
                  <a:rPr lang="en-US" altLang="ko-KR" dirty="0" smtClean="0"/>
                  <a:t>), v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4X1 </a:t>
                </a:r>
                <a:r>
                  <a:rPr lang="ko-KR" altLang="en-US" dirty="0" smtClean="0"/>
                  <a:t>행렬</a:t>
                </a:r>
                <a:r>
                  <a:rPr lang="en-US" altLang="ko-KR" dirty="0" smtClean="0"/>
                  <a:t>(</a:t>
                </a:r>
                <a:r>
                  <a:rPr lang="ko-KR" altLang="en-US" b="1" dirty="0" err="1" smtClean="0"/>
                  <a:t>열벡터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행렬 정의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34" y="1700808"/>
            <a:ext cx="2638425" cy="2438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455" y="5282565"/>
            <a:ext cx="47053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행렬의 상등</a:t>
            </a:r>
            <a:r>
              <a:rPr lang="en-US" altLang="ko-KR" dirty="0" smtClean="0"/>
              <a:t>, </a:t>
            </a:r>
            <a:r>
              <a:rPr lang="ko-KR" altLang="en-US" dirty="0"/>
              <a:t>덧</a:t>
            </a:r>
            <a:r>
              <a:rPr lang="ko-KR" altLang="en-US" dirty="0" smtClean="0"/>
              <a:t>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스칼라 곱셈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행렬의 </a:t>
            </a:r>
            <a:r>
              <a:rPr lang="ko-KR" altLang="en-US" b="1" dirty="0" smtClean="0"/>
              <a:t>차원이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두 행렬을 더할 때에는 대응되는 성분들을 더한다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행렬에 하나의 스칼라를 곱할 때에는 행렬의 모든 성분에 그 스칼라를 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행렬의 뺄셈은 스칼라 곱과 행렬 덧셈으로 정의한다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행렬 정의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305699"/>
            <a:ext cx="4991239" cy="792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2" y="4097787"/>
            <a:ext cx="5455890" cy="9461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9" y="5043895"/>
            <a:ext cx="5467350" cy="16002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13435" y="3305699"/>
            <a:ext cx="5256584" cy="889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행렬의 성질</a:t>
            </a:r>
            <a:endParaRPr lang="en-US" altLang="ko-KR" dirty="0" smtClean="0"/>
          </a:p>
          <a:p>
            <a:pPr lvl="1"/>
            <a:r>
              <a:rPr lang="en-US" altLang="ko-KR" dirty="0"/>
              <a:t>A + B = B + A                   </a:t>
            </a:r>
            <a:r>
              <a:rPr lang="ko-KR" altLang="en-US" dirty="0"/>
              <a:t>덧셈의 교환법칙</a:t>
            </a:r>
            <a:endParaRPr lang="en-US" altLang="ko-KR" dirty="0"/>
          </a:p>
          <a:p>
            <a:pPr lvl="1"/>
            <a:r>
              <a:rPr lang="en-US" altLang="ko-KR" dirty="0" smtClean="0"/>
              <a:t>(A + B) + C = A + (B + C) </a:t>
            </a:r>
            <a:r>
              <a:rPr lang="ko-KR" altLang="en-US" dirty="0"/>
              <a:t>덧셈의 결합법칙</a:t>
            </a:r>
            <a:endParaRPr lang="en-US" altLang="ko-KR" dirty="0"/>
          </a:p>
          <a:p>
            <a:pPr lvl="1"/>
            <a:r>
              <a:rPr lang="en-US" altLang="ko-KR" dirty="0" smtClean="0"/>
              <a:t>r(A + B) = </a:t>
            </a:r>
            <a:r>
              <a:rPr lang="en-US" altLang="ko-KR" dirty="0" err="1" smtClean="0"/>
              <a:t>rA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rB</a:t>
            </a:r>
            <a:r>
              <a:rPr lang="ko-KR" altLang="en-US" dirty="0" smtClean="0"/>
              <a:t>             스칼라들에 대한 행렬의 분배법칙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(r + s)A = </a:t>
            </a:r>
            <a:r>
              <a:rPr lang="en-US" altLang="ko-KR" dirty="0" err="1" smtClean="0"/>
              <a:t>rA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sA</a:t>
            </a:r>
            <a:r>
              <a:rPr lang="en-US" altLang="ko-KR" dirty="0" smtClean="0"/>
              <a:t>             </a:t>
            </a:r>
            <a:r>
              <a:rPr lang="ko-KR" altLang="en-US" dirty="0" smtClean="0"/>
              <a:t>행렬들에 </a:t>
            </a:r>
            <a:r>
              <a:rPr lang="ko-KR" altLang="en-US" dirty="0"/>
              <a:t>대한 스칼라의 </a:t>
            </a:r>
            <a:r>
              <a:rPr lang="ko-KR" altLang="en-US" dirty="0" smtClean="0"/>
              <a:t>분배법칙</a:t>
            </a:r>
            <a:endParaRPr lang="en-US" alt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행렬 정의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8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>
                <a:solidFill>
                  <a:srgbClr val="00B050"/>
                </a:solidFill>
              </a:rPr>
              <a:t>m</a:t>
            </a:r>
            <a:r>
              <a:rPr lang="en-US" altLang="ko-KR" dirty="0" smtClean="0"/>
              <a:t>*</a:t>
            </a:r>
            <a:r>
              <a:rPr lang="en-US" altLang="ko-KR" dirty="0" smtClean="0">
                <a:solidFill>
                  <a:srgbClr val="00B0F0"/>
                </a:solidFill>
              </a:rPr>
              <a:t>n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>
                <a:solidFill>
                  <a:srgbClr val="00B0F0"/>
                </a:solidFill>
              </a:rPr>
              <a:t>n</a:t>
            </a:r>
            <a:r>
              <a:rPr lang="en-US" altLang="ko-KR" dirty="0" smtClean="0"/>
              <a:t>*</a:t>
            </a:r>
            <a:r>
              <a:rPr lang="en-US" altLang="ko-KR" dirty="0" smtClean="0">
                <a:solidFill>
                  <a:srgbClr val="00B050"/>
                </a:solidFill>
              </a:rPr>
              <a:t>p</a:t>
            </a:r>
            <a:r>
              <a:rPr lang="ko-KR" altLang="en-US" dirty="0" smtClean="0"/>
              <a:t>행렬이면 둘의 곱 </a:t>
            </a:r>
            <a:r>
              <a:rPr lang="en-US" altLang="ko-KR" dirty="0" smtClean="0"/>
              <a:t>AB</a:t>
            </a:r>
            <a:r>
              <a:rPr lang="ko-KR" altLang="en-US" dirty="0" smtClean="0"/>
              <a:t>가 정의된다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곱 </a:t>
            </a:r>
            <a:r>
              <a:rPr lang="en-US" altLang="ko-KR" dirty="0" smtClean="0"/>
              <a:t>AB</a:t>
            </a:r>
            <a:r>
              <a:rPr lang="ko-KR" altLang="en-US" dirty="0" smtClean="0"/>
              <a:t>는 하나의 </a:t>
            </a:r>
            <a:r>
              <a:rPr lang="en-US" altLang="ko-KR" dirty="0" smtClean="0">
                <a:solidFill>
                  <a:srgbClr val="00B050"/>
                </a:solidFill>
              </a:rPr>
              <a:t>m</a:t>
            </a:r>
            <a:r>
              <a:rPr lang="en-US" altLang="ko-KR" dirty="0" smtClean="0"/>
              <a:t>*</a:t>
            </a:r>
            <a:r>
              <a:rPr lang="en-US" altLang="ko-KR" dirty="0" smtClean="0">
                <a:solidFill>
                  <a:srgbClr val="00B050"/>
                </a:solidFill>
              </a:rPr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행렬이다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</a:t>
            </a:r>
            <a:r>
              <a:rPr lang="en-US" altLang="ko-KR" dirty="0" smtClean="0"/>
              <a:t>C</a:t>
            </a:r>
            <a:r>
              <a:rPr lang="ko-KR" altLang="en-US" dirty="0" smtClean="0"/>
              <a:t>라고 할 때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ij</a:t>
            </a:r>
            <a:r>
              <a:rPr lang="ko-KR" altLang="en-US" dirty="0" smtClean="0"/>
              <a:t>번째 성분은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행벡터와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j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열벡터의</a:t>
            </a:r>
            <a:r>
              <a:rPr lang="ko-KR" altLang="en-US" dirty="0" smtClean="0"/>
              <a:t> 내적이다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3)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행렬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92" y="2420888"/>
            <a:ext cx="2970808" cy="10633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92" y="3484240"/>
            <a:ext cx="3951172" cy="1224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70" y="4780915"/>
            <a:ext cx="48863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 smtClean="0"/>
                  <a:t>행렬 곱셈 성질</a:t>
                </a:r>
                <a:endParaRPr lang="en-US" altLang="ko-KR" dirty="0" smtClean="0"/>
              </a:p>
              <a:p>
                <a:pPr lvl="1"/>
                <a:r>
                  <a:rPr lang="en-US" altLang="ko-KR" b="1" dirty="0" smtClean="0">
                    <a:solidFill>
                      <a:srgbClr val="FF0000"/>
                    </a:solidFill>
                  </a:rPr>
                  <a:t>AB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BA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교환 법칙 성립 하지 않는다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ko-KR" altLang="en-US" dirty="0"/>
                  <a:t>결합법칙은 </a:t>
                </a:r>
                <a:r>
                  <a:rPr lang="ko-KR" altLang="en-US" dirty="0" smtClean="0"/>
                  <a:t>성립한다</a:t>
                </a:r>
                <a:r>
                  <a:rPr lang="en-US" altLang="ko-KR" dirty="0" smtClean="0"/>
                  <a:t>.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벡터와 행렬 곱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마지막 문장은 </a:t>
                </a:r>
                <a:r>
                  <a:rPr lang="ko-KR" altLang="en-US" b="1" dirty="0" smtClean="0"/>
                  <a:t>선형 결합</a:t>
                </a:r>
                <a:r>
                  <a:rPr lang="en-US" altLang="ko-KR" b="1" dirty="0" smtClean="0"/>
                  <a:t>(linear combination)</a:t>
                </a:r>
                <a:r>
                  <a:rPr lang="ko-KR" altLang="en-US" dirty="0" smtClean="0"/>
                  <a:t>의 예이다</a:t>
                </a:r>
                <a:r>
                  <a:rPr lang="en-US" altLang="ko-KR" dirty="0" smtClean="0"/>
                  <a:t>.</a:t>
                </a:r>
              </a:p>
              <a:p>
                <a:pPr marL="393192" lvl="1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   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벡터들에 스칼라를 곱하고 그 결과를 더한 결합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행렬 곱셈</a:t>
            </a:r>
            <a:r>
              <a:rPr lang="en-US" altLang="ko-KR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51" y="2556510"/>
            <a:ext cx="4286250" cy="866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51" y="3511593"/>
            <a:ext cx="4733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행렬의 행들과 </a:t>
            </a:r>
            <a:r>
              <a:rPr lang="ko-KR" altLang="en-US" dirty="0" err="1" smtClean="0"/>
              <a:t>열들을</a:t>
            </a:r>
            <a:r>
              <a:rPr lang="ko-KR" altLang="en-US" dirty="0" smtClean="0"/>
              <a:t> 맞바꾼 것이다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pPr marL="393192" lvl="1" indent="0">
              <a:buNone/>
            </a:pPr>
            <a:r>
              <a:rPr lang="en-US" altLang="ko-KR" dirty="0" smtClean="0"/>
              <a:t>                             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marL="39319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성질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전치 행렬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3295650" cy="119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709" y="2803599"/>
            <a:ext cx="4076700" cy="857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34" y="4795081"/>
            <a:ext cx="1819275" cy="790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553989"/>
            <a:ext cx="14192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정방행렬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행수가 같은 행렬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대각선에 있는 성분들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주대각</a:t>
            </a:r>
            <a:r>
              <a:rPr lang="en-US" altLang="ko-KR" dirty="0" smtClean="0"/>
              <a:t>)</a:t>
            </a:r>
            <a:r>
              <a:rPr lang="ko-KR" altLang="en-US" dirty="0" smtClean="0"/>
              <a:t>전부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이고 나머지가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행렬이다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성질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 x n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 x p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단위행렬</a:t>
            </a:r>
            <a:r>
              <a:rPr lang="en-US" altLang="ko-KR" dirty="0" smtClean="0"/>
              <a:t>(I)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 x n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AI = A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BI = B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9,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행렬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132856"/>
            <a:ext cx="2695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14674</TotalTime>
  <Words>619</Words>
  <Application>Microsoft Office PowerPoint</Application>
  <PresentationFormat>화면 슬라이드 쇼(4:3)</PresentationFormat>
  <Paragraphs>197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맑은 고딕</vt:lpstr>
      <vt:lpstr>Arial</vt:lpstr>
      <vt:lpstr>Cambria Math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DirectX12 CH2 - 행렬대수</vt:lpstr>
      <vt:lpstr>목차</vt:lpstr>
      <vt:lpstr>행렬 정의 (1) </vt:lpstr>
      <vt:lpstr>행렬 정의 (2)</vt:lpstr>
      <vt:lpstr>행렬 정의 (3)</vt:lpstr>
      <vt:lpstr>행렬 곱셈 (1)</vt:lpstr>
      <vt:lpstr>행렬 곱셈 (2)</vt:lpstr>
      <vt:lpstr>전치 행렬</vt:lpstr>
      <vt:lpstr>단위 행렬</vt:lpstr>
      <vt:lpstr>행렬식 (1)</vt:lpstr>
      <vt:lpstr>행렬식 (2)</vt:lpstr>
      <vt:lpstr>딸림 행렬</vt:lpstr>
      <vt:lpstr>역행렬 (1)</vt:lpstr>
      <vt:lpstr>DirectXMath의 행렬 (1)</vt:lpstr>
      <vt:lpstr>DirectXMath의 행렬 (2)</vt:lpstr>
      <vt:lpstr>DirectXMath 행렬 예제 코드 (1)</vt:lpstr>
      <vt:lpstr>DirectXMath 행렬 예제 코드 (2)</vt:lpstr>
      <vt:lpstr>PowerPoint 프레젠테이션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Renering</dc:title>
  <dc:creator>dkhong</dc:creator>
  <cp:lastModifiedBy>Windows 사용자</cp:lastModifiedBy>
  <cp:revision>843</cp:revision>
  <dcterms:created xsi:type="dcterms:W3CDTF">2012-03-02T07:16:05Z</dcterms:created>
  <dcterms:modified xsi:type="dcterms:W3CDTF">2017-07-08T18:17:57Z</dcterms:modified>
</cp:coreProperties>
</file>