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5"/>
  </p:notesMasterIdLst>
  <p:handoutMasterIdLst>
    <p:handoutMasterId r:id="rId26"/>
  </p:handoutMasterIdLst>
  <p:sldIdLst>
    <p:sldId id="386" r:id="rId2"/>
    <p:sldId id="449" r:id="rId3"/>
    <p:sldId id="450" r:id="rId4"/>
    <p:sldId id="451" r:id="rId5"/>
    <p:sldId id="452" r:id="rId6"/>
    <p:sldId id="453" r:id="rId7"/>
    <p:sldId id="454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7" r:id="rId21"/>
    <p:sldId id="468" r:id="rId22"/>
    <p:sldId id="421" r:id="rId23"/>
    <p:sldId id="403" r:id="rId2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JY" initials="L" lastIdx="2" clrIdx="0">
    <p:extLst>
      <p:ext uri="{19B8F6BF-5375-455C-9EA6-DF929625EA0E}">
        <p15:presenceInfo xmlns:p15="http://schemas.microsoft.com/office/powerpoint/2012/main" userId="LJ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752"/>
    <a:srgbClr val="DD6400"/>
    <a:srgbClr val="D5E507"/>
    <a:srgbClr val="0000FF"/>
    <a:srgbClr val="8E9BFA"/>
    <a:srgbClr val="708DB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7" autoAdjust="0"/>
    <p:restoredTop sz="76939" autoAdjust="0"/>
  </p:normalViewPr>
  <p:slideViewPr>
    <p:cSldViewPr>
      <p:cViewPr varScale="1">
        <p:scale>
          <a:sx n="89" d="100"/>
          <a:sy n="89" d="100"/>
        </p:scale>
        <p:origin x="213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99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4092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5659" cy="496412"/>
          </a:xfrm>
          <a:prstGeom prst="rect">
            <a:avLst/>
          </a:prstGeom>
        </p:spPr>
        <p:txBody>
          <a:bodyPr vert="horz" lIns="91419" tIns="45710" rIns="91419" bIns="4571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7" y="3"/>
            <a:ext cx="2945659" cy="496412"/>
          </a:xfrm>
          <a:prstGeom prst="rect">
            <a:avLst/>
          </a:prstGeom>
        </p:spPr>
        <p:txBody>
          <a:bodyPr vert="horz" lIns="91419" tIns="45710" rIns="91419" bIns="45710" rtlCol="0"/>
          <a:lstStyle>
            <a:lvl1pPr algn="r">
              <a:defRPr sz="1200"/>
            </a:lvl1pPr>
          </a:lstStyle>
          <a:p>
            <a:fld id="{9382D87B-2356-4237-AF05-310594507DF6}" type="datetimeFigureOut">
              <a:rPr lang="ko-KR" altLang="en-US" smtClean="0"/>
              <a:pPr/>
              <a:t>2017-08-03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4" y="9430091"/>
            <a:ext cx="2945659" cy="496412"/>
          </a:xfrm>
          <a:prstGeom prst="rect">
            <a:avLst/>
          </a:prstGeom>
        </p:spPr>
        <p:txBody>
          <a:bodyPr vert="horz" lIns="91419" tIns="45710" rIns="91419" bIns="4571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7" y="9430091"/>
            <a:ext cx="2945659" cy="496412"/>
          </a:xfrm>
          <a:prstGeom prst="rect">
            <a:avLst/>
          </a:prstGeom>
        </p:spPr>
        <p:txBody>
          <a:bodyPr vert="horz" lIns="91419" tIns="45710" rIns="91419" bIns="45710" rtlCol="0" anchor="b"/>
          <a:lstStyle>
            <a:lvl1pPr algn="r">
              <a:defRPr sz="1200"/>
            </a:lvl1pPr>
          </a:lstStyle>
          <a:p>
            <a:fld id="{AED78DF3-B783-4EBB-9C3B-27903EEFC7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90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5659" cy="496412"/>
          </a:xfrm>
          <a:prstGeom prst="rect">
            <a:avLst/>
          </a:prstGeom>
        </p:spPr>
        <p:txBody>
          <a:bodyPr vert="horz" lIns="91419" tIns="45710" rIns="91419" bIns="4571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7" y="3"/>
            <a:ext cx="2945659" cy="496412"/>
          </a:xfrm>
          <a:prstGeom prst="rect">
            <a:avLst/>
          </a:prstGeom>
        </p:spPr>
        <p:txBody>
          <a:bodyPr vert="horz" lIns="91419" tIns="45710" rIns="91419" bIns="45710" rtlCol="0"/>
          <a:lstStyle>
            <a:lvl1pPr algn="r">
              <a:defRPr sz="1200"/>
            </a:lvl1pPr>
          </a:lstStyle>
          <a:p>
            <a:fld id="{858CD7D1-BCE3-4E89-95C1-72AD8E063EAC}" type="datetimeFigureOut">
              <a:rPr lang="ko-KR" altLang="en-US" smtClean="0"/>
              <a:pPr/>
              <a:t>2017-08-03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9" tIns="45710" rIns="91419" bIns="4571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10"/>
            <a:ext cx="5438140" cy="4467702"/>
          </a:xfrm>
          <a:prstGeom prst="rect">
            <a:avLst/>
          </a:prstGeom>
        </p:spPr>
        <p:txBody>
          <a:bodyPr vert="horz" lIns="91419" tIns="45710" rIns="91419" bIns="4571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9430091"/>
            <a:ext cx="2945659" cy="496412"/>
          </a:xfrm>
          <a:prstGeom prst="rect">
            <a:avLst/>
          </a:prstGeom>
        </p:spPr>
        <p:txBody>
          <a:bodyPr vert="horz" lIns="91419" tIns="45710" rIns="91419" bIns="4571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7" y="9430091"/>
            <a:ext cx="2945659" cy="496412"/>
          </a:xfrm>
          <a:prstGeom prst="rect">
            <a:avLst/>
          </a:prstGeom>
        </p:spPr>
        <p:txBody>
          <a:bodyPr vert="horz" lIns="91419" tIns="45710" rIns="91419" bIns="45710" rtlCol="0" anchor="b"/>
          <a:lstStyle>
            <a:lvl1pPr algn="r">
              <a:defRPr sz="1200"/>
            </a:lvl1pPr>
          </a:lstStyle>
          <a:p>
            <a:fld id="{E26B52F4-A5D3-4AEB-8D4A-D2A4694ABA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38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B52F4-A5D3-4AEB-8D4A-D2A4694ABAA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020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Thank you for listening to my presentation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B52F4-A5D3-4AEB-8D4A-D2A4694ABAA0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213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5"/>
            <a:ext cx="77724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000" b="1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  <a:extLst/>
          </a:lstStyle>
          <a:p>
            <a:r>
              <a:rPr kumimoji="0" lang="en-US" altLang="ko-KR" dirty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 anchor="ctr"/>
          <a:lstStyle>
            <a:lvl1pPr marL="0" marR="64008" indent="0" algn="ctr">
              <a:buNone/>
              <a:defRPr u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r>
              <a:rPr lang="en-US" altLang="ko-KR" smtClean="0"/>
              <a:t>July 27, 2017</a:t>
            </a:r>
            <a:endParaRPr lang="ko-KR" alt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6" name="Picture 2" descr="E:\ClassFolder\MPL\02_new_custom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76200"/>
            <a:ext cx="2438400" cy="9906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altLang="ko-KR"/>
              <a:t>Click to edit Master text styles</a:t>
            </a:r>
          </a:p>
          <a:p>
            <a:pPr lvl="1" eaLnBrk="1" latinLnBrk="0" hangingPunct="1"/>
            <a:r>
              <a:rPr lang="en-US" altLang="ko-KR"/>
              <a:t>Second level</a:t>
            </a:r>
          </a:p>
          <a:p>
            <a:pPr lvl="2" eaLnBrk="1" latinLnBrk="0" hangingPunct="1"/>
            <a:r>
              <a:rPr lang="en-US" altLang="ko-KR"/>
              <a:t>Third level</a:t>
            </a:r>
          </a:p>
          <a:p>
            <a:pPr lvl="3" eaLnBrk="1" latinLnBrk="0" hangingPunct="1"/>
            <a:r>
              <a:rPr lang="en-US" altLang="ko-KR"/>
              <a:t>Fourth level</a:t>
            </a:r>
          </a:p>
          <a:p>
            <a:pPr lvl="4" eaLnBrk="1" latinLnBrk="0" hangingPunct="1"/>
            <a:r>
              <a:rPr lang="en-US" altLang="ko-KR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4"/>
            <a:ext cx="1777470" cy="5592761"/>
          </a:xfrm>
        </p:spPr>
        <p:txBody>
          <a:bodyPr vert="eaVert"/>
          <a:lstStyle/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altLang="ko-KR"/>
              <a:t>Click to edit Master text styles</a:t>
            </a:r>
          </a:p>
          <a:p>
            <a:pPr lvl="1" eaLnBrk="1" latinLnBrk="0" hangingPunct="1"/>
            <a:r>
              <a:rPr lang="en-US" altLang="ko-KR"/>
              <a:t>Second level</a:t>
            </a:r>
          </a:p>
          <a:p>
            <a:pPr lvl="2" eaLnBrk="1" latinLnBrk="0" hangingPunct="1"/>
            <a:r>
              <a:rPr lang="en-US" altLang="ko-KR"/>
              <a:t>Third level</a:t>
            </a:r>
          </a:p>
          <a:p>
            <a:pPr lvl="3" eaLnBrk="1" latinLnBrk="0" hangingPunct="1"/>
            <a:r>
              <a:rPr lang="en-US" altLang="ko-KR"/>
              <a:t>Fourth level</a:t>
            </a:r>
          </a:p>
          <a:p>
            <a:pPr lvl="4" eaLnBrk="1" latinLnBrk="0" hangingPunct="1"/>
            <a:r>
              <a:rPr lang="en-US" altLang="ko-KR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5791200"/>
          </a:xfrm>
        </p:spPr>
        <p:txBody>
          <a:bodyPr>
            <a:normAutofit/>
          </a:bodyPr>
          <a:lstStyle>
            <a:lvl1pPr>
              <a:defRPr sz="2800" u="none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extLst/>
          </a:lstStyle>
          <a:p>
            <a:pPr lvl="0" eaLnBrk="1" latinLnBrk="0" hangingPunct="1"/>
            <a:r>
              <a:rPr lang="en-US" altLang="ko-KR" dirty="0"/>
              <a:t>Click to edit Master text styles</a:t>
            </a:r>
          </a:p>
          <a:p>
            <a:pPr lvl="1" eaLnBrk="1" latinLnBrk="0" hangingPunct="1"/>
            <a:r>
              <a:rPr lang="en-US" altLang="ko-KR" dirty="0"/>
              <a:t>Second level</a:t>
            </a:r>
          </a:p>
          <a:p>
            <a:pPr lvl="2" eaLnBrk="1" latinLnBrk="0" hangingPunct="1"/>
            <a:r>
              <a:rPr lang="en-US" altLang="ko-KR" dirty="0"/>
              <a:t>Third level</a:t>
            </a:r>
          </a:p>
          <a:p>
            <a:pPr lvl="3" eaLnBrk="1" latinLnBrk="0" hangingPunct="1"/>
            <a:r>
              <a:rPr lang="en-US" altLang="ko-KR" dirty="0"/>
              <a:t>Fourth level</a:t>
            </a:r>
          </a:p>
          <a:p>
            <a:pPr lvl="4" eaLnBrk="1" latinLnBrk="0" hangingPunct="1"/>
            <a:r>
              <a:rPr lang="en-US" altLang="ko-KR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92240"/>
            <a:ext cx="192024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7240" y="6492240"/>
            <a:ext cx="36576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609600"/>
          </a:xfrm>
        </p:spPr>
        <p:txBody>
          <a:bodyPr rtlCol="0">
            <a:normAutofit/>
          </a:bodyPr>
          <a:lstStyle>
            <a:lvl1pPr>
              <a:defRPr sz="3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r>
              <a:rPr kumimoji="0" lang="en-US" altLang="ko-KR" dirty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ko-KR"/>
              <a:t>Click to edit Master text styles</a:t>
            </a:r>
          </a:p>
          <a:p>
            <a:pPr lvl="1" eaLnBrk="1" latinLnBrk="0" hangingPunct="1"/>
            <a:r>
              <a:rPr lang="en-US" altLang="ko-KR"/>
              <a:t>Second level</a:t>
            </a:r>
          </a:p>
          <a:p>
            <a:pPr lvl="2" eaLnBrk="1" latinLnBrk="0" hangingPunct="1"/>
            <a:r>
              <a:rPr lang="en-US" altLang="ko-KR"/>
              <a:t>Third level</a:t>
            </a:r>
          </a:p>
          <a:p>
            <a:pPr lvl="3" eaLnBrk="1" latinLnBrk="0" hangingPunct="1"/>
            <a:r>
              <a:rPr lang="en-US" altLang="ko-KR"/>
              <a:t>Fourth level</a:t>
            </a:r>
          </a:p>
          <a:p>
            <a:pPr lvl="4" eaLnBrk="1" latinLnBrk="0" hangingPunct="1"/>
            <a:r>
              <a:rPr lang="en-US" altLang="ko-KR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ko-KR"/>
              <a:t>Click to edit Master text styles</a:t>
            </a:r>
          </a:p>
          <a:p>
            <a:pPr lvl="1" eaLnBrk="1" latinLnBrk="0" hangingPunct="1"/>
            <a:r>
              <a:rPr lang="en-US" altLang="ko-KR"/>
              <a:t>Second level</a:t>
            </a:r>
          </a:p>
          <a:p>
            <a:pPr lvl="2" eaLnBrk="1" latinLnBrk="0" hangingPunct="1"/>
            <a:r>
              <a:rPr lang="en-US" altLang="ko-KR"/>
              <a:t>Third level</a:t>
            </a:r>
          </a:p>
          <a:p>
            <a:pPr lvl="3" eaLnBrk="1" latinLnBrk="0" hangingPunct="1"/>
            <a:r>
              <a:rPr lang="en-US" altLang="ko-KR"/>
              <a:t>Fourth level</a:t>
            </a:r>
          </a:p>
          <a:p>
            <a:pPr lvl="4" eaLnBrk="1" latinLnBrk="0" hangingPunct="1"/>
            <a:r>
              <a:rPr lang="en-US" altLang="ko-KR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1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ko-K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32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ko-KR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7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ko-KR"/>
              <a:t>Click to edit Master text styles</a:t>
            </a:r>
          </a:p>
          <a:p>
            <a:pPr lvl="1" eaLnBrk="1" latinLnBrk="0" hangingPunct="1"/>
            <a:r>
              <a:rPr lang="en-US" altLang="ko-KR"/>
              <a:t>Second level</a:t>
            </a:r>
          </a:p>
          <a:p>
            <a:pPr lvl="2" eaLnBrk="1" latinLnBrk="0" hangingPunct="1"/>
            <a:r>
              <a:rPr lang="en-US" altLang="ko-KR"/>
              <a:t>Third level</a:t>
            </a:r>
          </a:p>
          <a:p>
            <a:pPr lvl="3" eaLnBrk="1" latinLnBrk="0" hangingPunct="1"/>
            <a:r>
              <a:rPr lang="en-US" altLang="ko-KR"/>
              <a:t>Fourth level</a:t>
            </a:r>
          </a:p>
          <a:p>
            <a:pPr lvl="4" eaLnBrk="1" latinLnBrk="0" hangingPunct="1"/>
            <a:r>
              <a:rPr lang="en-US" altLang="ko-KR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444297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ko-KR"/>
              <a:t>Click to edit Master text styles</a:t>
            </a:r>
          </a:p>
          <a:p>
            <a:pPr lvl="1" eaLnBrk="1" latinLnBrk="0" hangingPunct="1"/>
            <a:r>
              <a:rPr lang="en-US" altLang="ko-KR"/>
              <a:t>Second level</a:t>
            </a:r>
          </a:p>
          <a:p>
            <a:pPr lvl="2" eaLnBrk="1" latinLnBrk="0" hangingPunct="1"/>
            <a:r>
              <a:rPr lang="en-US" altLang="ko-KR"/>
              <a:t>Third level</a:t>
            </a:r>
          </a:p>
          <a:p>
            <a:pPr lvl="3" eaLnBrk="1" latinLnBrk="0" hangingPunct="1"/>
            <a:r>
              <a:rPr lang="en-US" altLang="ko-KR"/>
              <a:t>Fourth level</a:t>
            </a:r>
          </a:p>
          <a:p>
            <a:pPr lvl="4" eaLnBrk="1" latinLnBrk="0" hangingPunct="1"/>
            <a:r>
              <a:rPr lang="en-US" altLang="ko-KR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3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ko-KR"/>
              <a:t>Click to edit Master text styles</a:t>
            </a:r>
          </a:p>
          <a:p>
            <a:pPr lvl="1" eaLnBrk="1" latinLnBrk="0" hangingPunct="1"/>
            <a:r>
              <a:rPr lang="en-US" altLang="ko-KR"/>
              <a:t>Second level</a:t>
            </a:r>
          </a:p>
          <a:p>
            <a:pPr lvl="2" eaLnBrk="1" latinLnBrk="0" hangingPunct="1"/>
            <a:r>
              <a:rPr lang="en-US" altLang="ko-KR"/>
              <a:t>Third level</a:t>
            </a:r>
          </a:p>
          <a:p>
            <a:pPr lvl="3" eaLnBrk="1" latinLnBrk="0" hangingPunct="1"/>
            <a:r>
              <a:rPr lang="en-US" altLang="ko-KR"/>
              <a:t>Fourth level</a:t>
            </a:r>
          </a:p>
          <a:p>
            <a:pPr lvl="4" eaLnBrk="1" latinLnBrk="0" hangingPunct="1"/>
            <a:r>
              <a:rPr lang="en-US" altLang="ko-KR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altLang="ko-KR" smtClean="0"/>
              <a:t>July 27, 2017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ko-KR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ko-KR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altLang="ko-KR" smtClean="0"/>
              <a:t>July 27, 2017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8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9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3"/>
            <a:ext cx="3690451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5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42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6858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altLang="ko-KR" dirty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76200" y="762000"/>
            <a:ext cx="8991600" cy="5715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ko-KR" dirty="0"/>
              <a:t>Click to edit Master text styles</a:t>
            </a:r>
          </a:p>
          <a:p>
            <a:pPr lvl="1" eaLnBrk="1" latinLnBrk="0" hangingPunct="1"/>
            <a:r>
              <a:rPr kumimoji="0" lang="en-US" altLang="ko-KR" dirty="0"/>
              <a:t>Second level</a:t>
            </a:r>
          </a:p>
          <a:p>
            <a:pPr lvl="2" eaLnBrk="1" latinLnBrk="0" hangingPunct="1"/>
            <a:r>
              <a:rPr kumimoji="0" lang="en-US" altLang="ko-KR" dirty="0"/>
              <a:t>Third level</a:t>
            </a:r>
          </a:p>
          <a:p>
            <a:pPr lvl="3" eaLnBrk="1" latinLnBrk="0" hangingPunct="1"/>
            <a:r>
              <a:rPr kumimoji="0" lang="en-US" altLang="ko-KR" dirty="0"/>
              <a:t>Fourth level</a:t>
            </a:r>
          </a:p>
          <a:p>
            <a:pPr lvl="4" eaLnBrk="1" latinLnBrk="0" hangingPunct="1"/>
            <a:r>
              <a:rPr kumimoji="0" lang="en-US" altLang="ko-KR" dirty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477000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Trebuchet MS" pitchFamily="34" charset="0"/>
              </a:defRPr>
            </a:lvl1pPr>
            <a:extLst/>
          </a:lstStyle>
          <a:p>
            <a:r>
              <a:rPr lang="en-US" altLang="ko-KR" smtClean="0"/>
              <a:t>July 27, 2017</a:t>
            </a:r>
            <a:endParaRPr lang="ko-KR" alt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30046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Trebuchet MS" pitchFamily="34" charset="0"/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397240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  <a:latin typeface="Trebuchet MS" pitchFamily="34" charset="0"/>
              </a:defRPr>
            </a:lvl1pPr>
            <a:extLst/>
          </a:lstStyle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76200" y="609600"/>
            <a:ext cx="8991600" cy="0"/>
          </a:xfrm>
          <a:prstGeom prst="line">
            <a:avLst/>
          </a:prstGeom>
          <a:ln w="31750" cmpd="sng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E:\ClassFolder\MPL\02_new_customLogo.png"/>
          <p:cNvPicPr>
            <a:picLocks noChangeAspect="1" noChangeArrowheads="1"/>
          </p:cNvPicPr>
          <p:nvPr userDrawn="1"/>
        </p:nvPicPr>
        <p:blipFill>
          <a:blip r:embed="rId13" cstate="print"/>
          <a:srcRect r="59375"/>
          <a:stretch>
            <a:fillRect/>
          </a:stretch>
        </p:blipFill>
        <p:spPr bwMode="auto">
          <a:xfrm>
            <a:off x="8455946" y="0"/>
            <a:ext cx="688054" cy="68516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rgbClr val="4F81BD"/>
          </a:solidFill>
          <a:effectLst/>
          <a:latin typeface="Trebuchet MS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rgbClr val="4F81BD"/>
        </a:buClr>
        <a:buSzPct val="68000"/>
        <a:buFont typeface="Wingdings 3"/>
        <a:buChar char=""/>
        <a:defRPr kumimoji="0" sz="2700" u="none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rgbClr val="4F81BD"/>
        </a:buClr>
        <a:buFont typeface="Verdana"/>
        <a:buChar char="◦"/>
        <a:defRPr kumimoji="0" sz="23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khong@rayman.sejong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n-demand.gputechconf.com/gtc/2014/presentations/S4552-rt-voxel-based-global-illumination-gpus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0" y="1295400"/>
            <a:ext cx="9144000" cy="16764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CH8) </a:t>
            </a:r>
            <a:r>
              <a:rPr lang="ko-KR" altLang="en-US" dirty="0" smtClean="0"/>
              <a:t>조명</a:t>
            </a:r>
            <a:endParaRPr lang="ko-KR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Subtitle 7"/>
          <p:cNvSpPr txBox="1">
            <a:spLocks/>
          </p:cNvSpPr>
          <p:nvPr/>
        </p:nvSpPr>
        <p:spPr>
          <a:xfrm>
            <a:off x="762000" y="3200400"/>
            <a:ext cx="7467600" cy="3048000"/>
          </a:xfrm>
          <a:prstGeom prst="rect">
            <a:avLst/>
          </a:prstGeom>
          <a:ln>
            <a:noFill/>
          </a:ln>
        </p:spPr>
        <p:txBody>
          <a:bodyPr vert="horz" lIns="45720" rIns="45720" anchor="ctr">
            <a:normAutofit/>
          </a:bodyPr>
          <a:lstStyle/>
          <a:p>
            <a:pPr marR="64008" algn="ctr">
              <a:spcBef>
                <a:spcPts val="400"/>
              </a:spcBef>
              <a:buClr>
                <a:srgbClr val="4F81BD"/>
              </a:buClr>
              <a:buSzPct val="68000"/>
            </a:pPr>
            <a:r>
              <a:rPr lang="en-US" altLang="ko-KR" sz="2400" dirty="0" err="1" smtClean="0">
                <a:solidFill>
                  <a:srgbClr val="464646"/>
                </a:solidFill>
                <a:latin typeface="Arial" pitchFamily="34" charset="0"/>
                <a:cs typeface="Arial" pitchFamily="34" charset="0"/>
              </a:rPr>
              <a:t>Eun</a:t>
            </a:r>
            <a:r>
              <a:rPr lang="en-US" altLang="ko-KR" sz="2400" dirty="0" smtClean="0">
                <a:solidFill>
                  <a:srgbClr val="464646"/>
                </a:solidFill>
                <a:latin typeface="Arial" pitchFamily="34" charset="0"/>
                <a:cs typeface="Arial" pitchFamily="34" charset="0"/>
              </a:rPr>
              <a:t>-Jae Kim</a:t>
            </a:r>
            <a:endParaRPr lang="en-US" altLang="ko-KR" sz="2400" dirty="0">
              <a:solidFill>
                <a:srgbClr val="464646"/>
              </a:solidFill>
              <a:latin typeface="Arial" pitchFamily="34" charset="0"/>
              <a:cs typeface="Arial" pitchFamily="34" charset="0"/>
            </a:endParaRPr>
          </a:p>
          <a:p>
            <a:pPr marR="64008" lvl="0" algn="ctr">
              <a:spcBef>
                <a:spcPts val="400"/>
              </a:spcBef>
              <a:buClr>
                <a:srgbClr val="4F81BD"/>
              </a:buClr>
              <a:buSzPct val="68000"/>
            </a:pPr>
            <a:endParaRPr lang="en-US" altLang="ko-KR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R="64008" lvl="0" algn="ctr">
              <a:spcBef>
                <a:spcPts val="400"/>
              </a:spcBef>
              <a:buClr>
                <a:srgbClr val="4F81BD"/>
              </a:buClr>
              <a:buSzPct val="68000"/>
            </a:pPr>
            <a:r>
              <a:rPr lang="en-US" altLang="ko-K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Mobile Media Processor Lab., </a:t>
            </a:r>
            <a:r>
              <a:rPr lang="en-US" altLang="ko-KR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Sejong</a:t>
            </a:r>
            <a:r>
              <a:rPr lang="en-US" altLang="ko-K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University</a:t>
            </a:r>
          </a:p>
          <a:p>
            <a:pPr marR="64008" lvl="0" algn="ctr">
              <a:spcBef>
                <a:spcPts val="400"/>
              </a:spcBef>
              <a:buClr>
                <a:srgbClr val="4F81BD"/>
              </a:buClr>
              <a:buSzPct val="68000"/>
            </a:pPr>
            <a:endParaRPr lang="en-US" altLang="ko-KR" sz="1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R="64008" lvl="0" algn="ctr">
              <a:spcBef>
                <a:spcPts val="400"/>
              </a:spcBef>
              <a:buClr>
                <a:srgbClr val="4F81BD"/>
              </a:buClr>
              <a:buSzPct val="68000"/>
            </a:pPr>
            <a:r>
              <a:rPr lang="en-US" altLang="ko-KR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hlinkClick r:id="rId3"/>
              </a:rPr>
              <a:t>ejkim@rayman.sejong.ac.kr</a:t>
            </a:r>
            <a:endParaRPr lang="en-US" altLang="ko-KR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R="64008" lvl="0" algn="ctr">
              <a:spcBef>
                <a:spcPts val="400"/>
              </a:spcBef>
              <a:buClr>
                <a:srgbClr val="4F81BD"/>
              </a:buClr>
              <a:buSzPct val="68000"/>
            </a:pPr>
            <a:r>
              <a:rPr lang="en-US" altLang="ko-KR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http://rayman.sejong.ac.kr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3429000" y="6324600"/>
            <a:ext cx="2057400" cy="365760"/>
          </a:xfrm>
        </p:spPr>
        <p:txBody>
          <a:bodyPr/>
          <a:lstStyle/>
          <a:p>
            <a:pPr algn="ctr"/>
            <a:r>
              <a:rPr lang="en-US" altLang="ko-KR" sz="1600" smtClean="0">
                <a:latin typeface="Arial" pitchFamily="34" charset="0"/>
                <a:cs typeface="Arial" pitchFamily="34" charset="0"/>
              </a:rPr>
              <a:t>July 27, 2017</a:t>
            </a:r>
            <a:endParaRPr lang="ko-KR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역전치 행렬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구현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2"/>
                <a:endParaRPr lang="en-US" altLang="ko-KR" sz="1800" b="1" dirty="0" smtClean="0">
                  <a:solidFill>
                    <a:srgbClr val="FF0000"/>
                  </a:solidFill>
                </a:endParaRPr>
              </a:p>
              <a:p>
                <a:pPr lvl="2"/>
                <a:r>
                  <a:rPr lang="ko-KR" altLang="en-US" sz="1800" b="1" dirty="0" smtClean="0">
                    <a:solidFill>
                      <a:srgbClr val="FF0000"/>
                    </a:solidFill>
                  </a:rPr>
                  <a:t>행렬의 이동성분을 초기화</a:t>
                </a:r>
                <a:r>
                  <a:rPr lang="ko-KR" altLang="en-US" sz="1800" dirty="0" smtClean="0"/>
                  <a:t>를 해줘야 함</a:t>
                </a:r>
                <a:r>
                  <a:rPr lang="en-US" altLang="ko-KR" sz="1800" dirty="0" smtClean="0"/>
                  <a:t>.</a:t>
                </a:r>
                <a:br>
                  <a:rPr lang="en-US" altLang="ko-KR" sz="1800" dirty="0" smtClean="0"/>
                </a:br>
                <a:r>
                  <a:rPr lang="ko-KR" altLang="en-US" sz="1800" dirty="0" smtClean="0"/>
                  <a:t>만약 </a:t>
                </a:r>
                <a:r>
                  <a:rPr lang="ko-KR" altLang="en-US" sz="1800" dirty="0"/>
                  <a:t>기</a:t>
                </a:r>
                <a14:m>
                  <m:oMath xmlns:m="http://schemas.openxmlformats.org/officeDocument/2006/math"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존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800" dirty="0" smtClean="0"/>
                  <a:t>서 다른 변환 행렬이 결합돼서</a:t>
                </a:r>
                <a:r>
                  <a:rPr lang="en-US" altLang="ko-KR" sz="1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sz="1800" dirty="0" smtClean="0"/>
                  <a:t>가 </a:t>
                </a:r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:r>
                  <a:rPr lang="ko-KR" altLang="en-US" sz="1800" dirty="0" smtClean="0"/>
                  <a:t>만들어지면 기존에 갖고 있던 이동 성분들 때문에 다른 행렬과 </a:t>
                </a:r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:r>
                  <a:rPr lang="ko-KR" altLang="en-US" sz="1800" dirty="0" smtClean="0"/>
                  <a:t>곱하면서 변환에 오차가 생김</a:t>
                </a:r>
                <a:r>
                  <a:rPr lang="en-US" altLang="ko-KR" sz="1800" dirty="0" smtClean="0"/>
                  <a:t>.</a:t>
                </a:r>
              </a:p>
              <a:p>
                <a:pPr marL="630936" lvl="2" indent="0">
                  <a:buNone/>
                </a:pPr>
                <a:r>
                  <a:rPr lang="en-US" altLang="ko-KR" sz="1800" dirty="0" smtClean="0">
                    <a:sym typeface="Wingdings" panose="05000000000000000000" pitchFamily="2" charset="2"/>
                  </a:rPr>
                  <a:t>     </a:t>
                </a:r>
                <a:r>
                  <a:rPr lang="ko-KR" altLang="en-US" sz="1800" dirty="0" smtClean="0">
                    <a:sym typeface="Wingdings" panose="05000000000000000000" pitchFamily="2" charset="2"/>
                  </a:rPr>
                  <a:t>이동성분들을 제거하거나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이용해 변환 </a:t>
                </a:r>
                <a:r>
                  <a:rPr lang="ko-KR" altLang="en-US" sz="1800" dirty="0" err="1" smtClean="0"/>
                  <a:t>해야함</a:t>
                </a:r>
                <a:r>
                  <a:rPr lang="en-US" altLang="ko-KR" sz="1800" dirty="0" smtClean="0"/>
                  <a:t>.</a:t>
                </a:r>
              </a:p>
              <a:p>
                <a:pPr marL="630936" lvl="2" indent="0">
                  <a:buNone/>
                </a:pPr>
                <a:r>
                  <a:rPr lang="en-US" altLang="ko-KR" sz="1800" dirty="0" smtClean="0">
                    <a:sym typeface="Wingdings" panose="05000000000000000000" pitchFamily="2" charset="2"/>
                  </a:rPr>
                  <a:t>     </a:t>
                </a:r>
                <a:r>
                  <a:rPr lang="ko-KR" altLang="en-US" sz="1800" dirty="0" smtClean="0">
                    <a:sym typeface="Wingdings" panose="05000000000000000000" pitchFamily="2" charset="2"/>
                  </a:rPr>
                  <a:t>역전치 후 단위벡터가 아닐 수 있기 때문에 정규화 필수</a:t>
                </a:r>
                <a:r>
                  <a:rPr lang="en-US" altLang="ko-KR" sz="1800" dirty="0" smtClean="0">
                    <a:sym typeface="Wingdings" panose="05000000000000000000" pitchFamily="2" charset="2"/>
                  </a:rPr>
                  <a:t>.</a:t>
                </a:r>
                <a:endParaRPr lang="en-US" altLang="ko-KR" sz="1800" dirty="0" smtClean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 smtClean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법선</a:t>
            </a:r>
            <a:r>
              <a:rPr lang="en-US" altLang="ko-KR" dirty="0"/>
              <a:t> </a:t>
            </a:r>
            <a:r>
              <a:rPr lang="ko-KR" altLang="en-US" dirty="0"/>
              <a:t>벡터 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772816"/>
            <a:ext cx="4479656" cy="12961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220" y="5046115"/>
            <a:ext cx="1676400" cy="1104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218" y="5046114"/>
            <a:ext cx="1863982" cy="11067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95736" y="6187440"/>
            <a:ext cx="4443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8-1) </a:t>
            </a:r>
            <a:r>
              <a:rPr lang="ko-KR" altLang="en-US" sz="1200" dirty="0" smtClean="0"/>
              <a:t>비례 및 이동행렬의 역전치가 제대로 되지 않는 모습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6195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smtClean="0"/>
              <a:t>E : </a:t>
            </a:r>
            <a:r>
              <a:rPr lang="ko-KR" altLang="en-US" sz="2000" dirty="0" smtClean="0"/>
              <a:t>관찰자 위치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p : </a:t>
            </a:r>
            <a:r>
              <a:rPr lang="ko-KR" altLang="en-US" sz="2000" dirty="0" smtClean="0"/>
              <a:t>빛이 표면에 닿은 점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v : </a:t>
            </a:r>
            <a:r>
              <a:rPr lang="ko-KR" altLang="en-US" sz="2000" dirty="0" smtClean="0"/>
              <a:t>점</a:t>
            </a:r>
            <a:r>
              <a:rPr lang="en-US" altLang="ko-KR" sz="2000" dirty="0" smtClean="0"/>
              <a:t>p</a:t>
            </a:r>
            <a:r>
              <a:rPr lang="ko-KR" altLang="en-US" sz="2000" dirty="0" smtClean="0"/>
              <a:t>에서 눈을 </a:t>
            </a:r>
            <a:r>
              <a:rPr lang="ko-KR" altLang="en-US" sz="2000" dirty="0" err="1" smtClean="0"/>
              <a:t>가르키는</a:t>
            </a:r>
            <a:r>
              <a:rPr lang="ko-KR" altLang="en-US" sz="2000" dirty="0" smtClean="0"/>
              <a:t> 방향에 벡터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n : </a:t>
            </a:r>
            <a:r>
              <a:rPr lang="ko-KR" altLang="en-US" sz="2000" dirty="0" smtClean="0"/>
              <a:t>점</a:t>
            </a:r>
            <a:r>
              <a:rPr lang="en-US" altLang="ko-KR" sz="2000" dirty="0" smtClean="0"/>
              <a:t>p</a:t>
            </a:r>
            <a:r>
              <a:rPr lang="ko-KR" altLang="en-US" sz="2000" dirty="0" smtClean="0"/>
              <a:t>에서의 </a:t>
            </a:r>
            <a:r>
              <a:rPr lang="ko-KR" altLang="en-US" sz="2000" dirty="0" err="1" smtClean="0"/>
              <a:t>노멀</a:t>
            </a:r>
            <a:r>
              <a:rPr lang="ko-KR" altLang="en-US" sz="2000" dirty="0" smtClean="0"/>
              <a:t> 벡터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I : </a:t>
            </a:r>
            <a:r>
              <a:rPr lang="ko-KR" altLang="en-US" sz="2000" dirty="0" smtClean="0"/>
              <a:t>점</a:t>
            </a:r>
            <a:r>
              <a:rPr lang="en-US" altLang="ko-KR" sz="2000" dirty="0" smtClean="0"/>
              <a:t>p</a:t>
            </a:r>
            <a:r>
              <a:rPr lang="ko-KR" altLang="en-US" sz="2000" dirty="0" smtClean="0"/>
              <a:t>에 도달하는 빛 </a:t>
            </a:r>
            <a:r>
              <a:rPr lang="en-US" altLang="ko-KR" sz="2000" dirty="0" smtClean="0"/>
              <a:t>= </a:t>
            </a:r>
            <a:r>
              <a:rPr lang="ko-KR" altLang="en-US" sz="2000" dirty="0" err="1" smtClean="0"/>
              <a:t>입사광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L : </a:t>
            </a:r>
            <a:r>
              <a:rPr lang="ko-KR" altLang="en-US" sz="2000" dirty="0" smtClean="0"/>
              <a:t>표면의 점에서 광원을 </a:t>
            </a:r>
            <a:r>
              <a:rPr lang="ko-KR" altLang="en-US" sz="2000" dirty="0" err="1" smtClean="0"/>
              <a:t>가르키는</a:t>
            </a:r>
            <a:r>
              <a:rPr lang="ko-KR" altLang="en-US" sz="2000" dirty="0" smtClean="0"/>
              <a:t> 방향에 빛 벡터</a:t>
            </a:r>
            <a:endParaRPr lang="en-US" altLang="ko-KR" sz="2000" dirty="0" smtClean="0"/>
          </a:p>
          <a:p>
            <a:pPr marL="630936" lvl="2" indent="0">
              <a:buNone/>
            </a:pPr>
            <a:r>
              <a:rPr lang="en-US" altLang="ko-KR" sz="1800" dirty="0" smtClean="0">
                <a:sym typeface="Wingdings" panose="05000000000000000000" pitchFamily="2" charset="2"/>
              </a:rPr>
              <a:t>      </a:t>
            </a:r>
            <a:r>
              <a:rPr lang="ko-KR" altLang="en-US" sz="1800" dirty="0" smtClean="0">
                <a:sym typeface="Wingdings" panose="05000000000000000000" pitchFamily="2" charset="2"/>
              </a:rPr>
              <a:t>실제 조명 계산에서는 </a:t>
            </a:r>
            <a:r>
              <a:rPr lang="en-US" altLang="ko-KR" sz="1800" dirty="0" smtClean="0">
                <a:sym typeface="Wingdings" panose="05000000000000000000" pitchFamily="2" charset="2"/>
              </a:rPr>
              <a:t>I</a:t>
            </a:r>
            <a:r>
              <a:rPr lang="ko-KR" altLang="en-US" sz="1800" dirty="0" smtClean="0">
                <a:sym typeface="Wingdings" panose="05000000000000000000" pitchFamily="2" charset="2"/>
              </a:rPr>
              <a:t>보다는 </a:t>
            </a:r>
            <a:r>
              <a:rPr lang="en-US" altLang="ko-KR" sz="1800" dirty="0" smtClean="0">
                <a:sym typeface="Wingdings" panose="05000000000000000000" pitchFamily="2" charset="2"/>
              </a:rPr>
              <a:t>L</a:t>
            </a:r>
            <a:r>
              <a:rPr lang="ko-KR" altLang="en-US" sz="1800" dirty="0" smtClean="0">
                <a:sym typeface="Wingdings" panose="05000000000000000000" pitchFamily="2" charset="2"/>
              </a:rPr>
              <a:t>이 쓰임</a:t>
            </a:r>
            <a:r>
              <a:rPr lang="en-US" altLang="ko-KR" sz="1800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2000" dirty="0" smtClean="0"/>
              <a:t>r : </a:t>
            </a:r>
            <a:r>
              <a:rPr lang="ko-KR" altLang="en-US" sz="2000" dirty="0" err="1" smtClean="0"/>
              <a:t>입사광이</a:t>
            </a:r>
            <a:r>
              <a:rPr lang="ko-KR" altLang="en-US" sz="2000" dirty="0" smtClean="0"/>
              <a:t> 표면 법선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을 기준으로 반사된 방향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endParaRPr lang="ko-KR" altLang="en-US" sz="24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조명의 주요 벡터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815" y="969252"/>
            <a:ext cx="3384376" cy="2142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2987824" y="3140968"/>
            <a:ext cx="3222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9-1) </a:t>
            </a:r>
            <a:r>
              <a:rPr lang="ko-KR" altLang="en-US" sz="1200" dirty="0" smtClean="0"/>
              <a:t>조명 계산에 관여하는 주요 벡터들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0560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반사 벡터 구하기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err="1" smtClean="0"/>
                  <a:t>셰이더</a:t>
                </a:r>
                <a:r>
                  <a:rPr lang="ko-KR" altLang="en-US" dirty="0" smtClean="0"/>
                  <a:t> 프로그램에서는 </a:t>
                </a:r>
                <a:r>
                  <a:rPr lang="en-US" altLang="ko-KR" dirty="0" smtClean="0"/>
                  <a:t>HLSL</a:t>
                </a:r>
                <a:r>
                  <a:rPr lang="ko-KR" altLang="en-US" dirty="0" smtClean="0"/>
                  <a:t>의 내장 함수 </a:t>
                </a:r>
                <a:r>
                  <a:rPr lang="en-US" altLang="ko-KR" dirty="0" smtClean="0"/>
                  <a:t>reflect</a:t>
                </a:r>
                <a:r>
                  <a:rPr lang="ko-KR" altLang="en-US" dirty="0" smtClean="0"/>
                  <a:t>를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이용하여 </a:t>
                </a:r>
                <a:r>
                  <a:rPr lang="en-US" altLang="ko-KR" dirty="0" smtClean="0"/>
                  <a:t>r</a:t>
                </a:r>
                <a:r>
                  <a:rPr lang="ko-KR" altLang="en-US" dirty="0" smtClean="0"/>
                  <a:t>을 구할 수 있음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조명의 주요 벡터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762000"/>
            <a:ext cx="4317974" cy="25922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390764" y="3362508"/>
            <a:ext cx="1846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9-2) </a:t>
            </a:r>
            <a:r>
              <a:rPr lang="ko-KR" altLang="en-US" sz="1200" dirty="0" smtClean="0"/>
              <a:t>반사의 기하학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205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dirty="0" smtClean="0"/>
                  <a:t>용어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Radiant flux(</a:t>
                </a:r>
                <a:r>
                  <a:rPr lang="ko-KR" altLang="en-US" dirty="0" err="1" smtClean="0"/>
                  <a:t>방사속</a:t>
                </a:r>
                <a:r>
                  <a:rPr lang="ko-KR" altLang="en-US" dirty="0" smtClean="0"/>
                  <a:t> 또는 </a:t>
                </a:r>
                <a:r>
                  <a:rPr lang="ko-KR" altLang="en-US" dirty="0" err="1" smtClean="0"/>
                  <a:t>복사선속</a:t>
                </a:r>
                <a:r>
                  <a:rPr lang="en-US" altLang="ko-KR" dirty="0" smtClean="0"/>
                  <a:t>)</a:t>
                </a:r>
              </a:p>
              <a:p>
                <a:pPr marL="630936" lvl="2" indent="0">
                  <a:buNone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 smtClean="0"/>
                  <a:t>빛이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초에 방출하는 에너지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en-US" altLang="ko-KR" dirty="0" smtClean="0"/>
                  <a:t>Irradiance(</a:t>
                </a:r>
                <a:r>
                  <a:rPr lang="ko-KR" altLang="en-US" dirty="0" smtClean="0"/>
                  <a:t>복사조도</a:t>
                </a:r>
                <a:r>
                  <a:rPr lang="en-US" altLang="ko-KR" dirty="0" smtClean="0"/>
                  <a:t>)</a:t>
                </a:r>
              </a:p>
              <a:p>
                <a:pPr marL="630936" lvl="2" indent="0">
                  <a:buNone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 smtClean="0"/>
                  <a:t>단위 면적당 </a:t>
                </a:r>
                <a:r>
                  <a:rPr lang="en-US" altLang="ko-KR" dirty="0" smtClean="0"/>
                  <a:t>radiant flux</a:t>
                </a:r>
                <a:r>
                  <a:rPr lang="ko-KR" altLang="en-US" dirty="0" smtClean="0"/>
                  <a:t>의 밀도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ko-KR" altLang="en-US" dirty="0" err="1" smtClean="0"/>
                  <a:t>람베르트</a:t>
                </a:r>
                <a:r>
                  <a:rPr lang="ko-KR" altLang="en-US" dirty="0" smtClean="0"/>
                  <a:t> 코사인 법칙</a:t>
                </a:r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람베르트</a:t>
            </a:r>
            <a:r>
              <a:rPr lang="ko-KR" altLang="en-US" dirty="0" smtClean="0"/>
              <a:t> 코사인 법칙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501007"/>
            <a:ext cx="3300580" cy="14401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12340" y="4479819"/>
            <a:ext cx="3348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10-1) </a:t>
            </a:r>
            <a:r>
              <a:rPr lang="ko-KR" altLang="en-US" sz="1200" dirty="0" smtClean="0"/>
              <a:t>빛의 방향에 따라서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                </a:t>
            </a:r>
            <a:r>
              <a:rPr lang="ko-KR" altLang="en-US" sz="1200" dirty="0" smtClean="0"/>
              <a:t>빛의 에너지가 분산 정도가 달라짐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9120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ko-KR" altLang="en-US" dirty="0" smtClean="0"/>
                  <a:t>면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 smtClean="0"/>
                  <a:t> 비추는 </a:t>
                </a:r>
                <a:r>
                  <a:rPr lang="en-US" altLang="ko-KR" dirty="0" smtClean="0"/>
                  <a:t>Irradiance</a:t>
                </a:r>
                <a:r>
                  <a:rPr lang="ko-KR" altLang="en-US" dirty="0" smtClean="0"/>
                  <a:t>는 빛의 방향에 수직인 면적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Irradiance</a:t>
                </a:r>
                <a:r>
                  <a:rPr lang="ko-KR" altLang="en-US" dirty="0" smtClean="0"/>
                  <a:t>에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ko-KR" altLang="en-US" dirty="0" smtClean="0"/>
                  <a:t> 를 곱한 것임</a:t>
                </a:r>
                <a:r>
                  <a:rPr lang="en-US" altLang="ko-KR" dirty="0" smtClean="0"/>
                  <a:t>.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 smtClean="0"/>
                  <a:t>빛이 </a:t>
                </a:r>
                <a:r>
                  <a:rPr lang="ko-KR" altLang="en-US" dirty="0" smtClean="0"/>
                  <a:t>표면의 뒷면을 비추는 상황을 처리 하기 위해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다음과 같이 함수를 한정함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,0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max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⁡(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0)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에</m:t>
                    </m:r>
                  </m:oMath>
                </a14:m>
                <a:r>
                  <a:rPr lang="ko-KR" altLang="en-US" dirty="0" smtClean="0"/>
                  <a:t> 따른 빛의 세기 변화 그래프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람베르트</a:t>
            </a:r>
            <a:r>
              <a:rPr lang="ko-KR" altLang="en-US" dirty="0"/>
              <a:t> 코사인 법칙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030474"/>
            <a:ext cx="3253783" cy="26443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272290" y="6090413"/>
                <a:ext cx="3147015" cy="280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그림</a:t>
                </a:r>
                <a:r>
                  <a:rPr lang="en-US" altLang="ko-KR" sz="1200" dirty="0" smtClean="0"/>
                  <a:t>11-1) </a:t>
                </a:r>
                <a14:m>
                  <m:oMath xmlns:m="http://schemas.openxmlformats.org/officeDocument/2006/math">
                    <m:r>
                      <a:rPr lang="ko-KR" altLang="en-US" sz="12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  <m:r>
                      <a:rPr lang="ko-KR" altLang="en-US" sz="12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에</m:t>
                    </m:r>
                  </m:oMath>
                </a14:m>
                <a:r>
                  <a:rPr lang="ko-KR" altLang="en-US" sz="1200" dirty="0"/>
                  <a:t> 따른 빛의 세기 변화 </a:t>
                </a:r>
                <a:r>
                  <a:rPr lang="ko-KR" altLang="en-US" sz="1200" dirty="0" smtClean="0"/>
                  <a:t>그래프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290" y="6090413"/>
                <a:ext cx="3147015" cy="280526"/>
              </a:xfrm>
              <a:prstGeom prst="rect">
                <a:avLst/>
              </a:prstGeom>
              <a:blipFill rotWithShape="0">
                <a:blip r:embed="rId4"/>
                <a:stretch>
                  <a:fillRect l="-194" t="-4348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44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Diffuse Lighting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빛이 표면의 한 점을 때리면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빛의 일부는 물체의 내부로 들어가서 표면 근처의 물질과 상호작용함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물체 내부를 이리저리 반사하던 빛의 일부는 물체에 흡수되고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나머지는 표면 바깥으로 나와 </a:t>
            </a:r>
            <a:r>
              <a:rPr lang="ko-KR" altLang="en-US" b="1" dirty="0" smtClean="0"/>
              <a:t>모든 방향으로 흩어짐</a:t>
            </a:r>
            <a:r>
              <a:rPr lang="en-US" altLang="ko-KR" dirty="0" smtClean="0"/>
              <a:t>.(=</a:t>
            </a:r>
            <a:r>
              <a:rPr lang="ko-KR" altLang="en-US" dirty="0" smtClean="0"/>
              <a:t>난반사</a:t>
            </a:r>
            <a:r>
              <a:rPr lang="en-US" altLang="ko-KR" dirty="0" smtClean="0"/>
              <a:t>)</a:t>
            </a:r>
          </a:p>
          <a:p>
            <a:pPr marL="630936" lvl="2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빛이 표면 위쪽의 모든 방향으로 고르게 흩어진다고 가정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반사된 빛은 시점의 위치와 무관하게 눈의 도달함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Diffuse Lighting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4221088"/>
            <a:ext cx="3168352" cy="16560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3376" y="6053774"/>
            <a:ext cx="3057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12-1) Diffuse Reflection(</a:t>
            </a:r>
            <a:r>
              <a:rPr lang="ko-KR" altLang="en-US" sz="1200" dirty="0" smtClean="0"/>
              <a:t>분산 반사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8996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Diffuse Lighting </a:t>
                </a:r>
                <a:r>
                  <a:rPr lang="ko-KR" altLang="en-US" dirty="0" smtClean="0"/>
                  <a:t>계산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분산 조명 계산에는 세 가지 부분으로 나뉨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1) </a:t>
                </a:r>
                <a:r>
                  <a:rPr lang="ko-KR" altLang="en-US" dirty="0" smtClean="0"/>
                  <a:t>빛의 색상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2)</a:t>
                </a:r>
                <a:r>
                  <a:rPr lang="ko-KR" altLang="en-US" dirty="0" smtClean="0"/>
                  <a:t> 분산 반사율</a:t>
                </a:r>
                <a:r>
                  <a:rPr lang="en-US" altLang="ko-KR" dirty="0" smtClean="0"/>
                  <a:t>(diffuse albedo)</a:t>
                </a:r>
              </a:p>
              <a:p>
                <a:pPr marL="393192" lvl="1" indent="0">
                  <a:buNone/>
                </a:pPr>
                <a:r>
                  <a:rPr lang="en-US" altLang="ko-KR" dirty="0" smtClean="0"/>
                  <a:t>   3) </a:t>
                </a:r>
                <a:r>
                  <a:rPr lang="ko-KR" altLang="en-US" dirty="0" err="1" smtClean="0"/>
                  <a:t>람베르트</a:t>
                </a:r>
                <a:r>
                  <a:rPr lang="ko-KR" altLang="en-US" dirty="0" smtClean="0"/>
                  <a:t> 코사인 법칙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marL="630936" lvl="2" indent="0">
                  <a:buNone/>
                </a:pPr>
                <a:r>
                  <a:rPr lang="ko-KR" altLang="en-US" dirty="0" smtClean="0"/>
                  <a:t>먼저 </a:t>
                </a:r>
                <a:r>
                  <a:rPr lang="ko-KR" altLang="en-US" dirty="0" err="1" smtClean="0"/>
                  <a:t>입사광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=(0.8, 0.8, 0.8)</m:t>
                    </m:r>
                  </m:oMath>
                </a14:m>
                <a:r>
                  <a:rPr lang="ko-KR" altLang="en-US" dirty="0" smtClean="0"/>
                  <a:t>이고 분산 반사율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=(0.5, 1.0, 0.75)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때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두 값을 </a:t>
                </a:r>
                <a:r>
                  <a:rPr lang="ko-KR" altLang="en-US" dirty="0" err="1" smtClean="0"/>
                  <a:t>성분별</a:t>
                </a:r>
                <a:r>
                  <a:rPr lang="ko-KR" altLang="en-US" dirty="0" smtClean="0"/>
                  <a:t> 곱셈을 함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0.8, 0.8, 0.8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0.5, 1.0, 0.75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0.4, 0.8, 0.6</m:t>
                        </m:r>
                      </m:e>
                    </m:d>
                  </m:oMath>
                </a14:m>
                <a:r>
                  <a:rPr lang="en-US" altLang="ko-KR" b="0" dirty="0" smtClean="0">
                    <a:ea typeface="Cambria Math" panose="02040503050406030204" pitchFamily="18" charset="0"/>
                  </a:rPr>
                  <a:t/>
                </a:r>
                <a:br>
                  <a:rPr lang="en-US" altLang="ko-KR" b="0" dirty="0" smtClean="0">
                    <a:ea typeface="Cambria Math" panose="02040503050406030204" pitchFamily="18" charset="0"/>
                  </a:rPr>
                </a:br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pPr marL="630936" lvl="2" indent="0">
                  <a:buNone/>
                </a:pPr>
                <a:r>
                  <a:rPr lang="ko-KR" altLang="en-US" dirty="0" smtClean="0"/>
                  <a:t>여기에 </a:t>
                </a:r>
                <a:r>
                  <a:rPr lang="ko-KR" altLang="en-US" dirty="0" err="1" smtClean="0"/>
                  <a:t>람베르트</a:t>
                </a:r>
                <a:r>
                  <a:rPr lang="ko-KR" altLang="en-US" dirty="0" smtClean="0"/>
                  <a:t> 코사인 법칙을 도입해서 빛의 양을 보정 해줌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:endParaRPr lang="en-US" altLang="ko-KR" dirty="0" smtClean="0"/>
              </a:p>
              <a:p>
                <a:pPr marL="630936" lvl="2" indent="0">
                  <a:buNone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0)⋅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Diffuse Lighting</a:t>
            </a:r>
            <a:r>
              <a:rPr lang="ko-KR" altLang="en-US" dirty="0"/>
              <a:t>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3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Ambient Lighting </a:t>
                </a:r>
                <a:r>
                  <a:rPr lang="ko-KR" altLang="en-US" dirty="0" smtClean="0"/>
                  <a:t>정의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물체 주변에 있는 모든 </a:t>
                </a:r>
                <a:r>
                  <a:rPr lang="ko-KR" altLang="en-US" dirty="0" err="1" smtClean="0"/>
                  <a:t>간접광을</a:t>
                </a:r>
                <a:r>
                  <a:rPr lang="ko-KR" altLang="en-US" dirty="0" smtClean="0"/>
                  <a:t> </a:t>
                </a:r>
                <a:r>
                  <a:rPr lang="ko-KR" altLang="en-US" dirty="0" err="1"/>
                  <a:t>근</a:t>
                </a:r>
                <a:r>
                  <a:rPr lang="ko-KR" altLang="en-US" dirty="0" err="1" smtClean="0"/>
                  <a:t>사하는</a:t>
                </a:r>
                <a:r>
                  <a:rPr lang="ko-KR" altLang="en-US" dirty="0" smtClean="0"/>
                  <a:t> 가상의 빛</a:t>
                </a:r>
                <a:r>
                  <a:rPr lang="en-US" altLang="ko-KR" dirty="0" smtClean="0"/>
                  <a:t>.</a:t>
                </a:r>
              </a:p>
              <a:p>
                <a:pPr marL="630936" lvl="2" indent="0">
                  <a:buNone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로컬 </a:t>
                </a:r>
                <a:r>
                  <a:rPr lang="ko-KR" altLang="en-US" dirty="0" err="1" smtClean="0">
                    <a:sym typeface="Wingdings" panose="05000000000000000000" pitchFamily="2" charset="2"/>
                  </a:rPr>
                  <a:t>라이팅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 모델에서는 </a:t>
                </a:r>
                <a:r>
                  <a:rPr lang="ko-KR" altLang="en-US" dirty="0" err="1" smtClean="0">
                    <a:sym typeface="Wingdings" panose="05000000000000000000" pitchFamily="2" charset="2"/>
                  </a:rPr>
                  <a:t>간접광을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 표현하지 않지만</a:t>
                </a: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현실에서는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/>
                </a:r>
                <a:br>
                  <a:rPr lang="en-US" altLang="ko-KR" dirty="0" smtClean="0">
                    <a:sym typeface="Wingdings" panose="05000000000000000000" pitchFamily="2" charset="2"/>
                  </a:rPr>
                </a:br>
                <a:r>
                  <a:rPr lang="en-US" altLang="ko-KR" dirty="0" smtClean="0">
                    <a:sym typeface="Wingdings" panose="05000000000000000000" pitchFamily="2" charset="2"/>
                  </a:rPr>
                  <a:t>     </a:t>
                </a:r>
                <a:r>
                  <a:rPr lang="ko-KR" altLang="en-US" dirty="0" err="1" smtClean="0">
                    <a:sym typeface="Wingdings" panose="05000000000000000000" pitchFamily="2" charset="2"/>
                  </a:rPr>
                  <a:t>간접광이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 상당 부분 있기 때문에 근사적으로라도 표현하기 위해  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/>
                </a:r>
                <a:br>
                  <a:rPr lang="en-US" altLang="ko-KR" dirty="0" smtClean="0">
                    <a:sym typeface="Wingdings" panose="05000000000000000000" pitchFamily="2" charset="2"/>
                  </a:rPr>
                </a:br>
                <a:r>
                  <a:rPr lang="en-US" altLang="ko-KR" dirty="0" smtClean="0">
                    <a:sym typeface="Wingdings" panose="05000000000000000000" pitchFamily="2" charset="2"/>
                  </a:rPr>
                  <a:t>     Ambient Lighting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이 필요함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.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Ambient Lighting </a:t>
                </a:r>
                <a:r>
                  <a:rPr lang="ko-KR" altLang="en-US" dirty="0" smtClean="0"/>
                  <a:t>계산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표면이 받는 전체 </a:t>
                </a:r>
                <a:r>
                  <a:rPr lang="ko-KR" altLang="en-US" dirty="0" err="1" smtClean="0">
                    <a:latin typeface="Cambria Math" panose="02040503050406030204" pitchFamily="18" charset="0"/>
                  </a:rPr>
                  <a:t>주변광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marL="630936" lvl="2" indent="0">
                  <a:buNone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ko-KR" altLang="en-US" dirty="0" smtClean="0"/>
                  <a:t>를 사용하기 때문에 주변광의 분산 반사를 모형화한 것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</a:t>
                </a:r>
                <a:r>
                  <a:rPr lang="ko-KR" altLang="en-US" dirty="0" smtClean="0"/>
                  <a:t>물체들에 </a:t>
                </a:r>
                <a:r>
                  <a:rPr lang="ko-KR" altLang="en-US" dirty="0" smtClean="0"/>
                  <a:t>고르게 빛의 들어감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Ambient Lighting 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3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Specular Lighting </a:t>
                </a:r>
                <a:r>
                  <a:rPr lang="ko-KR" altLang="en-US" dirty="0" smtClean="0"/>
                  <a:t>정의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표면을 때린 광선들 중 시점을 향한 반사 원뿔에 속하는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광선들은 특히나 눈에 뚜렷하게 인식되는데 이런 현상을 </a:t>
                </a:r>
                <a:r>
                  <a:rPr lang="en-US" altLang="ko-KR" dirty="0" smtClean="0"/>
                  <a:t>Specular reflection</a:t>
                </a:r>
                <a:r>
                  <a:rPr lang="ko-KR" altLang="en-US" dirty="0" smtClean="0"/>
                  <a:t>이라고 부름</a:t>
                </a:r>
                <a:r>
                  <a:rPr lang="en-US" altLang="ko-KR" dirty="0" smtClean="0"/>
                  <a:t>.</a:t>
                </a:r>
              </a:p>
              <a:p>
                <a:pPr marL="630936" lvl="2" indent="0">
                  <a:buNone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ko-KR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Specular</a:t>
                </a:r>
                <a:r>
                  <a:rPr lang="ko-KR" altLang="en-US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는 시점의 의존적임</a:t>
                </a:r>
                <a:r>
                  <a:rPr lang="en-US" altLang="ko-KR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.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r>
                  <a:rPr lang="ko-KR" altLang="en-US" dirty="0" err="1" smtClean="0"/>
                  <a:t>프레넬</a:t>
                </a:r>
                <a:r>
                  <a:rPr lang="ko-KR" altLang="en-US" dirty="0" smtClean="0"/>
                  <a:t> 효과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반사광의 양은 </a:t>
                </a:r>
                <a:r>
                  <a:rPr lang="ko-KR" altLang="en-US" dirty="0" err="1" smtClean="0"/>
                  <a:t>법선과</a:t>
                </a:r>
                <a:r>
                  <a:rPr lang="ko-KR" altLang="en-US" dirty="0" smtClean="0"/>
                  <a:t> 빛 벡터 사이의 각도와 재질에 의존함</a:t>
                </a:r>
                <a:r>
                  <a:rPr lang="en-US" altLang="ko-KR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입사광</a:t>
                </a:r>
                <a:r>
                  <a:rPr lang="ko-KR" altLang="en-US" dirty="0" smtClean="0"/>
                  <a:t> 중 반사되는 빛의 양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는 매질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재질</a:t>
                </a:r>
                <a:r>
                  <a:rPr lang="en-US" altLang="ko-KR" dirty="0" smtClean="0"/>
                  <a:t>),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는 굴절된 빛의 양</a:t>
                </a:r>
                <a:r>
                  <a:rPr lang="en-US" altLang="ko-KR" dirty="0" smtClean="0"/>
                  <a:t>.</a:t>
                </a:r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53" r="-6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Specular Lighting (1)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729327"/>
            <a:ext cx="3888432" cy="16247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20072" y="4077072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13-1) </a:t>
            </a:r>
            <a:r>
              <a:rPr lang="ko-KR" altLang="en-US" sz="1200" dirty="0" smtClean="0"/>
              <a:t>빛의 굴절과 반사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7330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슐릭</a:t>
            </a:r>
            <a:r>
              <a:rPr lang="ko-KR" altLang="en-US" dirty="0" smtClean="0"/>
              <a:t> 근사 그래프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Schlick</a:t>
            </a:r>
            <a:r>
              <a:rPr lang="en-US" altLang="ko-KR" dirty="0" smtClean="0"/>
              <a:t> approximation)</a:t>
            </a:r>
          </a:p>
          <a:p>
            <a:pPr lvl="1"/>
            <a:r>
              <a:rPr lang="ko-KR" altLang="en-US" dirty="0" err="1" smtClean="0"/>
              <a:t>프레넬</a:t>
            </a:r>
            <a:r>
              <a:rPr lang="ko-KR" altLang="en-US" dirty="0" smtClean="0"/>
              <a:t> 방정식은 상당히 복잡해서 실시간 </a:t>
            </a:r>
            <a:r>
              <a:rPr lang="ko-KR" altLang="en-US" dirty="0" err="1" smtClean="0"/>
              <a:t>렌더링의</a:t>
            </a:r>
            <a:r>
              <a:rPr lang="ko-KR" altLang="en-US" dirty="0" smtClean="0"/>
              <a:t> 부적함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그래서 </a:t>
            </a:r>
            <a:r>
              <a:rPr lang="ko-KR" altLang="en-US" b="1" dirty="0" err="1" smtClean="0"/>
              <a:t>슐릭</a:t>
            </a:r>
            <a:r>
              <a:rPr lang="ko-KR" altLang="en-US" b="1" dirty="0" smtClean="0"/>
              <a:t> 근사</a:t>
            </a:r>
            <a:r>
              <a:rPr lang="ko-KR" altLang="en-US" dirty="0" smtClean="0"/>
              <a:t>가 흔히 쓰임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Specular Lighting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32856"/>
            <a:ext cx="3531998" cy="21602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33900" y="2386641"/>
            <a:ext cx="301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14-1) </a:t>
            </a:r>
            <a:r>
              <a:rPr lang="ko-KR" altLang="en-US" sz="1200" dirty="0" smtClean="0"/>
              <a:t>여러 재질의 </a:t>
            </a:r>
            <a:r>
              <a:rPr lang="ko-KR" altLang="en-US" sz="1200" dirty="0" err="1" smtClean="0"/>
              <a:t>슐릭</a:t>
            </a:r>
            <a:r>
              <a:rPr lang="ko-KR" altLang="en-US" sz="1200" dirty="0" smtClean="0"/>
              <a:t> 근사 그래프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8" y="4438200"/>
            <a:ext cx="3522982" cy="207396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313" y="4438200"/>
            <a:ext cx="4488493" cy="21371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91162" y="4162145"/>
            <a:ext cx="2558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14-2</a:t>
            </a:r>
            <a:r>
              <a:rPr lang="ko-KR" altLang="en-US" sz="1200" dirty="0" smtClean="0"/>
              <a:t>각도에 따른 반사와 굴절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7139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빛과 재질의 상호작용</a:t>
            </a:r>
            <a:endParaRPr lang="en-US" altLang="ko-KR" dirty="0" smtClean="0"/>
          </a:p>
          <a:p>
            <a:r>
              <a:rPr lang="ko-KR" altLang="en-US" dirty="0" smtClean="0"/>
              <a:t>법선 벡터</a:t>
            </a:r>
            <a:endParaRPr lang="en-US" altLang="ko-KR" dirty="0" smtClean="0"/>
          </a:p>
          <a:p>
            <a:r>
              <a:rPr lang="ko-KR" altLang="en-US" dirty="0" smtClean="0"/>
              <a:t>조명의 주요 벡터</a:t>
            </a:r>
            <a:endParaRPr lang="en-US" altLang="ko-KR" dirty="0" smtClean="0"/>
          </a:p>
          <a:p>
            <a:r>
              <a:rPr lang="ko-KR" altLang="en-US" dirty="0" err="1" smtClean="0"/>
              <a:t>람베르트</a:t>
            </a:r>
            <a:r>
              <a:rPr lang="ko-KR" altLang="en-US" dirty="0" smtClean="0"/>
              <a:t> 코사인 법칙</a:t>
            </a:r>
            <a:endParaRPr lang="en-US" altLang="ko-KR" dirty="0" smtClean="0"/>
          </a:p>
          <a:p>
            <a:r>
              <a:rPr lang="en-US" altLang="ko-KR" dirty="0" smtClean="0"/>
              <a:t>Diffuse, Ambient, Specular</a:t>
            </a:r>
          </a:p>
          <a:p>
            <a:r>
              <a:rPr lang="ko-KR" altLang="en-US" dirty="0" smtClean="0"/>
              <a:t>조명 모형 정리</a:t>
            </a:r>
            <a:endParaRPr lang="en-US" altLang="ko-KR" dirty="0" smtClean="0"/>
          </a:p>
          <a:p>
            <a:r>
              <a:rPr lang="ko-KR" altLang="en-US" dirty="0" smtClean="0"/>
              <a:t>재질의 구현</a:t>
            </a:r>
            <a:endParaRPr lang="en-US" altLang="ko-KR" dirty="0" smtClean="0"/>
          </a:p>
          <a:p>
            <a:r>
              <a:rPr lang="en-US" altLang="ko-KR" dirty="0" smtClean="0"/>
              <a:t>Directional Light, Point Light, Spot Light</a:t>
            </a:r>
          </a:p>
          <a:p>
            <a:r>
              <a:rPr lang="ko-KR" altLang="en-US" dirty="0" smtClean="0"/>
              <a:t>조명 구현</a:t>
            </a:r>
            <a:endParaRPr lang="en-US" altLang="ko-KR" dirty="0" smtClean="0"/>
          </a:p>
          <a:p>
            <a:r>
              <a:rPr lang="ko-KR" altLang="en-US" dirty="0" smtClean="0"/>
              <a:t>파도 조명 예제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590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Surface roughness(</a:t>
            </a:r>
            <a:r>
              <a:rPr lang="ko-KR" altLang="en-US" dirty="0" smtClean="0"/>
              <a:t>표면 거칠기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표면의 </a:t>
            </a:r>
            <a:r>
              <a:rPr lang="ko-KR" altLang="en-US" dirty="0" err="1" smtClean="0"/>
              <a:t>들줄날쭉한</a:t>
            </a:r>
            <a:r>
              <a:rPr lang="ko-KR" altLang="en-US" dirty="0" smtClean="0"/>
              <a:t> 정도를 나타냄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Specular Lighting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2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96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532149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ko-KR" sz="4400" b="1" dirty="0"/>
              <a:t>Thank You for Your Listening!</a:t>
            </a:r>
          </a:p>
          <a:p>
            <a:pPr algn="ctr">
              <a:buNone/>
            </a:pPr>
            <a:endParaRPr lang="ko-KR" altLang="en-US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67075" y="6289357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http://rayman.sejong.ac.kr</a:t>
            </a:r>
          </a:p>
        </p:txBody>
      </p:sp>
      <p:pic>
        <p:nvPicPr>
          <p:cNvPr id="4098" name="Picture 2" descr="E:\ClassFolder\Graduated School\Projects\2014\Sound_Rendering\Doc\회의록\q-and-a.pn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9775" y="2019300"/>
            <a:ext cx="5089071" cy="2857500"/>
          </a:xfrm>
          <a:prstGeom prst="rect">
            <a:avLst/>
          </a:prstGeom>
          <a:noFill/>
        </p:spPr>
      </p:pic>
      <p:pic>
        <p:nvPicPr>
          <p:cNvPr id="2050" name="Picture 2" descr="E:\ClassFolder\MPL\02_new_custom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25" y="5308599"/>
            <a:ext cx="2563812" cy="1016001"/>
          </a:xfrm>
          <a:prstGeom prst="rect">
            <a:avLst/>
          </a:prstGeom>
          <a:noFill/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18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재질</a:t>
            </a:r>
            <a:r>
              <a:rPr lang="en-US" altLang="ko-KR" dirty="0" smtClean="0"/>
              <a:t>(Material)</a:t>
            </a:r>
          </a:p>
          <a:p>
            <a:pPr lvl="1"/>
            <a:r>
              <a:rPr lang="ko-KR" altLang="en-US" dirty="0" smtClean="0"/>
              <a:t>빛이 물체의 표면과 상호작용하는 방식을 결정하는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속성들의 집합</a:t>
            </a:r>
            <a:r>
              <a:rPr lang="en-US" altLang="ko-KR" dirty="0" smtClean="0"/>
              <a:t>.</a:t>
            </a:r>
          </a:p>
          <a:p>
            <a:pPr marL="630936" lvl="2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반사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흡수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굴절률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매끄러운 정도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투명도 등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상호작용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광원에서 나온 빛이 물체와 충돌하면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빛의 일부는 흡수되고 일부는 반사됨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유리 같은 경우 빛의 통과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반사된 빛 눈에 도달해서 망막의 </a:t>
            </a:r>
            <a:r>
              <a:rPr lang="ko-KR" altLang="en-US" dirty="0" err="1" smtClean="0"/>
              <a:t>광수용세포들을</a:t>
            </a:r>
            <a:r>
              <a:rPr lang="ko-KR" altLang="en-US" dirty="0" smtClean="0"/>
              <a:t> 자극하고 신경 펄스가 시신경세포를 따라 뇌에 전달해 뇌에서 상이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만들어짐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빛과 재질의 상호작용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719" y="4933589"/>
            <a:ext cx="3240360" cy="14447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5532" y="6378335"/>
            <a:ext cx="2356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1-1) </a:t>
            </a:r>
            <a:r>
              <a:rPr lang="ko-KR" altLang="en-US" sz="1200" dirty="0" smtClean="0"/>
              <a:t>빛과 물체의 상호작용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5679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조명 모델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Local Illumination Model(</a:t>
            </a:r>
            <a:r>
              <a:rPr lang="ko-KR" altLang="en-US" dirty="0" smtClean="0"/>
              <a:t>지역 조명 모델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각 물체를 다른 물체와는 독립적으로 처리하며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오직 광원에서 직접 방출된 빛만 다룸</a:t>
            </a:r>
            <a:r>
              <a:rPr lang="en-US" altLang="ko-KR" dirty="0" smtClean="0"/>
              <a:t>.</a:t>
            </a:r>
          </a:p>
          <a:p>
            <a:pPr marL="630936" lvl="2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 </a:t>
            </a:r>
            <a:r>
              <a:rPr lang="ko-KR" altLang="en-US" dirty="0" smtClean="0">
                <a:sym typeface="Wingdings" panose="05000000000000000000" pitchFamily="2" charset="2"/>
              </a:rPr>
              <a:t>현재 대부분의 게임들에서 사용하는 방식임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630936" lvl="2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 </a:t>
            </a:r>
            <a:r>
              <a:rPr lang="ko-KR" altLang="en-US" dirty="0" smtClean="0">
                <a:sym typeface="Wingdings" panose="05000000000000000000" pitchFamily="2" charset="2"/>
              </a:rPr>
              <a:t>전역 조명모델보다 비용은 싼 편이나 </a:t>
            </a:r>
            <a:r>
              <a:rPr lang="ko-KR" altLang="en-US" dirty="0" err="1" smtClean="0">
                <a:sym typeface="Wingdings" panose="05000000000000000000" pitchFamily="2" charset="2"/>
              </a:rPr>
              <a:t>실사렌더링의</a:t>
            </a:r>
            <a:r>
              <a:rPr lang="ko-KR" altLang="en-US" dirty="0" smtClean="0">
                <a:sym typeface="Wingdings" panose="05000000000000000000" pitchFamily="2" charset="2"/>
              </a:rPr>
              <a:t> 한계 있음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630936" lvl="2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Global Illumination Model(</a:t>
            </a:r>
            <a:r>
              <a:rPr lang="ko-KR" altLang="en-US" dirty="0" smtClean="0"/>
              <a:t>전역 조명 모델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광원에서 비롯된 </a:t>
            </a:r>
            <a:r>
              <a:rPr lang="ko-KR" altLang="en-US" dirty="0" err="1" smtClean="0"/>
              <a:t>직접광뿐만</a:t>
            </a:r>
            <a:r>
              <a:rPr lang="ko-KR" altLang="en-US" dirty="0" smtClean="0"/>
              <a:t> 아니라 장면의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다른 물체에서 반사된 간접광도 고려함</a:t>
            </a:r>
            <a:r>
              <a:rPr lang="en-US" altLang="ko-KR" dirty="0" smtClean="0"/>
              <a:t>.</a:t>
            </a:r>
          </a:p>
          <a:p>
            <a:pPr marL="630936" lvl="2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 </a:t>
            </a:r>
            <a:r>
              <a:rPr lang="ko-KR" altLang="en-US" dirty="0" smtClean="0">
                <a:sym typeface="Wingdings" panose="05000000000000000000" pitchFamily="2" charset="2"/>
              </a:rPr>
              <a:t>실사적인 장면을 만들 수 있지만 비용이 너무 큼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630936" lvl="2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 </a:t>
            </a:r>
            <a:r>
              <a:rPr lang="ko-KR" altLang="en-US" dirty="0">
                <a:sym typeface="Wingdings" panose="05000000000000000000" pitchFamily="2" charset="2"/>
              </a:rPr>
              <a:t>아래 링크는 </a:t>
            </a:r>
            <a:r>
              <a:rPr lang="ko-KR" altLang="en-US" dirty="0" err="1">
                <a:sym typeface="Wingdings" panose="05000000000000000000" pitchFamily="2" charset="2"/>
              </a:rPr>
              <a:t>복셀</a:t>
            </a:r>
            <a:r>
              <a:rPr lang="ko-KR" altLang="en-US" dirty="0">
                <a:sym typeface="Wingdings" panose="05000000000000000000" pitchFamily="2" charset="2"/>
              </a:rPr>
              <a:t> 전역 조명에 관한 발표자료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  <a:hlinkClick r:id="rId2"/>
              </a:rPr>
              <a:t>http://on-demand.gputechconf.com/gtc/2014/presentations/S4552-rt-voxel-based-global-illumination-gpus.pdf</a:t>
            </a:r>
            <a:endParaRPr lang="en-US" altLang="ko-KR" dirty="0"/>
          </a:p>
          <a:p>
            <a:pPr marL="630936" lvl="2" indent="0">
              <a:buNone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빛과 재질의 상호작용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688" y="2896785"/>
            <a:ext cx="1925820" cy="12601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267508" y="3879891"/>
            <a:ext cx="3214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2-1) Local Illumination Model</a:t>
            </a:r>
            <a:r>
              <a:rPr lang="ko-KR" altLang="en-US" sz="1200" dirty="0" smtClean="0"/>
              <a:t>의 한계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780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면 법선</a:t>
            </a:r>
            <a:r>
              <a:rPr lang="en-US" altLang="ko-KR" dirty="0" smtClean="0"/>
              <a:t>(Face Normal)</a:t>
            </a:r>
          </a:p>
          <a:p>
            <a:pPr lvl="1"/>
            <a:r>
              <a:rPr lang="ko-KR" altLang="en-US" dirty="0" smtClean="0"/>
              <a:t>다각형이 바라보는 방향을 나타내는 단위벡터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혹은 다각형의 모든 점에 수직인 단위벡터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표면 법선</a:t>
            </a:r>
            <a:r>
              <a:rPr lang="en-US" altLang="ko-KR" dirty="0" smtClean="0"/>
              <a:t>(Surface Normal)</a:t>
            </a:r>
          </a:p>
          <a:p>
            <a:pPr lvl="1"/>
            <a:r>
              <a:rPr lang="ko-KR" altLang="en-US" dirty="0" smtClean="0"/>
              <a:t>표면의 </a:t>
            </a:r>
            <a:r>
              <a:rPr lang="ko-KR" altLang="en-US" b="1" dirty="0" smtClean="0"/>
              <a:t>한 점의 접평면</a:t>
            </a:r>
            <a:r>
              <a:rPr lang="ko-KR" altLang="en-US" dirty="0" smtClean="0"/>
              <a:t>에 수직인 단위벡터</a:t>
            </a:r>
            <a:r>
              <a:rPr lang="en-US" altLang="ko-KR" dirty="0" smtClean="0"/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법선 </a:t>
            </a:r>
            <a:r>
              <a:rPr lang="ko-KR" altLang="en-US" dirty="0" smtClean="0"/>
              <a:t>벡터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666046"/>
            <a:ext cx="3670183" cy="19082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54355" y="5648259"/>
            <a:ext cx="2929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3-1) (a)</a:t>
            </a:r>
            <a:r>
              <a:rPr lang="ko-KR" altLang="en-US" sz="1200" dirty="0" smtClean="0"/>
              <a:t>는 면 법선</a:t>
            </a:r>
            <a:r>
              <a:rPr lang="en-US" altLang="ko-KR" sz="1200" dirty="0" smtClean="0"/>
              <a:t>, (b)</a:t>
            </a:r>
            <a:r>
              <a:rPr lang="ko-KR" altLang="en-US" sz="1200" dirty="0" smtClean="0"/>
              <a:t>는 </a:t>
            </a:r>
            <a:r>
              <a:rPr lang="ko-KR" altLang="en-US" sz="1200" dirty="0" err="1" smtClean="0"/>
              <a:t>표먼</a:t>
            </a:r>
            <a:r>
              <a:rPr lang="ko-KR" altLang="en-US" sz="1200" dirty="0" smtClean="0"/>
              <a:t> 법선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0129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정점 법선</a:t>
            </a:r>
            <a:endParaRPr lang="en-US" altLang="ko-KR" dirty="0"/>
          </a:p>
          <a:p>
            <a:pPr lvl="1"/>
            <a:r>
              <a:rPr lang="ko-KR" altLang="en-US" dirty="0"/>
              <a:t>정점에 지정한 표면 법선</a:t>
            </a:r>
            <a:r>
              <a:rPr lang="en-US" altLang="ko-KR" dirty="0" smtClean="0"/>
              <a:t>.</a:t>
            </a:r>
          </a:p>
          <a:p>
            <a:pPr marL="630936" lvl="2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삼각형의 세 정점에 </a:t>
            </a:r>
            <a:r>
              <a:rPr lang="ko-KR" altLang="en-US" dirty="0" err="1" smtClean="0">
                <a:sym typeface="Wingdings" panose="05000000000000000000" pitchFamily="2" charset="2"/>
              </a:rPr>
              <a:t>법선값을</a:t>
            </a:r>
            <a:r>
              <a:rPr lang="ko-KR" altLang="en-US" dirty="0" smtClean="0">
                <a:sym typeface="Wingdings" panose="05000000000000000000" pitchFamily="2" charset="2"/>
              </a:rPr>
              <a:t> 지정하면 </a:t>
            </a:r>
            <a:r>
              <a:rPr lang="ko-KR" altLang="en-US" dirty="0" err="1" smtClean="0">
                <a:sym typeface="Wingdings" panose="05000000000000000000" pitchFamily="2" charset="2"/>
              </a:rPr>
              <a:t>래스터화에서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	 </a:t>
            </a:r>
            <a:r>
              <a:rPr lang="ko-KR" altLang="en-US" dirty="0" smtClean="0">
                <a:sym typeface="Wingdings" panose="05000000000000000000" pitchFamily="2" charset="2"/>
              </a:rPr>
              <a:t>나머지 모든 정점들의 </a:t>
            </a:r>
            <a:r>
              <a:rPr lang="ko-KR" altLang="en-US" dirty="0" err="1" smtClean="0">
                <a:sym typeface="Wingdings" panose="05000000000000000000" pitchFamily="2" charset="2"/>
              </a:rPr>
              <a:t>법선값을</a:t>
            </a:r>
            <a:r>
              <a:rPr lang="ko-KR" altLang="en-US" dirty="0" smtClean="0">
                <a:sym typeface="Wingdings" panose="05000000000000000000" pitchFamily="2" charset="2"/>
              </a:rPr>
              <a:t> 구함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고로 </a:t>
            </a:r>
            <a:r>
              <a:rPr lang="ko-KR" altLang="en-US" dirty="0" err="1" smtClean="0"/>
              <a:t>셰이딩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Gouraud</a:t>
            </a:r>
            <a:r>
              <a:rPr lang="en-US" altLang="ko-KR" dirty="0" smtClean="0"/>
              <a:t> Shading)</a:t>
            </a:r>
          </a:p>
          <a:p>
            <a:pPr lvl="1"/>
            <a:r>
              <a:rPr lang="ko-KR" altLang="en-US" dirty="0" smtClean="0"/>
              <a:t>조명 계산을 정점마다 수행하는 것</a:t>
            </a:r>
            <a:r>
              <a:rPr lang="en-US" altLang="ko-KR" dirty="0" smtClean="0"/>
              <a:t>.</a:t>
            </a:r>
          </a:p>
          <a:p>
            <a:pPr marL="630936" lvl="2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퐁 </a:t>
            </a:r>
            <a:r>
              <a:rPr lang="ko-KR" altLang="en-US" dirty="0" err="1" smtClean="0">
                <a:sym typeface="Wingdings" panose="05000000000000000000" pitchFamily="2" charset="2"/>
              </a:rPr>
              <a:t>셰이딩보다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퀄리티는</a:t>
            </a:r>
            <a:r>
              <a:rPr lang="ko-KR" altLang="en-US" dirty="0" smtClean="0">
                <a:sym typeface="Wingdings" panose="05000000000000000000" pitchFamily="2" charset="2"/>
              </a:rPr>
              <a:t> 떨어지지만 비용이 적음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 smtClean="0"/>
          </a:p>
          <a:p>
            <a:r>
              <a:rPr lang="ko-KR" altLang="en-US" dirty="0" smtClean="0"/>
              <a:t>퐁 </a:t>
            </a:r>
            <a:r>
              <a:rPr lang="ko-KR" altLang="en-US" dirty="0" err="1" smtClean="0"/>
              <a:t>셰이딩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Phong</a:t>
            </a:r>
            <a:r>
              <a:rPr lang="en-US" altLang="ko-KR" dirty="0" smtClean="0"/>
              <a:t> Shading)</a:t>
            </a:r>
            <a:endParaRPr lang="en-US" altLang="ko-KR" dirty="0"/>
          </a:p>
          <a:p>
            <a:pPr lvl="1"/>
            <a:r>
              <a:rPr lang="ko-KR" altLang="en-US" dirty="0" err="1"/>
              <a:t>법선의</a:t>
            </a:r>
            <a:r>
              <a:rPr lang="ko-KR" altLang="en-US" dirty="0"/>
              <a:t> 보간과 조명 계산을 픽셀마다 수행하는 것</a:t>
            </a:r>
            <a:r>
              <a:rPr lang="en-US" altLang="ko-KR" dirty="0"/>
              <a:t>.</a:t>
            </a:r>
          </a:p>
          <a:p>
            <a:pPr marL="630936" lvl="2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고로 </a:t>
            </a:r>
            <a:r>
              <a:rPr lang="ko-KR" altLang="en-US" dirty="0" err="1" smtClean="0">
                <a:sym typeface="Wingdings" panose="05000000000000000000" pitchFamily="2" charset="2"/>
              </a:rPr>
              <a:t>셰이딩보다</a:t>
            </a:r>
            <a:r>
              <a:rPr lang="ko-KR" altLang="en-US" dirty="0" smtClean="0">
                <a:sym typeface="Wingdings" panose="05000000000000000000" pitchFamily="2" charset="2"/>
              </a:rPr>
              <a:t> 비용이 </a:t>
            </a:r>
            <a:r>
              <a:rPr lang="ko-KR" altLang="en-US" dirty="0" err="1" smtClean="0">
                <a:sym typeface="Wingdings" panose="05000000000000000000" pitchFamily="2" charset="2"/>
              </a:rPr>
              <a:t>많이들지만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퀄리티</a:t>
            </a:r>
            <a:r>
              <a:rPr lang="ko-KR" altLang="en-US" dirty="0" err="1" smtClean="0">
                <a:sym typeface="Wingdings" panose="05000000000000000000" pitchFamily="2" charset="2"/>
              </a:rPr>
              <a:t>가</a:t>
            </a:r>
            <a:r>
              <a:rPr lang="ko-KR" altLang="en-US" dirty="0" smtClean="0">
                <a:sym typeface="Wingdings" panose="05000000000000000000" pitchFamily="2" charset="2"/>
              </a:rPr>
              <a:t> 좋아짐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법선 벡터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99" y="2356760"/>
            <a:ext cx="2913509" cy="1179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382008" y="3600813"/>
            <a:ext cx="169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4-1) </a:t>
            </a:r>
            <a:r>
              <a:rPr lang="ko-KR" altLang="en-US" sz="1200" dirty="0" smtClean="0"/>
              <a:t>정점 법선들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9262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법선 벡터의 계산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삼각형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 smtClean="0"/>
                  <a:t> 의 법선 벡터를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구하기 위해서 외적을 사용</a:t>
                </a:r>
                <a:r>
                  <a:rPr lang="en-US" altLang="ko-KR" dirty="0" smtClean="0"/>
                  <a:t>.</a:t>
                </a:r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:endParaRPr lang="ko-KR" altLang="en-US" dirty="0"/>
              </a:p>
              <a:p>
                <a:pPr lvl="1"/>
                <a:r>
                  <a:rPr lang="ko-KR" altLang="en-US" dirty="0" smtClean="0"/>
                  <a:t>법선 벡터를 구하는 함수 코드</a:t>
                </a:r>
                <a:endParaRPr lang="ko-KR" altLang="en-US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법선</a:t>
            </a:r>
            <a:r>
              <a:rPr lang="en-US" altLang="ko-KR" dirty="0" smtClean="0"/>
              <a:t> </a:t>
            </a:r>
            <a:r>
              <a:rPr lang="ko-KR" altLang="en-US" dirty="0" smtClean="0"/>
              <a:t>벡터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6" name="이등변 삼각형 5"/>
          <p:cNvSpPr/>
          <p:nvPr/>
        </p:nvSpPr>
        <p:spPr>
          <a:xfrm rot="5400000">
            <a:off x="5811034" y="1397878"/>
            <a:ext cx="1872208" cy="1613972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6486830" y="1492406"/>
            <a:ext cx="792088" cy="6333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622734" y="3080217"/>
                <a:ext cx="486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734" y="3080217"/>
                <a:ext cx="486672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696816" y="899428"/>
                <a:ext cx="486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816" y="899428"/>
                <a:ext cx="48667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614130" y="2020198"/>
                <a:ext cx="486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130" y="2020198"/>
                <a:ext cx="486672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606745" y="3018529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5-1)  </a:t>
            </a:r>
            <a:r>
              <a:rPr lang="ko-KR" altLang="en-US" sz="1200" dirty="0" smtClean="0"/>
              <a:t>법선 벡터</a:t>
            </a:r>
            <a:endParaRPr lang="ko-KR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7122413" y="1110875"/>
                <a:ext cx="395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413" y="1110875"/>
                <a:ext cx="39542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266" y="4266184"/>
            <a:ext cx="6474479" cy="125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9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삼각형 </a:t>
            </a:r>
            <a:r>
              <a:rPr lang="ko-KR" altLang="en-US" dirty="0" err="1" smtClean="0"/>
              <a:t>메시</a:t>
            </a:r>
            <a:r>
              <a:rPr lang="ko-KR" altLang="en-US" dirty="0" err="1" smtClean="0"/>
              <a:t>의</a:t>
            </a:r>
            <a:r>
              <a:rPr lang="ko-KR" altLang="en-US" dirty="0" smtClean="0"/>
              <a:t> 정점 법선 계산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정점 법선 평균 기법</a:t>
            </a:r>
            <a:r>
              <a:rPr lang="en-US" altLang="ko-KR" dirty="0" smtClean="0"/>
              <a:t>(Vertex Normal Averaging)</a:t>
            </a:r>
          </a:p>
          <a:p>
            <a:pPr lvl="2"/>
            <a:r>
              <a:rPr lang="ko-KR" altLang="en-US" dirty="0" smtClean="0"/>
              <a:t>정점을 공유하는 모든 다각형들의 법선 벡터를 더한 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노멀라이즈함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좀 더 </a:t>
            </a:r>
            <a:r>
              <a:rPr lang="ko-KR" altLang="en-US" dirty="0" err="1" smtClean="0"/>
              <a:t>디테일하게</a:t>
            </a:r>
            <a:r>
              <a:rPr lang="ko-KR" altLang="en-US" dirty="0" smtClean="0"/>
              <a:t> 구하고 싶다면 다각형의 면적에 따른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가중치를 둔 가중 평균 기법도 사용 가능함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법선</a:t>
            </a:r>
            <a:r>
              <a:rPr lang="en-US" altLang="ko-KR" dirty="0"/>
              <a:t> </a:t>
            </a:r>
            <a:r>
              <a:rPr lang="ko-KR" altLang="en-US" dirty="0"/>
              <a:t>벡터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16" y="3303770"/>
            <a:ext cx="2489643" cy="18756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87824" y="4902452"/>
            <a:ext cx="3829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6-1) </a:t>
            </a:r>
            <a:r>
              <a:rPr lang="ko-KR" altLang="en-US" sz="1200" dirty="0" smtClean="0"/>
              <a:t>가운데 정점을 주변의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개의 다각형이 공유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0106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법선 벡터의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정점들의 스케일 변환을 한다고 했을 때 각 정점들의 </a:t>
            </a:r>
            <a:r>
              <a:rPr lang="ko-KR" altLang="en-US" dirty="0" err="1" smtClean="0"/>
              <a:t>노멀</a:t>
            </a:r>
            <a:r>
              <a:rPr lang="ko-KR" altLang="en-US" dirty="0" smtClean="0"/>
              <a:t> 벡터들도 스케일 변환이 되는데 이때 </a:t>
            </a:r>
            <a:r>
              <a:rPr lang="ko-KR" altLang="en-US" b="1" dirty="0" smtClean="0"/>
              <a:t>스케일 변환이 균등 비례 변환이면 문제가 없지만 </a:t>
            </a:r>
            <a:r>
              <a:rPr lang="ko-KR" altLang="en-US" b="1" dirty="0" err="1" smtClean="0"/>
              <a:t>비균등</a:t>
            </a:r>
            <a:r>
              <a:rPr lang="ko-KR" altLang="en-US" b="1" dirty="0" smtClean="0"/>
              <a:t> 비례 변환이면 문제가 생김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해결 방법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비균등</a:t>
            </a:r>
            <a:r>
              <a:rPr lang="ko-KR" altLang="en-US" dirty="0" smtClean="0"/>
              <a:t> 스케일 변환행렬의 </a:t>
            </a:r>
            <a:r>
              <a:rPr lang="ko-KR" altLang="en-US" b="1" dirty="0" smtClean="0">
                <a:solidFill>
                  <a:srgbClr val="FF0000"/>
                </a:solidFill>
              </a:rPr>
              <a:t>역전치 행렬</a:t>
            </a:r>
            <a:r>
              <a:rPr lang="ko-KR" altLang="en-US" dirty="0" smtClean="0"/>
              <a:t>을 구해서 적용 </a:t>
            </a:r>
            <a:r>
              <a:rPr lang="ko-KR" altLang="en-US" dirty="0" err="1" smtClean="0"/>
              <a:t>해야함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법선</a:t>
            </a:r>
            <a:r>
              <a:rPr lang="en-US" altLang="ko-KR" dirty="0"/>
              <a:t> </a:t>
            </a:r>
            <a:r>
              <a:rPr lang="ko-KR" altLang="en-US" dirty="0"/>
              <a:t>벡터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29" y="2723375"/>
            <a:ext cx="2061245" cy="15470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085" y="2723375"/>
            <a:ext cx="2208703" cy="15470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722" y="2723375"/>
            <a:ext cx="2188990" cy="15470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59632" y="4270380"/>
            <a:ext cx="6665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7-1) (a)</a:t>
            </a:r>
            <a:r>
              <a:rPr lang="ko-KR" altLang="en-US" sz="1200" dirty="0" smtClean="0"/>
              <a:t> 변환 전</a:t>
            </a:r>
            <a:r>
              <a:rPr lang="en-US" altLang="ko-KR" sz="1200" dirty="0" smtClean="0"/>
              <a:t>, (b) </a:t>
            </a:r>
            <a:r>
              <a:rPr lang="ko-KR" altLang="en-US" sz="1200" dirty="0" err="1" smtClean="0"/>
              <a:t>비균등</a:t>
            </a:r>
            <a:r>
              <a:rPr lang="ko-KR" altLang="en-US" sz="1200" dirty="0" smtClean="0"/>
              <a:t> 스케일 변환 적용 후</a:t>
            </a:r>
            <a:r>
              <a:rPr lang="en-US" altLang="ko-KR" sz="1200" dirty="0" smtClean="0"/>
              <a:t>, (</a:t>
            </a:r>
            <a:r>
              <a:rPr lang="en-US" altLang="ko-KR" sz="1200" dirty="0"/>
              <a:t>c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행렬의 역전치를 이용한 스케일 변환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3966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18458</TotalTime>
  <Words>784</Words>
  <Application>Microsoft Office PowerPoint</Application>
  <PresentationFormat>화면 슬라이드 쇼(4:3)</PresentationFormat>
  <Paragraphs>255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맑은 고딕</vt:lpstr>
      <vt:lpstr>Arial</vt:lpstr>
      <vt:lpstr>Cambria Math</vt:lpstr>
      <vt:lpstr>Lucida Sans Unicode</vt:lpstr>
      <vt:lpstr>Times New Roman</vt:lpstr>
      <vt:lpstr>Trebuchet MS</vt:lpstr>
      <vt:lpstr>Verdana</vt:lpstr>
      <vt:lpstr>Wingdings</vt:lpstr>
      <vt:lpstr>Wingdings 2</vt:lpstr>
      <vt:lpstr>Wingdings 3</vt:lpstr>
      <vt:lpstr>Concourse</vt:lpstr>
      <vt:lpstr>CH8) 조명</vt:lpstr>
      <vt:lpstr>목차</vt:lpstr>
      <vt:lpstr>빛과 재질의 상호작용 (1)</vt:lpstr>
      <vt:lpstr>빛과 재질의 상호작용 (2)</vt:lpstr>
      <vt:lpstr>법선 벡터 (1)</vt:lpstr>
      <vt:lpstr>법선 벡터 (2)</vt:lpstr>
      <vt:lpstr>법선 벡터 (3)</vt:lpstr>
      <vt:lpstr>법선 벡터 (4)</vt:lpstr>
      <vt:lpstr>법선 벡터 (5)</vt:lpstr>
      <vt:lpstr>법선 벡터 (6)</vt:lpstr>
      <vt:lpstr>조명의 주요 벡터 (1)</vt:lpstr>
      <vt:lpstr>조명의 주요 벡터 (2)</vt:lpstr>
      <vt:lpstr>람베르트 코사인 법칙 (1)</vt:lpstr>
      <vt:lpstr>람베르트 코사인 법칙 (2)</vt:lpstr>
      <vt:lpstr>Diffuse Lighting (1)</vt:lpstr>
      <vt:lpstr>Diffuse Lighting (2)</vt:lpstr>
      <vt:lpstr>Ambient Lighting (1)</vt:lpstr>
      <vt:lpstr>Specular Lighting (1)</vt:lpstr>
      <vt:lpstr>Specular Lighting (2)</vt:lpstr>
      <vt:lpstr>Specular Lighting (3)</vt:lpstr>
      <vt:lpstr>PowerPoint 프레젠테이션</vt:lpstr>
      <vt:lpstr>PowerPoint 프레젠테이션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Renering</dc:title>
  <dc:creator>dkhong</dc:creator>
  <cp:lastModifiedBy>Windows 사용자</cp:lastModifiedBy>
  <cp:revision>872</cp:revision>
  <dcterms:created xsi:type="dcterms:W3CDTF">2012-03-02T07:16:05Z</dcterms:created>
  <dcterms:modified xsi:type="dcterms:W3CDTF">2017-08-06T01:06:29Z</dcterms:modified>
</cp:coreProperties>
</file>