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handoutMasterIdLst>
    <p:handoutMasterId r:id="rId31"/>
  </p:handoutMasterIdLst>
  <p:sldIdLst>
    <p:sldId id="386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1" r:id="rId24"/>
    <p:sldId id="472" r:id="rId25"/>
    <p:sldId id="473" r:id="rId26"/>
    <p:sldId id="474" r:id="rId27"/>
    <p:sldId id="421" r:id="rId28"/>
    <p:sldId id="403" r:id="rId2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Y" initials="L" lastIdx="2" clrIdx="0">
    <p:extLst>
      <p:ext uri="{19B8F6BF-5375-455C-9EA6-DF929625EA0E}">
        <p15:presenceInfo xmlns:p15="http://schemas.microsoft.com/office/powerpoint/2012/main" userId="LJ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752"/>
    <a:srgbClr val="DD6400"/>
    <a:srgbClr val="D5E507"/>
    <a:srgbClr val="0000FF"/>
    <a:srgbClr val="8E9BFA"/>
    <a:srgbClr val="708DB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7" autoAdjust="0"/>
    <p:restoredTop sz="76939" autoAdjust="0"/>
  </p:normalViewPr>
  <p:slideViewPr>
    <p:cSldViewPr>
      <p:cViewPr varScale="1">
        <p:scale>
          <a:sx n="89" d="100"/>
          <a:sy n="89" d="100"/>
        </p:scale>
        <p:origin x="21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9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9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9382D87B-2356-4237-AF05-310594507DF6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AED78DF3-B783-4EBB-9C3B-27903EEFC7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858CD7D1-BCE3-4E89-95C1-72AD8E063EAC}" type="datetimeFigureOut">
              <a:rPr lang="ko-KR" altLang="en-US" smtClean="0"/>
              <a:pPr/>
              <a:t>2017-09-07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0" rIns="91419" bIns="4571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0"/>
            <a:ext cx="5438140" cy="4467702"/>
          </a:xfrm>
          <a:prstGeom prst="rect">
            <a:avLst/>
          </a:prstGeom>
        </p:spPr>
        <p:txBody>
          <a:bodyPr vert="horz" lIns="91419" tIns="45710" rIns="91419" bIns="4571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7" y="9430091"/>
            <a:ext cx="2945659" cy="496412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E26B52F4-A5D3-4AEB-8D4A-D2A4694ABA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Thank you for listening to my presentation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B52F4-A5D3-4AEB-8D4A-D2A4694ABAA0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5"/>
            <a:ext cx="77724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 anchor="ctr"/>
          <a:lstStyle>
            <a:lvl1pPr marL="0" marR="64008" indent="0" algn="ctr">
              <a:buNone/>
              <a:defRPr u="none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ko-KR" alt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6200"/>
            <a:ext cx="2438400" cy="990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4"/>
            <a:ext cx="1777470" cy="5592761"/>
          </a:xfrm>
        </p:spPr>
        <p:txBody>
          <a:bodyPr vert="eaVert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791200"/>
          </a:xfrm>
        </p:spPr>
        <p:txBody>
          <a:bodyPr>
            <a:normAutofit/>
          </a:bodyPr>
          <a:lstStyle>
            <a:lvl1pPr>
              <a:defRPr sz="2800" u="none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ko-KR" dirty="0"/>
              <a:t>Click to 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92240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7240" y="6492240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09600"/>
          </a:xfrm>
        </p:spPr>
        <p:txBody>
          <a:bodyPr rtlCol="0">
            <a:normAutofit/>
          </a:bodyPr>
          <a:lstStyle>
            <a:lvl1pPr>
              <a:defRPr sz="3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extLst/>
          </a:lstStyle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2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7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4297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3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ko-KR"/>
              <a:t>Click to edit Master text styles</a:t>
            </a:r>
          </a:p>
          <a:p>
            <a:pPr lvl="1" eaLnBrk="1" latinLnBrk="0" hangingPunct="1"/>
            <a:r>
              <a:rPr lang="en-US" altLang="ko-KR"/>
              <a:t>Second level</a:t>
            </a:r>
          </a:p>
          <a:p>
            <a:pPr lvl="2" eaLnBrk="1" latinLnBrk="0" hangingPunct="1"/>
            <a:r>
              <a:rPr lang="en-US" altLang="ko-KR"/>
              <a:t>Third level</a:t>
            </a:r>
          </a:p>
          <a:p>
            <a:pPr lvl="3" eaLnBrk="1" latinLnBrk="0" hangingPunct="1"/>
            <a:r>
              <a:rPr lang="en-US" altLang="ko-KR"/>
              <a:t>Fourth level</a:t>
            </a:r>
          </a:p>
          <a:p>
            <a:pPr lvl="4" eaLnBrk="1" latinLnBrk="0" hangingPunct="1"/>
            <a:r>
              <a:rPr lang="en-US" altLang="ko-KR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ko-KR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ko-KR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8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ko-KR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9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3"/>
            <a:ext cx="369045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5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2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685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ko-KR" dirty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76200" y="762000"/>
            <a:ext cx="8991600" cy="571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Click to 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477000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r>
              <a:rPr lang="en-US" altLang="ko-KR" smtClean="0"/>
              <a:t>July 27, 2017</a:t>
            </a:r>
            <a:endParaRPr lang="ko-KR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3004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972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rebuchet MS" pitchFamily="34" charset="0"/>
              </a:defRPr>
            </a:lvl1pPr>
            <a:extLst/>
          </a:lstStyle>
          <a:p>
            <a:fld id="{D76F9267-2D5F-45F1-BD25-FFF3434FBB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6200" y="609600"/>
            <a:ext cx="8991600" cy="0"/>
          </a:xfrm>
          <a:prstGeom prst="line">
            <a:avLst/>
          </a:prstGeom>
          <a:ln w="31750" cmpd="sng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:\ClassFolder\MPL\02_new_customLogo.png"/>
          <p:cNvPicPr>
            <a:picLocks noChangeAspect="1" noChangeArrowheads="1"/>
          </p:cNvPicPr>
          <p:nvPr userDrawn="1"/>
        </p:nvPicPr>
        <p:blipFill>
          <a:blip r:embed="rId13" cstate="print"/>
          <a:srcRect r="59375"/>
          <a:stretch>
            <a:fillRect/>
          </a:stretch>
        </p:blipFill>
        <p:spPr bwMode="auto">
          <a:xfrm>
            <a:off x="8455946" y="0"/>
            <a:ext cx="688054" cy="68516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rgbClr val="4F81BD"/>
          </a:solidFill>
          <a:effectLst/>
          <a:latin typeface="Trebuchet MS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rgbClr val="4F81BD"/>
        </a:buClr>
        <a:buSzPct val="68000"/>
        <a:buFont typeface="Wingdings 3"/>
        <a:buChar char=""/>
        <a:defRPr kumimoji="0" sz="2700" u="none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rgbClr val="4F81BD"/>
        </a:buClr>
        <a:buFont typeface="Verdana"/>
        <a:buChar char="◦"/>
        <a:defRPr kumimoji="0" sz="23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khong@rayman.sejong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n-demand.gputechconf.com/gtc/2014/presentations/S4552-rt-voxel-based-global-illumination-gpu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676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CH8) </a:t>
            </a:r>
            <a:r>
              <a:rPr lang="ko-KR" altLang="en-US" dirty="0" smtClean="0"/>
              <a:t>조명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ubtitle 7"/>
          <p:cNvSpPr txBox="1">
            <a:spLocks/>
          </p:cNvSpPr>
          <p:nvPr/>
        </p:nvSpPr>
        <p:spPr>
          <a:xfrm>
            <a:off x="762000" y="3200400"/>
            <a:ext cx="7467600" cy="3048000"/>
          </a:xfrm>
          <a:prstGeom prst="rect">
            <a:avLst/>
          </a:prstGeom>
          <a:ln>
            <a:noFill/>
          </a:ln>
        </p:spPr>
        <p:txBody>
          <a:bodyPr vert="horz" lIns="45720" rIns="45720" anchor="ctr">
            <a:normAutofit/>
          </a:bodyPr>
          <a:lstStyle/>
          <a:p>
            <a:pPr marR="64008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400" dirty="0" err="1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Eun</a:t>
            </a:r>
            <a:r>
              <a:rPr lang="en-US" altLang="ko-KR" sz="2400" dirty="0" smtClean="0">
                <a:solidFill>
                  <a:srgbClr val="464646"/>
                </a:solidFill>
                <a:latin typeface="Arial" pitchFamily="34" charset="0"/>
                <a:cs typeface="Arial" pitchFamily="34" charset="0"/>
              </a:rPr>
              <a:t>-Jae Kim</a:t>
            </a:r>
            <a:endParaRPr lang="en-US" altLang="ko-KR" sz="2400" dirty="0">
              <a:solidFill>
                <a:srgbClr val="464646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Mobile Media Processor Lab., </a:t>
            </a:r>
            <a:r>
              <a:rPr lang="en-US" altLang="ko-KR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Sejong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University</a:t>
            </a: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endParaRPr lang="en-US" altLang="ko-KR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3"/>
              </a:rPr>
              <a:t>ejkim@rayman.sejong.ac.kr</a:t>
            </a:r>
            <a:endParaRPr lang="en-US" altLang="ko-KR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R="64008" lvl="0" algn="ctr">
              <a:spcBef>
                <a:spcPts val="400"/>
              </a:spcBef>
              <a:buClr>
                <a:srgbClr val="4F81BD"/>
              </a:buClr>
              <a:buSzPct val="68000"/>
            </a:pPr>
            <a:r>
              <a:rPr lang="en-US" altLang="ko-KR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http://rayman.sejong.ac.kr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0" y="6324600"/>
            <a:ext cx="2057400" cy="365760"/>
          </a:xfrm>
        </p:spPr>
        <p:txBody>
          <a:bodyPr/>
          <a:lstStyle/>
          <a:p>
            <a:pPr algn="ctr"/>
            <a:r>
              <a:rPr lang="en-US" altLang="ko-KR" sz="1600" smtClean="0">
                <a:latin typeface="Arial" pitchFamily="34" charset="0"/>
                <a:cs typeface="Arial" pitchFamily="34" charset="0"/>
              </a:rPr>
              <a:t>July 27, 2017</a:t>
            </a:r>
            <a:endParaRPr lang="ko-K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역전치 행렬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구현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sz="1800" b="1" dirty="0" smtClean="0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 sz="1800" b="1" dirty="0" smtClean="0">
                    <a:solidFill>
                      <a:srgbClr val="FF0000"/>
                    </a:solidFill>
                  </a:rPr>
                  <a:t>행렬의 이동성분을 초기화</a:t>
                </a:r>
                <a:r>
                  <a:rPr lang="ko-KR" altLang="en-US" sz="1800" dirty="0" smtClean="0"/>
                  <a:t>를 해줘야 함</a:t>
                </a:r>
                <a:r>
                  <a:rPr lang="en-US" altLang="ko-KR" sz="1800" dirty="0" smtClean="0"/>
                  <a:t>.</a:t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만약 </a:t>
                </a:r>
                <a:r>
                  <a:rPr lang="ko-KR" altLang="en-US" sz="1800" dirty="0"/>
                  <a:t>기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800" dirty="0" smtClean="0"/>
                  <a:t>서 다른 변환 행렬이 결합돼서</a:t>
                </a:r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800" dirty="0" smtClean="0"/>
                  <a:t>가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만들어지면 기존에 갖고 있던 이동 성분들 때문에 다른 행렬과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곱하면서 변환에 오차가 생김</a:t>
                </a:r>
                <a:r>
                  <a:rPr lang="en-US" altLang="ko-KR" sz="1800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    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이동성분들을 제거하거나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이용해 변환 </a:t>
                </a:r>
                <a:r>
                  <a:rPr lang="ko-KR" altLang="en-US" sz="1800" dirty="0" err="1" smtClean="0"/>
                  <a:t>해야함</a:t>
                </a:r>
                <a:r>
                  <a:rPr lang="en-US" altLang="ko-KR" sz="1800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sz="1800" dirty="0" smtClean="0">
                    <a:sym typeface="Wingdings" panose="05000000000000000000" pitchFamily="2" charset="2"/>
                  </a:rPr>
                  <a:t>     </a:t>
                </a:r>
                <a:r>
                  <a:rPr lang="ko-KR" altLang="en-US" sz="1800" dirty="0" smtClean="0">
                    <a:sym typeface="Wingdings" panose="05000000000000000000" pitchFamily="2" charset="2"/>
                  </a:rPr>
                  <a:t>역전치 후 단위벡터가 아닐 수 있기 때문에 정규화 필수</a:t>
                </a:r>
                <a:r>
                  <a:rPr lang="en-US" altLang="ko-KR" sz="1800" dirty="0" smtClean="0">
                    <a:sym typeface="Wingdings" panose="05000000000000000000" pitchFamily="2" charset="2"/>
                  </a:rPr>
                  <a:t>.</a:t>
                </a:r>
                <a:endParaRPr lang="en-US" altLang="ko-KR" sz="1800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</a:t>
            </a:r>
            <a:r>
              <a:rPr lang="en-US" altLang="ko-KR" dirty="0"/>
              <a:t> </a:t>
            </a:r>
            <a:r>
              <a:rPr lang="ko-KR" altLang="en-US" dirty="0"/>
              <a:t>벡터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4479656" cy="129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220" y="5046115"/>
            <a:ext cx="1676400" cy="1104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218" y="5046114"/>
            <a:ext cx="1863982" cy="11067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5736" y="6187440"/>
            <a:ext cx="4443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8-1) </a:t>
            </a:r>
            <a:r>
              <a:rPr lang="ko-KR" altLang="en-US" sz="1200" dirty="0" smtClean="0"/>
              <a:t>비례 및 이동행렬의 역전치가 제대로 되지 않는 모습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19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E : </a:t>
            </a:r>
            <a:r>
              <a:rPr lang="ko-KR" altLang="en-US" sz="2000" dirty="0" smtClean="0"/>
              <a:t>관찰자 위치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 : </a:t>
            </a:r>
            <a:r>
              <a:rPr lang="ko-KR" altLang="en-US" sz="2000" dirty="0" smtClean="0"/>
              <a:t>빛이 표면에 닿은 점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v : 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에서 눈을 </a:t>
            </a:r>
            <a:r>
              <a:rPr lang="ko-KR" altLang="en-US" sz="2000" dirty="0" err="1" smtClean="0"/>
              <a:t>가르키는</a:t>
            </a:r>
            <a:r>
              <a:rPr lang="ko-KR" altLang="en-US" sz="2000" dirty="0" smtClean="0"/>
              <a:t> 방향에 벡터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n : 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에서의 </a:t>
            </a:r>
            <a:r>
              <a:rPr lang="ko-KR" altLang="en-US" sz="2000" dirty="0" err="1" smtClean="0"/>
              <a:t>노멀</a:t>
            </a:r>
            <a:r>
              <a:rPr lang="ko-KR" altLang="en-US" sz="2000" dirty="0" smtClean="0"/>
              <a:t> 벡터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I : </a:t>
            </a:r>
            <a:r>
              <a:rPr lang="ko-KR" altLang="en-US" sz="2000" dirty="0" smtClean="0"/>
              <a:t>점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에 도달하는 빛 </a:t>
            </a:r>
            <a:r>
              <a:rPr lang="en-US" altLang="ko-KR" sz="2000" dirty="0" smtClean="0"/>
              <a:t>= </a:t>
            </a:r>
            <a:r>
              <a:rPr lang="ko-KR" altLang="en-US" sz="2000" dirty="0" err="1" smtClean="0"/>
              <a:t>입사광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L : </a:t>
            </a:r>
            <a:r>
              <a:rPr lang="ko-KR" altLang="en-US" sz="2000" dirty="0" smtClean="0"/>
              <a:t>표면의 점에서 광원을 </a:t>
            </a:r>
            <a:r>
              <a:rPr lang="ko-KR" altLang="en-US" sz="2000" dirty="0" err="1" smtClean="0"/>
              <a:t>가르키는</a:t>
            </a:r>
            <a:r>
              <a:rPr lang="ko-KR" altLang="en-US" sz="2000" dirty="0" smtClean="0"/>
              <a:t> 방향에 빛 벡터</a:t>
            </a:r>
            <a:endParaRPr lang="en-US" altLang="ko-KR" sz="2000" dirty="0" smtClean="0"/>
          </a:p>
          <a:p>
            <a:pPr marL="630936" lvl="2" indent="0">
              <a:buNone/>
            </a:pPr>
            <a:r>
              <a:rPr lang="en-US" altLang="ko-KR" sz="1800" dirty="0" smtClean="0">
                <a:sym typeface="Wingdings" panose="05000000000000000000" pitchFamily="2" charset="2"/>
              </a:rPr>
              <a:t>      </a:t>
            </a:r>
            <a:r>
              <a:rPr lang="ko-KR" altLang="en-US" sz="1800" dirty="0" smtClean="0">
                <a:sym typeface="Wingdings" panose="05000000000000000000" pitchFamily="2" charset="2"/>
              </a:rPr>
              <a:t>실제 조명 계산에서는 </a:t>
            </a:r>
            <a:r>
              <a:rPr lang="en-US" altLang="ko-KR" sz="1800" dirty="0" smtClean="0">
                <a:sym typeface="Wingdings" panose="05000000000000000000" pitchFamily="2" charset="2"/>
              </a:rPr>
              <a:t>I</a:t>
            </a:r>
            <a:r>
              <a:rPr lang="ko-KR" altLang="en-US" sz="1800" dirty="0" smtClean="0">
                <a:sym typeface="Wingdings" panose="05000000000000000000" pitchFamily="2" charset="2"/>
              </a:rPr>
              <a:t>보다는 </a:t>
            </a:r>
            <a:r>
              <a:rPr lang="en-US" altLang="ko-KR" sz="1800" dirty="0" smtClean="0">
                <a:sym typeface="Wingdings" panose="05000000000000000000" pitchFamily="2" charset="2"/>
              </a:rPr>
              <a:t>L</a:t>
            </a:r>
            <a:r>
              <a:rPr lang="ko-KR" altLang="en-US" sz="1800" dirty="0" smtClean="0">
                <a:sym typeface="Wingdings" panose="05000000000000000000" pitchFamily="2" charset="2"/>
              </a:rPr>
              <a:t>이 쓰임</a:t>
            </a:r>
            <a:r>
              <a:rPr lang="en-US" altLang="ko-KR" sz="1800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2000" dirty="0" smtClean="0"/>
              <a:t>r : </a:t>
            </a:r>
            <a:r>
              <a:rPr lang="ko-KR" altLang="en-US" sz="2000" dirty="0" err="1" smtClean="0"/>
              <a:t>입사광이</a:t>
            </a:r>
            <a:r>
              <a:rPr lang="ko-KR" altLang="en-US" sz="2000" dirty="0" smtClean="0"/>
              <a:t> 표면 법선 </a:t>
            </a:r>
            <a:r>
              <a:rPr lang="en-US" altLang="ko-KR" sz="2000" dirty="0" smtClean="0"/>
              <a:t>n</a:t>
            </a:r>
            <a:r>
              <a:rPr lang="ko-KR" altLang="en-US" sz="2000" dirty="0" smtClean="0"/>
              <a:t>을 기준으로 반사된 방향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조명의 주요 벡터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15" y="969252"/>
            <a:ext cx="3384376" cy="214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987824" y="3140968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9-1) </a:t>
            </a:r>
            <a:r>
              <a:rPr lang="ko-KR" altLang="en-US" sz="1200" dirty="0" smtClean="0"/>
              <a:t>조명 계산에 관여하는 주요 벡터들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056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반사 벡터 구하기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err="1" smtClean="0"/>
                  <a:t>셰이더</a:t>
                </a:r>
                <a:r>
                  <a:rPr lang="ko-KR" altLang="en-US" dirty="0" smtClean="0"/>
                  <a:t> 프로그램에서는 </a:t>
                </a:r>
                <a:r>
                  <a:rPr lang="en-US" altLang="ko-KR" dirty="0" smtClean="0"/>
                  <a:t>HLSL</a:t>
                </a:r>
                <a:r>
                  <a:rPr lang="ko-KR" altLang="en-US" dirty="0" smtClean="0"/>
                  <a:t>의 내장 함수 </a:t>
                </a:r>
                <a:r>
                  <a:rPr lang="en-US" altLang="ko-KR" dirty="0" smtClean="0"/>
                  <a:t>reflect</a:t>
                </a:r>
                <a:r>
                  <a:rPr lang="ko-KR" altLang="en-US" dirty="0" smtClean="0"/>
                  <a:t>를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이용하여 </a:t>
                </a:r>
                <a:r>
                  <a:rPr lang="en-US" altLang="ko-KR" dirty="0" smtClean="0"/>
                  <a:t>r</a:t>
                </a:r>
                <a:r>
                  <a:rPr lang="ko-KR" altLang="en-US" dirty="0" smtClean="0"/>
                  <a:t>을 구할 수 있음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조명의 주요 벡터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762000"/>
            <a:ext cx="4317974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390764" y="3362508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9-2) </a:t>
            </a:r>
            <a:r>
              <a:rPr lang="ko-KR" altLang="en-US" sz="1200" dirty="0" smtClean="0"/>
              <a:t>반사의 기하학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20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/>
                  <a:t>용어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Radiant flux(</a:t>
                </a:r>
                <a:r>
                  <a:rPr lang="ko-KR" altLang="en-US" dirty="0" err="1" smtClean="0"/>
                  <a:t>방사속</a:t>
                </a:r>
                <a:r>
                  <a:rPr lang="ko-KR" altLang="en-US" dirty="0" smtClean="0"/>
                  <a:t> 또는 </a:t>
                </a:r>
                <a:r>
                  <a:rPr lang="ko-KR" altLang="en-US" dirty="0" err="1" smtClean="0"/>
                  <a:t>복사선속</a:t>
                </a:r>
                <a:r>
                  <a:rPr lang="en-US" altLang="ko-KR" dirty="0" smtClean="0"/>
                  <a:t>)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/>
                  <a:t>빛이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초에 방출하는 에너지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Irradiance(</a:t>
                </a:r>
                <a:r>
                  <a:rPr lang="ko-KR" altLang="en-US" dirty="0" smtClean="0"/>
                  <a:t>복사조도</a:t>
                </a:r>
                <a:r>
                  <a:rPr lang="en-US" altLang="ko-KR" dirty="0" smtClean="0"/>
                  <a:t>)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/>
                  <a:t>단위 면적당 </a:t>
                </a:r>
                <a:r>
                  <a:rPr lang="en-US" altLang="ko-KR" dirty="0" smtClean="0"/>
                  <a:t>radiant flux</a:t>
                </a:r>
                <a:r>
                  <a:rPr lang="ko-KR" altLang="en-US" dirty="0" smtClean="0"/>
                  <a:t>의 밀도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람베르트</a:t>
                </a:r>
                <a:r>
                  <a:rPr lang="ko-KR" altLang="en-US" dirty="0" smtClean="0"/>
                  <a:t> 코사인 법칙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람베르트</a:t>
            </a:r>
            <a:r>
              <a:rPr lang="ko-KR" altLang="en-US" dirty="0" smtClean="0"/>
              <a:t> 코사인 법칙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501007"/>
            <a:ext cx="3300580" cy="1440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2340" y="447981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10-1) </a:t>
            </a:r>
            <a:r>
              <a:rPr lang="ko-KR" altLang="en-US" sz="1200" dirty="0" smtClean="0"/>
              <a:t>빛의 방향에 따라서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빛의 에너지가 분산 정도가 달라짐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12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 dirty="0" smtClean="0"/>
                  <a:t>면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비추는 </a:t>
                </a:r>
                <a:r>
                  <a:rPr lang="en-US" altLang="ko-KR" dirty="0" smtClean="0"/>
                  <a:t>Irradiance</a:t>
                </a:r>
                <a:r>
                  <a:rPr lang="ko-KR" altLang="en-US" dirty="0" smtClean="0"/>
                  <a:t>는 빛의 방향에 수직인 면적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Irradiance</a:t>
                </a:r>
                <a:r>
                  <a:rPr lang="ko-KR" altLang="en-US" dirty="0" smtClean="0"/>
                  <a:t>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 smtClean="0"/>
                  <a:t> 를 곱한 것임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빛이 표면의 뒷면을 비추는 상황을 처리 하기 위해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다음과 같이 함수를 한정함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0)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dirty="0" smtClean="0"/>
                  <a:t> 따른 빛의 세기 변화 그래프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람베르트</a:t>
            </a:r>
            <a:r>
              <a:rPr lang="ko-KR" altLang="en-US" dirty="0"/>
              <a:t> 코사인 법칙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30474"/>
            <a:ext cx="3253783" cy="2644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2290" y="6090413"/>
                <a:ext cx="3147015" cy="280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그림</a:t>
                </a:r>
                <a:r>
                  <a:rPr lang="en-US" altLang="ko-KR" sz="1200" dirty="0" smtClean="0"/>
                  <a:t>11-1)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에</m:t>
                    </m:r>
                  </m:oMath>
                </a14:m>
                <a:r>
                  <a:rPr lang="ko-KR" altLang="en-US" sz="1200" dirty="0"/>
                  <a:t> 따른 빛의 세기 변화 </a:t>
                </a:r>
                <a:r>
                  <a:rPr lang="ko-KR" altLang="en-US" sz="1200" dirty="0" smtClean="0"/>
                  <a:t>그래프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90" y="6090413"/>
                <a:ext cx="3147015" cy="280526"/>
              </a:xfrm>
              <a:prstGeom prst="rect">
                <a:avLst/>
              </a:prstGeom>
              <a:blipFill rotWithShape="0">
                <a:blip r:embed="rId4"/>
                <a:stretch>
                  <a:fillRect l="-194" t="-434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Diffuse Lighting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빛이 표면의 한 점을 때리면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빛의 일부는 물체의 내부로 들어가서 표면 근처의 물질과 상호작용함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물체 내부를 이리저리 반사하던 빛의 일부는 물체에 흡수되고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표면 바깥으로 나와 </a:t>
            </a:r>
            <a:r>
              <a:rPr lang="ko-KR" altLang="en-US" b="1" dirty="0" smtClean="0"/>
              <a:t>모든 방향으로 흩어짐</a:t>
            </a:r>
            <a:r>
              <a:rPr lang="en-US" altLang="ko-KR" dirty="0" smtClean="0"/>
              <a:t>.(=</a:t>
            </a:r>
            <a:r>
              <a:rPr lang="ko-KR" altLang="en-US" dirty="0" smtClean="0"/>
              <a:t>난반사</a:t>
            </a:r>
            <a:r>
              <a:rPr lang="en-US" altLang="ko-KR" dirty="0" smtClean="0"/>
              <a:t>)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빛이 표면 위쪽의 모든 방향으로 고르게 흩어진다고 가정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반사된 빛은 시점의 위치와 무관하게 눈의 도달함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Diffuse Lighting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221088"/>
            <a:ext cx="3168352" cy="16560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3376" y="6053774"/>
            <a:ext cx="3057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12-1) Diffuse Reflection(</a:t>
            </a:r>
            <a:r>
              <a:rPr lang="ko-KR" altLang="en-US" sz="1200" dirty="0" smtClean="0"/>
              <a:t>분산 반사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99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Diffuse Lighting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분산 조명 계산에는 세 가지 부분으로 나뉨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1) </a:t>
                </a:r>
                <a:r>
                  <a:rPr lang="ko-KR" altLang="en-US" dirty="0" smtClean="0"/>
                  <a:t>빛의 색상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2)</a:t>
                </a:r>
                <a:r>
                  <a:rPr lang="ko-KR" altLang="en-US" dirty="0" smtClean="0"/>
                  <a:t> 분산 반사율</a:t>
                </a:r>
                <a:r>
                  <a:rPr lang="en-US" altLang="ko-KR" dirty="0" smtClean="0"/>
                  <a:t>(diffuse albedo)</a:t>
                </a:r>
              </a:p>
              <a:p>
                <a:pPr marL="393192" lvl="1" indent="0">
                  <a:buNone/>
                </a:pPr>
                <a:r>
                  <a:rPr lang="en-US" altLang="ko-KR" dirty="0" smtClean="0"/>
                  <a:t>   3) </a:t>
                </a:r>
                <a:r>
                  <a:rPr lang="ko-KR" altLang="en-US" dirty="0" err="1" smtClean="0"/>
                  <a:t>람베르트</a:t>
                </a:r>
                <a:r>
                  <a:rPr lang="ko-KR" altLang="en-US" dirty="0" smtClean="0"/>
                  <a:t> 코사인 법칙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630936" lvl="2" indent="0">
                  <a:buNone/>
                </a:pPr>
                <a:r>
                  <a:rPr lang="ko-KR" altLang="en-US" dirty="0" smtClean="0"/>
                  <a:t>먼저 </a:t>
                </a:r>
                <a:r>
                  <a:rPr lang="ko-KR" altLang="en-US" dirty="0" err="1" smtClean="0"/>
                  <a:t>입사광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=(0.8, 0.8, 0.8)</m:t>
                    </m:r>
                  </m:oMath>
                </a14:m>
                <a:r>
                  <a:rPr lang="ko-KR" altLang="en-US" dirty="0" smtClean="0"/>
                  <a:t>이고 분산 반사율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=(0.5, 1.0, 0.75)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때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두 값을 </a:t>
                </a:r>
                <a:r>
                  <a:rPr lang="ko-KR" altLang="en-US" dirty="0" err="1" smtClean="0"/>
                  <a:t>성분별</a:t>
                </a:r>
                <a:r>
                  <a:rPr lang="ko-KR" altLang="en-US" dirty="0" smtClean="0"/>
                  <a:t> 곱셈을 함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0.8, 0.8, 0.8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0.5, 1.0, 0.75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0.4, 0.8, 0.6</m:t>
                        </m:r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630936" lvl="2" indent="0">
                  <a:buNone/>
                </a:pPr>
                <a:r>
                  <a:rPr lang="ko-KR" altLang="en-US" dirty="0" smtClean="0"/>
                  <a:t>여기에 </a:t>
                </a:r>
                <a:r>
                  <a:rPr lang="ko-KR" altLang="en-US" dirty="0" err="1" smtClean="0"/>
                  <a:t>람베르트</a:t>
                </a:r>
                <a:r>
                  <a:rPr lang="ko-KR" altLang="en-US" dirty="0" smtClean="0"/>
                  <a:t> 코사인 법칙을 도입해서 빛의 양을 보정 해줌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0)⋅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Diffuse Lighting</a:t>
            </a:r>
            <a:r>
              <a:rPr lang="ko-KR" altLang="en-US" dirty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Ambient Lighting </a:t>
                </a:r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물체 주변에 있는 모든 </a:t>
                </a:r>
                <a:r>
                  <a:rPr lang="ko-KR" altLang="en-US" dirty="0" err="1" smtClean="0"/>
                  <a:t>간접광을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근</a:t>
                </a:r>
                <a:r>
                  <a:rPr lang="ko-KR" altLang="en-US" dirty="0" err="1" smtClean="0"/>
                  <a:t>사하는</a:t>
                </a:r>
                <a:r>
                  <a:rPr lang="ko-KR" altLang="en-US" dirty="0" smtClean="0"/>
                  <a:t> 가상의 빛</a:t>
                </a:r>
                <a:r>
                  <a:rPr lang="en-US" altLang="ko-KR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로컬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라이팅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모델에서는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간접광을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표현하지 않지만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현실에서는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     </a:t>
                </a:r>
                <a:r>
                  <a:rPr lang="ko-KR" altLang="en-US" dirty="0" err="1" smtClean="0">
                    <a:sym typeface="Wingdings" panose="05000000000000000000" pitchFamily="2" charset="2"/>
                  </a:rPr>
                  <a:t>간접광이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 상당 부분 있기 때문에 근사적으로라도 표현하기 위해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dirty="0" smtClean="0">
                    <a:sym typeface="Wingdings" panose="05000000000000000000" pitchFamily="2" charset="2"/>
                  </a:rPr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     Ambient Lighting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이 필요함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Ambient Lighting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표면이 받는 전체 </a:t>
                </a:r>
                <a:r>
                  <a:rPr lang="ko-KR" altLang="en-US" dirty="0" err="1" smtClean="0">
                    <a:latin typeface="Cambria Math" panose="02040503050406030204" pitchFamily="18" charset="0"/>
                  </a:rPr>
                  <a:t>주변광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사용하기 때문에 주변광의 분산 반사를 모형화한 것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</a:t>
                </a:r>
                <a:r>
                  <a:rPr lang="ko-KR" altLang="en-US" dirty="0" smtClean="0"/>
                  <a:t>물체들에 고르게 빛의 들어감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Ambient Lighting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Specular Lighting </a:t>
                </a:r>
                <a:r>
                  <a:rPr lang="ko-KR" altLang="en-US" dirty="0" smtClean="0"/>
                  <a:t>정의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표면을 때린 광선들 중 시점을 향한 반사 원뿔에 속하는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광선들은 특히나 눈에 뚜렷하게 인식되는데 이런 현상을 </a:t>
                </a:r>
                <a:r>
                  <a:rPr lang="en-US" altLang="ko-KR" dirty="0" smtClean="0"/>
                  <a:t>Specular reflection</a:t>
                </a:r>
                <a:r>
                  <a:rPr lang="ko-KR" altLang="en-US" dirty="0" smtClean="0"/>
                  <a:t>이라고 부름</a:t>
                </a:r>
                <a:r>
                  <a:rPr lang="en-US" altLang="ko-KR" dirty="0" smtClean="0"/>
                  <a:t>.</a:t>
                </a:r>
              </a:p>
              <a:p>
                <a:pPr marL="630936" lvl="2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Specular</a:t>
                </a: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는 시점의 </a:t>
                </a: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의존적임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r>
                  <a:rPr lang="en-US" altLang="ko-KR" dirty="0" smtClean="0"/>
                  <a:t>Fresnel Effect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반사광의 양은 </a:t>
                </a:r>
                <a:r>
                  <a:rPr lang="ko-KR" altLang="en-US" b="1" dirty="0" err="1" smtClean="0"/>
                  <a:t>법선과</a:t>
                </a:r>
                <a:r>
                  <a:rPr lang="ko-KR" altLang="en-US" b="1" dirty="0" smtClean="0"/>
                  <a:t> 빛 벡터 사이의 각도와 재질</a:t>
                </a:r>
                <a:r>
                  <a:rPr lang="ko-KR" altLang="en-US" dirty="0" smtClean="0"/>
                  <a:t>에 의존함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m:rPr>
                        <m:nor/>
                      </m:rPr>
                      <a:rPr lang="en-US" altLang="ko-KR" b="0" i="0" dirty="0" smtClean="0"/>
                      <m:t> + (1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m:rPr>
                        <m:nor/>
                      </m:rPr>
                      <a:rPr lang="en-US" altLang="ko-KR" dirty="0"/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m:rPr>
                        <m:nor/>
                      </m:rPr>
                      <a:rPr lang="en-US" altLang="ko-KR" dirty="0"/>
                      <m:t>)</m:t>
                    </m:r>
                    <m:r>
                      <m:rPr>
                        <m:nor/>
                      </m:rPr>
                      <a:rPr lang="en-US" altLang="ko-KR" b="0" i="0" dirty="0" smtClean="0"/>
                      <m:t>)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dirty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입사광</a:t>
                </a:r>
                <a:r>
                  <a:rPr lang="ko-KR" altLang="en-US" dirty="0"/>
                  <a:t> 중 반사되는 빛의 양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는 매질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재질</a:t>
                </a:r>
                <a:r>
                  <a:rPr lang="en-US" altLang="ko-KR" dirty="0"/>
                  <a:t>),</a:t>
                </a:r>
                <a:br>
                  <a:rPr lang="en-US" altLang="ko-KR" dirty="0"/>
                </a:b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는 굴절된 빛의 양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 r="-616" b="-1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Specular Lighting 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29327"/>
            <a:ext cx="3888432" cy="1624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0072" y="4077072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13-1) </a:t>
            </a:r>
            <a:r>
              <a:rPr lang="ko-KR" altLang="en-US" sz="1200" dirty="0" smtClean="0"/>
              <a:t>빛의 굴절과 반사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33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슐릭</a:t>
            </a:r>
            <a:r>
              <a:rPr lang="ko-KR" altLang="en-US" dirty="0" smtClean="0"/>
              <a:t> 근사 그래프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Schlick</a:t>
            </a:r>
            <a:r>
              <a:rPr lang="en-US" altLang="ko-KR" dirty="0" smtClean="0"/>
              <a:t> approximation)</a:t>
            </a:r>
          </a:p>
          <a:p>
            <a:pPr lvl="1"/>
            <a:r>
              <a:rPr lang="ko-KR" altLang="en-US" dirty="0" err="1" smtClean="0"/>
              <a:t>프레넬</a:t>
            </a:r>
            <a:r>
              <a:rPr lang="ko-KR" altLang="en-US" dirty="0" smtClean="0"/>
              <a:t> 방정식은 상당히 복잡해서 실시간 </a:t>
            </a:r>
            <a:r>
              <a:rPr lang="ko-KR" altLang="en-US" dirty="0" err="1" smtClean="0"/>
              <a:t>렌더링의</a:t>
            </a:r>
            <a:r>
              <a:rPr lang="ko-KR" altLang="en-US" dirty="0" smtClean="0"/>
              <a:t> 부적함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그래서 </a:t>
            </a:r>
            <a:r>
              <a:rPr lang="ko-KR" altLang="en-US" b="1" dirty="0" err="1" smtClean="0"/>
              <a:t>슐릭</a:t>
            </a:r>
            <a:r>
              <a:rPr lang="ko-KR" altLang="en-US" b="1" dirty="0" smtClean="0"/>
              <a:t> 근사</a:t>
            </a:r>
            <a:r>
              <a:rPr lang="ko-KR" altLang="en-US" dirty="0" smtClean="0"/>
              <a:t>가 흔히 쓰임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393192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각도가 커질수록 반사가 많고 굴절이 적음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3531998" cy="21602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3900" y="2386641"/>
            <a:ext cx="301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14-1) </a:t>
            </a:r>
            <a:r>
              <a:rPr lang="ko-KR" altLang="en-US" sz="1200" dirty="0" smtClean="0"/>
              <a:t>여러 재질의 </a:t>
            </a:r>
            <a:r>
              <a:rPr lang="ko-KR" altLang="en-US" sz="1200" dirty="0" err="1" smtClean="0"/>
              <a:t>슐릭</a:t>
            </a:r>
            <a:r>
              <a:rPr lang="ko-KR" altLang="en-US" sz="1200" dirty="0" smtClean="0"/>
              <a:t> 근사 그래프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01" y="4445551"/>
            <a:ext cx="2615234" cy="15395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016" y="4445550"/>
            <a:ext cx="3331967" cy="15864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1162" y="4162145"/>
            <a:ext cx="2558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14-2</a:t>
            </a:r>
            <a:r>
              <a:rPr lang="ko-KR" altLang="en-US" sz="1200" dirty="0" smtClean="0"/>
              <a:t>각도에 따른 반사와 굴절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1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빛과 재질의 상호작용</a:t>
            </a:r>
            <a:endParaRPr lang="en-US" altLang="ko-KR" dirty="0" smtClean="0"/>
          </a:p>
          <a:p>
            <a:r>
              <a:rPr lang="ko-KR" altLang="en-US" dirty="0" smtClean="0"/>
              <a:t>법선 벡터</a:t>
            </a:r>
            <a:endParaRPr lang="en-US" altLang="ko-KR" dirty="0" smtClean="0"/>
          </a:p>
          <a:p>
            <a:r>
              <a:rPr lang="ko-KR" altLang="en-US" dirty="0" smtClean="0"/>
              <a:t>조명의 주요 벡터</a:t>
            </a:r>
            <a:endParaRPr lang="en-US" altLang="ko-KR" dirty="0" smtClean="0"/>
          </a:p>
          <a:p>
            <a:r>
              <a:rPr lang="ko-KR" altLang="en-US" dirty="0" err="1" smtClean="0"/>
              <a:t>람베르트</a:t>
            </a:r>
            <a:r>
              <a:rPr lang="ko-KR" altLang="en-US" dirty="0" smtClean="0"/>
              <a:t> 코사인 법칙</a:t>
            </a:r>
            <a:endParaRPr lang="en-US" altLang="ko-KR" dirty="0" smtClean="0"/>
          </a:p>
          <a:p>
            <a:r>
              <a:rPr lang="en-US" altLang="ko-KR" dirty="0" smtClean="0"/>
              <a:t>Diffuse, Ambient, Specular</a:t>
            </a:r>
          </a:p>
          <a:p>
            <a:r>
              <a:rPr lang="ko-KR" altLang="en-US" dirty="0" smtClean="0"/>
              <a:t>조명 모형 정리</a:t>
            </a:r>
            <a:endParaRPr lang="en-US" altLang="ko-KR" dirty="0" smtClean="0"/>
          </a:p>
          <a:p>
            <a:r>
              <a:rPr lang="en-US" altLang="ko-KR" dirty="0" smtClean="0"/>
              <a:t>Directional Light</a:t>
            </a:r>
          </a:p>
          <a:p>
            <a:r>
              <a:rPr lang="en-US" altLang="ko-KR" dirty="0" smtClean="0"/>
              <a:t>Point Light</a:t>
            </a:r>
          </a:p>
          <a:p>
            <a:r>
              <a:rPr lang="en-US" altLang="ko-KR" dirty="0" smtClean="0"/>
              <a:t>Spot Light</a:t>
            </a: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9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Surface roughness(</a:t>
            </a:r>
            <a:r>
              <a:rPr lang="ko-KR" altLang="en-US" dirty="0" smtClean="0"/>
              <a:t>표면 거칠기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표면의 </a:t>
            </a:r>
            <a:r>
              <a:rPr lang="ko-KR" altLang="en-US" dirty="0" smtClean="0"/>
              <a:t>들쭉날쭉한 </a:t>
            </a:r>
            <a:r>
              <a:rPr lang="ko-KR" altLang="en-US" dirty="0" smtClean="0"/>
              <a:t>정도를 나타냄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표면의 거칠기가 완벽히 매끄러운 것은 없음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표면이 거칠수록 </a:t>
            </a:r>
            <a:r>
              <a:rPr lang="ko-KR" altLang="en-US" dirty="0" smtClean="0"/>
              <a:t>미시 </a:t>
            </a:r>
            <a:r>
              <a:rPr lang="ko-KR" altLang="en-US" dirty="0" err="1" smtClean="0"/>
              <a:t>법선들의</a:t>
            </a:r>
            <a:r>
              <a:rPr lang="ko-KR" altLang="en-US" dirty="0" smtClean="0"/>
              <a:t> 방향이 거시 </a:t>
            </a:r>
            <a:r>
              <a:rPr lang="ko-KR" altLang="en-US" dirty="0" err="1" smtClean="0"/>
              <a:t>법선의</a:t>
            </a:r>
            <a:r>
              <a:rPr lang="ko-KR" altLang="en-US" dirty="0" smtClean="0"/>
              <a:t> 방향에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벗어남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표면에 반사된 벡터들의 일정 범위를 </a:t>
            </a:r>
            <a:r>
              <a:rPr lang="en-US" altLang="ko-KR" dirty="0" smtClean="0"/>
              <a:t>Specular lobe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924944"/>
            <a:ext cx="6019800" cy="1619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4544194"/>
            <a:ext cx="5219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15-1) (a) </a:t>
            </a:r>
            <a:r>
              <a:rPr lang="ko-KR" altLang="en-US" sz="1200" dirty="0" smtClean="0"/>
              <a:t>미시적 법선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거시적 법선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/ (b) </a:t>
            </a:r>
            <a:r>
              <a:rPr lang="ko-KR" altLang="en-US" sz="1200" dirty="0" smtClean="0"/>
              <a:t>반영 돌출부</a:t>
            </a:r>
            <a:r>
              <a:rPr lang="en-US" altLang="ko-KR" sz="1200" dirty="0" smtClean="0"/>
              <a:t>(specular lobe)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22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정규 분포 함수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표면 거칠기를 정규 분포 함수를 통해 제어함</a:t>
                </a:r>
                <a:r>
                  <a:rPr lang="en-US" altLang="ko-K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fun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h</a:t>
                </a:r>
                <a:r>
                  <a:rPr lang="ko-KR" altLang="en-US" dirty="0" smtClean="0"/>
                  <a:t>는 빛 벡터와 시점 벡터 사이의 중간 벡터</a:t>
                </a:r>
                <a:r>
                  <a:rPr lang="en-US" altLang="ko-KR" dirty="0" smtClean="0"/>
                  <a:t>.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ko-KR" altLang="en-US" dirty="0" err="1" smtClean="0"/>
                  <a:t>노멀</a:t>
                </a:r>
                <a:r>
                  <a:rPr lang="ko-KR" altLang="en-US" dirty="0" smtClean="0"/>
                  <a:t> 벡터와 </a:t>
                </a:r>
                <a:r>
                  <a:rPr lang="en-US" altLang="ko-KR" dirty="0" smtClean="0"/>
                  <a:t>h </a:t>
                </a:r>
                <a:r>
                  <a:rPr lang="ko-KR" altLang="en-US" dirty="0" smtClean="0"/>
                  <a:t>벡터 사이의 각도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이 증가하면 더 거칠어지고 </a:t>
                </a:r>
                <a:r>
                  <a:rPr lang="ko-KR" altLang="en-US" dirty="0" err="1" smtClean="0"/>
                  <a:t>미세변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법선들이</a:t>
                </a:r>
                <a:r>
                  <a:rPr lang="ko-KR" altLang="en-US" dirty="0" smtClean="0"/>
                  <a:t> 거시 법선 방향으로 좀 더 벗어나고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이 감소하면 그와 반대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696" y="2132856"/>
            <a:ext cx="3672408" cy="20389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7775" y="4171813"/>
            <a:ext cx="4232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16-1)  </a:t>
            </a:r>
            <a:r>
              <a:rPr lang="ko-KR" altLang="en-US" sz="1200" dirty="0" err="1" smtClean="0"/>
              <a:t>법선이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</a:t>
            </a:r>
            <a:r>
              <a:rPr lang="ko-KR" altLang="en-US" sz="1200" dirty="0" smtClean="0"/>
              <a:t>인 </a:t>
            </a:r>
            <a:r>
              <a:rPr lang="ko-KR" altLang="en-US" sz="1200" dirty="0" err="1" smtClean="0"/>
              <a:t>미세면들이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v </a:t>
            </a:r>
            <a:r>
              <a:rPr lang="ko-KR" altLang="en-US" sz="1200" dirty="0" smtClean="0"/>
              <a:t>방향으로 반사함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39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의 정규화 계수</a:t>
                </a:r>
                <a:endParaRPr lang="en-US" altLang="ko-KR" dirty="0"/>
              </a:p>
              <a:p>
                <a:pPr lvl="1"/>
                <a:r>
                  <a:rPr lang="ko-KR" altLang="en-US" dirty="0" smtClean="0"/>
                  <a:t>빛의 에너지를 보존하기 위해 정규화 계수 기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존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+8)/8</m:t>
                    </m:r>
                  </m:oMath>
                </a14:m>
                <a:r>
                  <a:rPr lang="ko-KR" altLang="en-US" dirty="0" smtClean="0"/>
                  <a:t>을 추가함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 </a:t>
                </a:r>
                <a:r>
                  <a:rPr lang="ko-KR" altLang="en-US" dirty="0" smtClean="0"/>
                  <a:t>↓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거칠기 ↑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반영 돌출부 ↑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/>
                  <a:t>m </a:t>
                </a:r>
                <a:r>
                  <a:rPr lang="ko-KR" altLang="en-US" dirty="0" smtClean="0"/>
                  <a:t>↑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거칠기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↓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반영 돌출부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↓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7" y="1964911"/>
            <a:ext cx="4320480" cy="282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197" y="1975798"/>
            <a:ext cx="4357403" cy="27552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48484" y="4777400"/>
            <a:ext cx="4695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17-2) </a:t>
            </a:r>
            <a:r>
              <a:rPr lang="ko-KR" altLang="en-US" sz="1200" dirty="0" smtClean="0"/>
              <a:t>표면 거칠기에 의한 빛의 반영 반사를 모형화하는 함수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25981" y="4777401"/>
            <a:ext cx="3118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17-1) </a:t>
            </a:r>
            <a:r>
              <a:rPr lang="ko-KR" altLang="en-US" sz="1200" dirty="0" smtClean="0"/>
              <a:t>표면 거칠기를 모형화하는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8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프레넬</a:t>
            </a:r>
            <a:r>
              <a:rPr lang="ko-KR" altLang="en-US" dirty="0" smtClean="0"/>
              <a:t> 반사와 표면 거칠기 결합 공식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Specular Lighting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10740"/>
            <a:ext cx="6734175" cy="4076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15204"/>
            <a:ext cx="4320480" cy="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평행광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아주 멀리 있는 광원에서 온 빛을 </a:t>
            </a:r>
            <a:r>
              <a:rPr lang="ko-KR" altLang="en-US" dirty="0" err="1" smtClean="0"/>
              <a:t>군사함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입사광선은 서로 </a:t>
            </a:r>
            <a:r>
              <a:rPr lang="ko-KR" altLang="en-US" dirty="0" err="1" smtClean="0"/>
              <a:t>평행하다고</a:t>
            </a:r>
            <a:r>
              <a:rPr lang="ko-KR" altLang="en-US" dirty="0" smtClean="0"/>
              <a:t> 가정</a:t>
            </a:r>
            <a:r>
              <a:rPr lang="en-US" altLang="ko-KR" dirty="0" smtClean="0"/>
              <a:t>.</a:t>
            </a:r>
          </a:p>
          <a:p>
            <a:pPr marL="393192" lvl="1" indent="0">
              <a:buNone/>
            </a:pPr>
            <a:r>
              <a:rPr lang="en-US" altLang="ko-KR" dirty="0" smtClean="0"/>
              <a:t>   </a:t>
            </a:r>
          </a:p>
          <a:p>
            <a:pPr marL="393192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EX) </a:t>
            </a:r>
            <a:r>
              <a:rPr lang="ko-KR" altLang="en-US" dirty="0" smtClean="0"/>
              <a:t>태양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Directional Light(</a:t>
            </a:r>
            <a:r>
              <a:rPr lang="ko-KR" altLang="en-US" dirty="0" err="1" smtClean="0"/>
              <a:t>평행광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96952"/>
            <a:ext cx="6067425" cy="1533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4544377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18-1) </a:t>
            </a:r>
            <a:r>
              <a:rPr lang="ko-KR" altLang="en-US" sz="1200" dirty="0" smtClean="0"/>
              <a:t>태양 광선들은 근사적으로 평행함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5725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점광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빛을 모든 방향으로 뿜어냄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EX) </a:t>
                </a:r>
                <a:r>
                  <a:rPr lang="ko-KR" altLang="en-US" dirty="0" smtClean="0"/>
                  <a:t>전구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임의의 점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에 대해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점광원</a:t>
                </a:r>
                <a:r>
                  <a:rPr lang="ko-KR" altLang="en-US" dirty="0" smtClean="0"/>
                  <a:t> 위치 </a:t>
                </a:r>
                <a:r>
                  <a:rPr lang="en-US" altLang="ko-KR" dirty="0" smtClean="0"/>
                  <a:t>Q</a:t>
                </a:r>
                <a:r>
                  <a:rPr lang="ko-KR" altLang="en-US" dirty="0" smtClean="0"/>
                  <a:t>에서 나와서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그 점에 도달하는 하나의 광선이 존재함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err="1" smtClean="0"/>
                  <a:t>평행광과의</a:t>
                </a:r>
                <a:r>
                  <a:rPr lang="ko-KR" altLang="en-US" dirty="0" smtClean="0"/>
                  <a:t> 차이점은 빛 벡터 계산을 점마다 계산해야 함</a:t>
                </a:r>
                <a:r>
                  <a:rPr lang="en-US" altLang="ko-KR" dirty="0" smtClean="0"/>
                  <a:t>. </a:t>
                </a:r>
                <a:br>
                  <a:rPr lang="en-US" altLang="ko-KR" dirty="0" smtClean="0"/>
                </a:br>
                <a:r>
                  <a:rPr lang="ko-KR" altLang="en-US" dirty="0" err="1" smtClean="0"/>
                  <a:t>평행광은</a:t>
                </a:r>
                <a:r>
                  <a:rPr lang="ko-KR" altLang="en-US" dirty="0" smtClean="0"/>
                  <a:t> 모든 점에 대해 동일한 빛 벡터 사용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빛의 감쇠의 경우 선형 감쇠</a:t>
                </a:r>
                <a:r>
                  <a:rPr lang="en-US" altLang="ko-KR" dirty="0" smtClean="0"/>
                  <a:t>(attenuation)</a:t>
                </a:r>
                <a:r>
                  <a:rPr lang="ko-KR" altLang="en-US" dirty="0" smtClean="0"/>
                  <a:t>을 사용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𝑎𝑡𝑡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𝑓𝑎𝑙𝑙𝑜𝑓𝑓𝐸𝑛𝑑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𝑓𝑎𝑙𝑙𝑜𝑓𝑓𝐸𝑛𝑑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𝑓𝑎𝑙𝑙𝑜𝑓𝑓𝑠𝑡𝑎𝑟𝑡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Point Light(</a:t>
            </a:r>
            <a:r>
              <a:rPr lang="ko-KR" altLang="en-US" dirty="0" err="1" smtClean="0"/>
              <a:t>점광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50" y="836712"/>
            <a:ext cx="3205744" cy="1929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9980" y="284080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19-1) </a:t>
            </a:r>
            <a:r>
              <a:rPr lang="ko-KR" altLang="en-US" sz="1200" dirty="0" smtClean="0"/>
              <a:t>전구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303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err="1" smtClean="0"/>
                  <a:t>점적광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위치</a:t>
                </a:r>
                <a:r>
                  <a:rPr lang="en-US" altLang="ko-KR" dirty="0" smtClean="0"/>
                  <a:t>Q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d</a:t>
                </a:r>
                <a:r>
                  <a:rPr lang="ko-KR" altLang="en-US" dirty="0" smtClean="0"/>
                  <a:t>방향으로 뻗어 나가는 원뿔 형태의 빛임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EX) </a:t>
                </a:r>
                <a:r>
                  <a:rPr lang="ko-KR" altLang="en-US" dirty="0" smtClean="0"/>
                  <a:t>손전등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갈수록 빛의 세기는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으로 감소하고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max</a:t>
                </a:r>
                <a:r>
                  <a:rPr lang="ko-KR" altLang="en-US" dirty="0" smtClean="0"/>
                  <a:t>로 갈수록 빛의 세기는 증가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err="1" smtClean="0"/>
                  <a:t>점적광</a:t>
                </a:r>
                <a:r>
                  <a:rPr lang="ko-KR" altLang="en-US" dirty="0" smtClean="0"/>
                  <a:t> 함수</a:t>
                </a:r>
                <a:endParaRPr lang="en-US" altLang="ko-KR" dirty="0" smtClean="0"/>
              </a:p>
              <a:p>
                <a:pPr marL="393192" lvl="1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Spot Light(</a:t>
            </a:r>
            <a:r>
              <a:rPr lang="ko-KR" altLang="en-US" dirty="0" err="1" smtClean="0"/>
              <a:t>점적광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945" y="1988840"/>
            <a:ext cx="4789909" cy="192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3339" y="3957270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20-1) </a:t>
            </a:r>
            <a:r>
              <a:rPr lang="ko-KR" altLang="en-US" sz="1200" dirty="0" err="1" smtClean="0"/>
              <a:t>점적광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46" y="5589240"/>
            <a:ext cx="4377328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8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214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ko-KR" sz="4400" b="1" dirty="0"/>
              <a:t>Thank You for Your Listening!</a:t>
            </a:r>
          </a:p>
          <a:p>
            <a:pPr algn="ctr">
              <a:buNone/>
            </a:pPr>
            <a:endParaRPr lang="ko-KR" alt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67075" y="628935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http://rayman.sejong.ac.kr</a:t>
            </a:r>
          </a:p>
        </p:txBody>
      </p:sp>
      <p:pic>
        <p:nvPicPr>
          <p:cNvPr id="4098" name="Picture 2" descr="E:\ClassFolder\Graduated School\Projects\2014\Sound_Rendering\Doc\회의록\q-and-a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9775" y="2019300"/>
            <a:ext cx="5089071" cy="2857500"/>
          </a:xfrm>
          <a:prstGeom prst="rect">
            <a:avLst/>
          </a:prstGeom>
          <a:noFill/>
        </p:spPr>
      </p:pic>
      <p:pic>
        <p:nvPicPr>
          <p:cNvPr id="2050" name="Picture 2" descr="E:\ClassFolder\MPL\02_new_custom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25" y="5308599"/>
            <a:ext cx="2563812" cy="1016001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재질</a:t>
            </a:r>
            <a:r>
              <a:rPr lang="en-US" altLang="ko-KR" dirty="0" smtClean="0"/>
              <a:t>(Material)</a:t>
            </a:r>
          </a:p>
          <a:p>
            <a:pPr lvl="1"/>
            <a:r>
              <a:rPr lang="ko-KR" altLang="en-US" dirty="0" smtClean="0"/>
              <a:t>빛이 물체의 표면과 상호작용하는 방식을 결정하는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속성들의 집합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반사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흡수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굴절률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매끄러운 정도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투명도 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상호작용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광원에서 나온 빛이 물체와 충돌하면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빛의 일부는 흡수되고 일부는 반사됨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유리 같은 경우 빛의 통과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반사된 빛 눈에 도달해서 망막의 </a:t>
            </a:r>
            <a:r>
              <a:rPr lang="ko-KR" altLang="en-US" dirty="0" err="1" smtClean="0"/>
              <a:t>광수용세포들을</a:t>
            </a:r>
            <a:r>
              <a:rPr lang="ko-KR" altLang="en-US" dirty="0" smtClean="0"/>
              <a:t> 자극하고 신경 펄스가 시신경세포를 따라 뇌에 전달해 뇌에서 상이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만들어짐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빛과 재질의 상호작용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19" y="4933589"/>
            <a:ext cx="3240360" cy="1444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5532" y="6378335"/>
            <a:ext cx="2356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1-1) </a:t>
            </a:r>
            <a:r>
              <a:rPr lang="ko-KR" altLang="en-US" sz="1200" dirty="0" smtClean="0"/>
              <a:t>빛과 물체의 상호작용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67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조명 모델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Local Illumination Model(</a:t>
            </a:r>
            <a:r>
              <a:rPr lang="ko-KR" altLang="en-US" dirty="0" smtClean="0"/>
              <a:t>지역 조명 모델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각 물체를 다른 물체와는 독립적으로 처리하며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오직 광원에서 직접 방출된 빛만 다룸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현재 대부분의 게임들에서 사용하는 방식임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전역 조명모델보다 비용은 싼 편이나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실사렌더링의</a:t>
            </a:r>
            <a:r>
              <a:rPr lang="ko-KR" altLang="en-US" dirty="0" smtClean="0">
                <a:sym typeface="Wingdings" panose="05000000000000000000" pitchFamily="2" charset="2"/>
              </a:rPr>
              <a:t> 한계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630936" lvl="2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Global Illumination Model(</a:t>
            </a:r>
            <a:r>
              <a:rPr lang="ko-KR" altLang="en-US" dirty="0" smtClean="0"/>
              <a:t>전역 조명 모델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광원에서 비롯된 </a:t>
            </a:r>
            <a:r>
              <a:rPr lang="ko-KR" altLang="en-US" dirty="0" err="1" smtClean="0"/>
              <a:t>직접광뿐만</a:t>
            </a:r>
            <a:r>
              <a:rPr lang="ko-KR" altLang="en-US" dirty="0" smtClean="0"/>
              <a:t> 아니라 장면의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물체에서 반사된 간접광도 고려함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실사적인 장면을 만들 수 있지만 비용이 너무 큼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아래 링크는 </a:t>
            </a:r>
            <a:r>
              <a:rPr lang="ko-KR" altLang="en-US" dirty="0" err="1">
                <a:sym typeface="Wingdings" panose="05000000000000000000" pitchFamily="2" charset="2"/>
              </a:rPr>
              <a:t>복셀</a:t>
            </a:r>
            <a:r>
              <a:rPr lang="ko-KR" altLang="en-US" dirty="0">
                <a:sym typeface="Wingdings" panose="05000000000000000000" pitchFamily="2" charset="2"/>
              </a:rPr>
              <a:t> 전역 조명에 관한 발표자료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  <a:hlinkClick r:id="rId2"/>
              </a:rPr>
              <a:t>http://on-demand.gputechconf.com/gtc/2014/presentations/S4552-rt-voxel-based-global-illumination-gpus.pdf</a:t>
            </a:r>
            <a:endParaRPr lang="en-US" altLang="ko-KR" dirty="0"/>
          </a:p>
          <a:p>
            <a:pPr marL="630936" lvl="2" indent="0">
              <a:buNone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빛과 재질의 상호작용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88" y="2896785"/>
            <a:ext cx="1925820" cy="1260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67508" y="3879891"/>
            <a:ext cx="321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2-1) Local Illumination Model</a:t>
            </a:r>
            <a:r>
              <a:rPr lang="ko-KR" altLang="en-US" sz="1200" dirty="0" smtClean="0"/>
              <a:t>의 한계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80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면 법선</a:t>
            </a:r>
            <a:r>
              <a:rPr lang="en-US" altLang="ko-KR" dirty="0" smtClean="0"/>
              <a:t>(Face Normal)</a:t>
            </a:r>
          </a:p>
          <a:p>
            <a:pPr lvl="1"/>
            <a:r>
              <a:rPr lang="ko-KR" altLang="en-US" dirty="0" smtClean="0"/>
              <a:t>다각형이 바라보는 방향을 나타내는 단위벡터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혹은 다각형의 모든 점에 수직인 단위벡터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표면 법선</a:t>
            </a:r>
            <a:r>
              <a:rPr lang="en-US" altLang="ko-KR" dirty="0" smtClean="0"/>
              <a:t>(Surface Normal)</a:t>
            </a:r>
          </a:p>
          <a:p>
            <a:pPr lvl="1"/>
            <a:r>
              <a:rPr lang="ko-KR" altLang="en-US" dirty="0" smtClean="0"/>
              <a:t>표면의 </a:t>
            </a:r>
            <a:r>
              <a:rPr lang="ko-KR" altLang="en-US" b="1" dirty="0" smtClean="0"/>
              <a:t>한 점의 접평면</a:t>
            </a:r>
            <a:r>
              <a:rPr lang="ko-KR" altLang="en-US" dirty="0" smtClean="0"/>
              <a:t>에 수직인 단위벡터</a:t>
            </a:r>
            <a:r>
              <a:rPr lang="en-US" altLang="ko-KR" dirty="0" smtClean="0"/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법선 벡터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666046"/>
            <a:ext cx="3670183" cy="1908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4355" y="5648259"/>
            <a:ext cx="292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3-1) (a)</a:t>
            </a:r>
            <a:r>
              <a:rPr lang="ko-KR" altLang="en-US" sz="1200" dirty="0" smtClean="0"/>
              <a:t>는 면 법선</a:t>
            </a:r>
            <a:r>
              <a:rPr lang="en-US" altLang="ko-KR" sz="1200" dirty="0" smtClean="0"/>
              <a:t>, (b)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표먼</a:t>
            </a:r>
            <a:r>
              <a:rPr lang="ko-KR" altLang="en-US" sz="1200" dirty="0" smtClean="0"/>
              <a:t> 법선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12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정점 법선</a:t>
            </a:r>
            <a:endParaRPr lang="en-US" altLang="ko-KR" dirty="0"/>
          </a:p>
          <a:p>
            <a:pPr lvl="1"/>
            <a:r>
              <a:rPr lang="ko-KR" altLang="en-US" dirty="0"/>
              <a:t>정점에 지정한 표면 법선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삼각형의 세 정점에 </a:t>
            </a:r>
            <a:r>
              <a:rPr lang="ko-KR" altLang="en-US" dirty="0" err="1" smtClean="0">
                <a:sym typeface="Wingdings" panose="05000000000000000000" pitchFamily="2" charset="2"/>
              </a:rPr>
              <a:t>법선값을</a:t>
            </a:r>
            <a:r>
              <a:rPr lang="ko-KR" altLang="en-US" dirty="0" smtClean="0">
                <a:sym typeface="Wingdings" panose="05000000000000000000" pitchFamily="2" charset="2"/>
              </a:rPr>
              <a:t> 지정하면 </a:t>
            </a:r>
            <a:r>
              <a:rPr lang="ko-KR" altLang="en-US" dirty="0" err="1" smtClean="0">
                <a:sym typeface="Wingdings" panose="05000000000000000000" pitchFamily="2" charset="2"/>
              </a:rPr>
              <a:t>래스터화에서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 </a:t>
            </a:r>
            <a:r>
              <a:rPr lang="ko-KR" altLang="en-US" dirty="0" smtClean="0">
                <a:sym typeface="Wingdings" panose="05000000000000000000" pitchFamily="2" charset="2"/>
              </a:rPr>
              <a:t>나머지 모든 정점들의 </a:t>
            </a:r>
            <a:r>
              <a:rPr lang="ko-KR" altLang="en-US" dirty="0" err="1" smtClean="0">
                <a:sym typeface="Wingdings" panose="05000000000000000000" pitchFamily="2" charset="2"/>
              </a:rPr>
              <a:t>법선값을</a:t>
            </a:r>
            <a:r>
              <a:rPr lang="ko-KR" altLang="en-US" dirty="0" smtClean="0">
                <a:sym typeface="Wingdings" panose="05000000000000000000" pitchFamily="2" charset="2"/>
              </a:rPr>
              <a:t> 구함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고로 </a:t>
            </a:r>
            <a:r>
              <a:rPr lang="ko-KR" altLang="en-US" dirty="0" err="1" smtClean="0"/>
              <a:t>셰이딩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Gouraud</a:t>
            </a:r>
            <a:r>
              <a:rPr lang="en-US" altLang="ko-KR" dirty="0" smtClean="0"/>
              <a:t> Shading)</a:t>
            </a:r>
          </a:p>
          <a:p>
            <a:pPr lvl="1"/>
            <a:r>
              <a:rPr lang="ko-KR" altLang="en-US" dirty="0" smtClean="0"/>
              <a:t>조명 계산을 정점마다 수행하는 것</a:t>
            </a:r>
            <a:r>
              <a:rPr lang="en-US" altLang="ko-KR" dirty="0" smtClean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퐁 </a:t>
            </a:r>
            <a:r>
              <a:rPr lang="ko-KR" altLang="en-US" dirty="0" err="1" smtClean="0">
                <a:sym typeface="Wingdings" panose="05000000000000000000" pitchFamily="2" charset="2"/>
              </a:rPr>
              <a:t>셰이딩보다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퀄리티는</a:t>
            </a:r>
            <a:r>
              <a:rPr lang="ko-KR" altLang="en-US" dirty="0" smtClean="0">
                <a:sym typeface="Wingdings" panose="05000000000000000000" pitchFamily="2" charset="2"/>
              </a:rPr>
              <a:t> 떨어지지만 비용이 적음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r>
              <a:rPr lang="ko-KR" altLang="en-US" dirty="0" smtClean="0"/>
              <a:t>퐁 </a:t>
            </a:r>
            <a:r>
              <a:rPr lang="ko-KR" altLang="en-US" dirty="0" err="1" smtClean="0"/>
              <a:t>셰이딩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Phong</a:t>
            </a:r>
            <a:r>
              <a:rPr lang="en-US" altLang="ko-KR" dirty="0" smtClean="0"/>
              <a:t> Shading)</a:t>
            </a:r>
            <a:endParaRPr lang="en-US" altLang="ko-KR" dirty="0"/>
          </a:p>
          <a:p>
            <a:pPr lvl="1"/>
            <a:r>
              <a:rPr lang="ko-KR" altLang="en-US" dirty="0" err="1"/>
              <a:t>법선의</a:t>
            </a:r>
            <a:r>
              <a:rPr lang="ko-KR" altLang="en-US" dirty="0"/>
              <a:t> 보간과 조명 계산을 픽셀마다 수행하는 것</a:t>
            </a:r>
            <a:r>
              <a:rPr lang="en-US" altLang="ko-KR" dirty="0"/>
              <a:t>.</a:t>
            </a:r>
          </a:p>
          <a:p>
            <a:pPr marL="630936" lvl="2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고로 </a:t>
            </a:r>
            <a:r>
              <a:rPr lang="ko-KR" altLang="en-US" dirty="0" err="1" smtClean="0">
                <a:sym typeface="Wingdings" panose="05000000000000000000" pitchFamily="2" charset="2"/>
              </a:rPr>
              <a:t>셰이딩보다</a:t>
            </a:r>
            <a:r>
              <a:rPr lang="ko-KR" altLang="en-US" dirty="0" smtClean="0">
                <a:sym typeface="Wingdings" panose="05000000000000000000" pitchFamily="2" charset="2"/>
              </a:rPr>
              <a:t> 비용이 </a:t>
            </a:r>
            <a:r>
              <a:rPr lang="ko-KR" altLang="en-US" dirty="0" err="1" smtClean="0">
                <a:sym typeface="Wingdings" panose="05000000000000000000" pitchFamily="2" charset="2"/>
              </a:rPr>
              <a:t>많이들지만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퀄리티가</a:t>
            </a:r>
            <a:r>
              <a:rPr lang="ko-KR" altLang="en-US" dirty="0" smtClean="0">
                <a:sym typeface="Wingdings" panose="05000000000000000000" pitchFamily="2" charset="2"/>
              </a:rPr>
              <a:t> 좋아짐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 벡터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99" y="2356760"/>
            <a:ext cx="2913509" cy="1179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382008" y="360081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4-1) </a:t>
            </a:r>
            <a:r>
              <a:rPr lang="ko-KR" altLang="en-US" sz="1200" dirty="0" smtClean="0"/>
              <a:t>정점 법선들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6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법선 벡터의 계산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삼각형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 smtClean="0"/>
                  <a:t> 의 법선 벡터를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구하기 위해서 외적을 사용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  <a:p>
                <a:pPr lvl="1"/>
                <a:r>
                  <a:rPr lang="ko-KR" altLang="en-US" dirty="0" smtClean="0"/>
                  <a:t>법선 벡터를 구하는 함수 코드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법선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5400000">
            <a:off x="5811034" y="1397878"/>
            <a:ext cx="1872208" cy="161397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6486830" y="1492406"/>
            <a:ext cx="792088" cy="633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22734" y="3080217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734" y="3080217"/>
                <a:ext cx="48667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96816" y="899428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16" y="899428"/>
                <a:ext cx="48667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14130" y="2020198"/>
                <a:ext cx="486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30" y="2020198"/>
                <a:ext cx="48667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606745" y="3018529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5-1)  </a:t>
            </a:r>
            <a:r>
              <a:rPr lang="ko-KR" altLang="en-US" sz="1200" dirty="0" smtClean="0"/>
              <a:t>법선 벡터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22413" y="1110875"/>
                <a:ext cx="395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413" y="1110875"/>
                <a:ext cx="39542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266" y="4266184"/>
            <a:ext cx="6474479" cy="12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삼각형 </a:t>
            </a:r>
            <a:r>
              <a:rPr lang="ko-KR" altLang="en-US" dirty="0" err="1" smtClean="0"/>
              <a:t>메시의</a:t>
            </a:r>
            <a:r>
              <a:rPr lang="ko-KR" altLang="en-US" dirty="0" smtClean="0"/>
              <a:t> 정점 법선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정점 법선 평균 기법</a:t>
            </a:r>
            <a:r>
              <a:rPr lang="en-US" altLang="ko-KR" dirty="0" smtClean="0"/>
              <a:t>(Vertex Normal Averaging)</a:t>
            </a:r>
          </a:p>
          <a:p>
            <a:pPr lvl="2"/>
            <a:r>
              <a:rPr lang="ko-KR" altLang="en-US" dirty="0" smtClean="0"/>
              <a:t>정점을 공유하는 모든 다각형들의 법선 벡터를 더한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노멀라이즈함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좀 더 </a:t>
            </a:r>
            <a:r>
              <a:rPr lang="ko-KR" altLang="en-US" dirty="0" err="1" smtClean="0"/>
              <a:t>디테일하게</a:t>
            </a:r>
            <a:r>
              <a:rPr lang="ko-KR" altLang="en-US" dirty="0" smtClean="0"/>
              <a:t> 구하고 싶다면 다각형의 면적에 따른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가중치를 둔 가중 평균 기법도 사용 가능함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</a:t>
            </a:r>
            <a:r>
              <a:rPr lang="en-US" altLang="ko-KR" dirty="0"/>
              <a:t> </a:t>
            </a:r>
            <a:r>
              <a:rPr lang="ko-KR" altLang="en-US" dirty="0"/>
              <a:t>벡터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6" y="3303770"/>
            <a:ext cx="2489643" cy="1875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7824" y="4902452"/>
            <a:ext cx="3829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6-1) </a:t>
            </a:r>
            <a:r>
              <a:rPr lang="ko-KR" altLang="en-US" sz="1200" dirty="0" smtClean="0"/>
              <a:t>가운데 정점을 주변의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다각형이 공유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0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법선 벡터의 변환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정점들의 스케일 변환을 한다고 했을 때 각 정점들의 </a:t>
            </a:r>
            <a:r>
              <a:rPr lang="ko-KR" altLang="en-US" dirty="0" err="1" smtClean="0"/>
              <a:t>노멀</a:t>
            </a:r>
            <a:r>
              <a:rPr lang="ko-KR" altLang="en-US" dirty="0" smtClean="0"/>
              <a:t> 벡터들도 스케일 변환이 되는데 이때 </a:t>
            </a:r>
            <a:r>
              <a:rPr lang="ko-KR" altLang="en-US" b="1" dirty="0" smtClean="0"/>
              <a:t>스케일 변환이 균등 비례 변환이면 문제가 없지만 </a:t>
            </a:r>
            <a:r>
              <a:rPr lang="ko-KR" altLang="en-US" b="1" dirty="0" err="1" smtClean="0"/>
              <a:t>비균등</a:t>
            </a:r>
            <a:r>
              <a:rPr lang="ko-KR" altLang="en-US" b="1" dirty="0" smtClean="0"/>
              <a:t> 비례 변환이면 문제가 생김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비균등</a:t>
            </a:r>
            <a:r>
              <a:rPr lang="ko-KR" altLang="en-US" dirty="0" smtClean="0"/>
              <a:t> 스케일 변환행렬의 </a:t>
            </a:r>
            <a:r>
              <a:rPr lang="ko-KR" altLang="en-US" b="1" dirty="0" smtClean="0">
                <a:solidFill>
                  <a:srgbClr val="FF0000"/>
                </a:solidFill>
              </a:rPr>
              <a:t>역전치 행렬</a:t>
            </a:r>
            <a:r>
              <a:rPr lang="ko-KR" altLang="en-US" dirty="0" smtClean="0"/>
              <a:t>을 구해서 적용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July 27, 2017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9267-2D5F-45F1-BD25-FFF3434FBB3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법선</a:t>
            </a:r>
            <a:r>
              <a:rPr lang="en-US" altLang="ko-KR" dirty="0"/>
              <a:t> </a:t>
            </a:r>
            <a:r>
              <a:rPr lang="ko-KR" altLang="en-US" dirty="0"/>
              <a:t>벡터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9" y="2723375"/>
            <a:ext cx="2061245" cy="15470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85" y="2723375"/>
            <a:ext cx="2208703" cy="1547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722" y="2723375"/>
            <a:ext cx="2188990" cy="15470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4270380"/>
            <a:ext cx="666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그림</a:t>
            </a:r>
            <a:r>
              <a:rPr lang="en-US" altLang="ko-KR" sz="1200" dirty="0" smtClean="0"/>
              <a:t>7-1) (a)</a:t>
            </a:r>
            <a:r>
              <a:rPr lang="ko-KR" altLang="en-US" sz="1200" dirty="0" smtClean="0"/>
              <a:t> 변환 전</a:t>
            </a:r>
            <a:r>
              <a:rPr lang="en-US" altLang="ko-KR" sz="1200" dirty="0" smtClean="0"/>
              <a:t>, (b) </a:t>
            </a:r>
            <a:r>
              <a:rPr lang="ko-KR" altLang="en-US" sz="1200" dirty="0" err="1" smtClean="0"/>
              <a:t>비균등</a:t>
            </a:r>
            <a:r>
              <a:rPr lang="ko-KR" altLang="en-US" sz="1200" dirty="0" smtClean="0"/>
              <a:t> 스케일 변환 적용 후</a:t>
            </a:r>
            <a:r>
              <a:rPr lang="en-US" altLang="ko-KR" sz="1200" dirty="0" smtClean="0"/>
              <a:t>, (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행렬의 역전치를 이용한 스케일 변환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96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18758</TotalTime>
  <Words>947</Words>
  <Application>Microsoft Office PowerPoint</Application>
  <PresentationFormat>화면 슬라이드 쇼(4:3)</PresentationFormat>
  <Paragraphs>351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맑은 고딕</vt:lpstr>
      <vt:lpstr>Arial</vt:lpstr>
      <vt:lpstr>Cambria Math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Concourse</vt:lpstr>
      <vt:lpstr>CH8) 조명</vt:lpstr>
      <vt:lpstr>목차</vt:lpstr>
      <vt:lpstr>빛과 재질의 상호작용 (1)</vt:lpstr>
      <vt:lpstr>빛과 재질의 상호작용 (2)</vt:lpstr>
      <vt:lpstr>법선 벡터 (1)</vt:lpstr>
      <vt:lpstr>법선 벡터 (2)</vt:lpstr>
      <vt:lpstr>법선 벡터 (3)</vt:lpstr>
      <vt:lpstr>법선 벡터 (4)</vt:lpstr>
      <vt:lpstr>법선 벡터 (5)</vt:lpstr>
      <vt:lpstr>법선 벡터 (6)</vt:lpstr>
      <vt:lpstr>조명의 주요 벡터 (1)</vt:lpstr>
      <vt:lpstr>조명의 주요 벡터 (2)</vt:lpstr>
      <vt:lpstr>람베르트 코사인 법칙 (1)</vt:lpstr>
      <vt:lpstr>람베르트 코사인 법칙 (2)</vt:lpstr>
      <vt:lpstr>Diffuse Lighting (1)</vt:lpstr>
      <vt:lpstr>Diffuse Lighting (2)</vt:lpstr>
      <vt:lpstr>Ambient Lighting (1)</vt:lpstr>
      <vt:lpstr>Specular Lighting (1)</vt:lpstr>
      <vt:lpstr>Specular Lighting (2)</vt:lpstr>
      <vt:lpstr>Specular Lighting (3)</vt:lpstr>
      <vt:lpstr>Specular Lighting (4)</vt:lpstr>
      <vt:lpstr>Specular Lighting (5)</vt:lpstr>
      <vt:lpstr>Specular Lighting (6)</vt:lpstr>
      <vt:lpstr>Directional Light(평행광) </vt:lpstr>
      <vt:lpstr>Point Light(점광)</vt:lpstr>
      <vt:lpstr>Spot Light(점적광)</vt:lpstr>
      <vt:lpstr>PowerPoint 프레젠테이션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Renering</dc:title>
  <dc:creator>dkhong</dc:creator>
  <cp:lastModifiedBy>Windows 사용자</cp:lastModifiedBy>
  <cp:revision>885</cp:revision>
  <dcterms:created xsi:type="dcterms:W3CDTF">2012-03-02T07:16:05Z</dcterms:created>
  <dcterms:modified xsi:type="dcterms:W3CDTF">2017-09-07T10:50:10Z</dcterms:modified>
</cp:coreProperties>
</file>