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9"/>
  </p:notesMasterIdLst>
  <p:handoutMasterIdLst>
    <p:handoutMasterId r:id="rId40"/>
  </p:handoutMasterIdLst>
  <p:sldIdLst>
    <p:sldId id="386" r:id="rId2"/>
    <p:sldId id="449" r:id="rId3"/>
    <p:sldId id="450" r:id="rId4"/>
    <p:sldId id="451" r:id="rId5"/>
    <p:sldId id="452" r:id="rId6"/>
    <p:sldId id="453" r:id="rId7"/>
    <p:sldId id="454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70" r:id="rId24"/>
    <p:sldId id="471" r:id="rId25"/>
    <p:sldId id="472" r:id="rId26"/>
    <p:sldId id="473" r:id="rId27"/>
    <p:sldId id="474" r:id="rId28"/>
    <p:sldId id="475" r:id="rId29"/>
    <p:sldId id="476" r:id="rId30"/>
    <p:sldId id="477" r:id="rId31"/>
    <p:sldId id="478" r:id="rId32"/>
    <p:sldId id="479" r:id="rId33"/>
    <p:sldId id="480" r:id="rId34"/>
    <p:sldId id="481" r:id="rId35"/>
    <p:sldId id="482" r:id="rId36"/>
    <p:sldId id="421" r:id="rId37"/>
    <p:sldId id="403" r:id="rId38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JY" initials="L" lastIdx="2" clrIdx="0">
    <p:extLst>
      <p:ext uri="{19B8F6BF-5375-455C-9EA6-DF929625EA0E}">
        <p15:presenceInfo xmlns:p15="http://schemas.microsoft.com/office/powerpoint/2012/main" userId="LJ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2D050"/>
    <a:srgbClr val="B0CCFE"/>
    <a:srgbClr val="FFA752"/>
    <a:srgbClr val="DD6400"/>
    <a:srgbClr val="D5E507"/>
    <a:srgbClr val="0000FF"/>
    <a:srgbClr val="8E9BFA"/>
    <a:srgbClr val="708DB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7" autoAdjust="0"/>
    <p:restoredTop sz="76939" autoAdjust="0"/>
  </p:normalViewPr>
  <p:slideViewPr>
    <p:cSldViewPr>
      <p:cViewPr varScale="1">
        <p:scale>
          <a:sx n="89" d="100"/>
          <a:sy n="89" d="100"/>
        </p:scale>
        <p:origin x="213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99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4092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659" cy="496412"/>
          </a:xfrm>
          <a:prstGeom prst="rect">
            <a:avLst/>
          </a:prstGeom>
        </p:spPr>
        <p:txBody>
          <a:bodyPr vert="horz" lIns="91419" tIns="45710" rIns="91419" bIns="4571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7" y="3"/>
            <a:ext cx="2945659" cy="496412"/>
          </a:xfrm>
          <a:prstGeom prst="rect">
            <a:avLst/>
          </a:prstGeom>
        </p:spPr>
        <p:txBody>
          <a:bodyPr vert="horz" lIns="91419" tIns="45710" rIns="91419" bIns="45710" rtlCol="0"/>
          <a:lstStyle>
            <a:lvl1pPr algn="r">
              <a:defRPr sz="1200"/>
            </a:lvl1pPr>
          </a:lstStyle>
          <a:p>
            <a:fld id="{9382D87B-2356-4237-AF05-310594507DF6}" type="datetimeFigureOut">
              <a:rPr lang="ko-KR" altLang="en-US" smtClean="0"/>
              <a:pPr/>
              <a:t>2017-07-23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4" y="9430091"/>
            <a:ext cx="2945659" cy="496412"/>
          </a:xfrm>
          <a:prstGeom prst="rect">
            <a:avLst/>
          </a:prstGeom>
        </p:spPr>
        <p:txBody>
          <a:bodyPr vert="horz" lIns="91419" tIns="45710" rIns="91419" bIns="4571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7" y="9430091"/>
            <a:ext cx="2945659" cy="496412"/>
          </a:xfrm>
          <a:prstGeom prst="rect">
            <a:avLst/>
          </a:prstGeom>
        </p:spPr>
        <p:txBody>
          <a:bodyPr vert="horz" lIns="91419" tIns="45710" rIns="91419" bIns="45710" rtlCol="0" anchor="b"/>
          <a:lstStyle>
            <a:lvl1pPr algn="r">
              <a:defRPr sz="1200"/>
            </a:lvl1pPr>
          </a:lstStyle>
          <a:p>
            <a:fld id="{AED78DF3-B783-4EBB-9C3B-27903EEFC7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90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659" cy="496412"/>
          </a:xfrm>
          <a:prstGeom prst="rect">
            <a:avLst/>
          </a:prstGeom>
        </p:spPr>
        <p:txBody>
          <a:bodyPr vert="horz" lIns="91419" tIns="45710" rIns="91419" bIns="4571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7" y="3"/>
            <a:ext cx="2945659" cy="496412"/>
          </a:xfrm>
          <a:prstGeom prst="rect">
            <a:avLst/>
          </a:prstGeom>
        </p:spPr>
        <p:txBody>
          <a:bodyPr vert="horz" lIns="91419" tIns="45710" rIns="91419" bIns="45710" rtlCol="0"/>
          <a:lstStyle>
            <a:lvl1pPr algn="r">
              <a:defRPr sz="1200"/>
            </a:lvl1pPr>
          </a:lstStyle>
          <a:p>
            <a:fld id="{858CD7D1-BCE3-4E89-95C1-72AD8E063EAC}" type="datetimeFigureOut">
              <a:rPr lang="ko-KR" altLang="en-US" smtClean="0"/>
              <a:pPr/>
              <a:t>2017-07-23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9" tIns="45710" rIns="91419" bIns="4571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10"/>
            <a:ext cx="5438140" cy="4467702"/>
          </a:xfrm>
          <a:prstGeom prst="rect">
            <a:avLst/>
          </a:prstGeom>
        </p:spPr>
        <p:txBody>
          <a:bodyPr vert="horz" lIns="91419" tIns="45710" rIns="91419" bIns="4571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9430091"/>
            <a:ext cx="2945659" cy="496412"/>
          </a:xfrm>
          <a:prstGeom prst="rect">
            <a:avLst/>
          </a:prstGeom>
        </p:spPr>
        <p:txBody>
          <a:bodyPr vert="horz" lIns="91419" tIns="45710" rIns="91419" bIns="4571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7" y="9430091"/>
            <a:ext cx="2945659" cy="496412"/>
          </a:xfrm>
          <a:prstGeom prst="rect">
            <a:avLst/>
          </a:prstGeom>
        </p:spPr>
        <p:txBody>
          <a:bodyPr vert="horz" lIns="91419" tIns="45710" rIns="91419" bIns="45710" rtlCol="0" anchor="b"/>
          <a:lstStyle>
            <a:lvl1pPr algn="r">
              <a:defRPr sz="1200"/>
            </a:lvl1pPr>
          </a:lstStyle>
          <a:p>
            <a:fld id="{E26B52F4-A5D3-4AEB-8D4A-D2A4694ABA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8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B52F4-A5D3-4AEB-8D4A-D2A4694ABAA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020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Thank you for listening to my presentation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B52F4-A5D3-4AEB-8D4A-D2A4694ABAA0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213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5"/>
            <a:ext cx="77724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000" b="1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  <a:extLst/>
          </a:lstStyle>
          <a:p>
            <a:r>
              <a:rPr kumimoji="0" lang="en-US" altLang="ko-KR" dirty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 anchor="ctr"/>
          <a:lstStyle>
            <a:lvl1pPr marL="0" marR="64008" indent="0" algn="ctr">
              <a:buNone/>
              <a:defRPr u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r>
              <a:rPr lang="en-US" altLang="ko-KR" smtClean="0"/>
              <a:t>July 23, 2017</a:t>
            </a:r>
            <a:endParaRPr lang="ko-KR" alt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 descr="E:\ClassFolder\MPL\02_new_custom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76200"/>
            <a:ext cx="2438400" cy="9906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altLang="ko-KR"/>
              <a:t>Click to edit Master text styles</a:t>
            </a:r>
          </a:p>
          <a:p>
            <a:pPr lvl="1" eaLnBrk="1" latinLnBrk="0" hangingPunct="1"/>
            <a:r>
              <a:rPr lang="en-US" altLang="ko-KR"/>
              <a:t>Second level</a:t>
            </a:r>
          </a:p>
          <a:p>
            <a:pPr lvl="2" eaLnBrk="1" latinLnBrk="0" hangingPunct="1"/>
            <a:r>
              <a:rPr lang="en-US" altLang="ko-KR"/>
              <a:t>Third level</a:t>
            </a:r>
          </a:p>
          <a:p>
            <a:pPr lvl="3" eaLnBrk="1" latinLnBrk="0" hangingPunct="1"/>
            <a:r>
              <a:rPr lang="en-US" altLang="ko-KR"/>
              <a:t>Fourth level</a:t>
            </a:r>
          </a:p>
          <a:p>
            <a:pPr lvl="4" eaLnBrk="1" latinLnBrk="0" hangingPunct="1"/>
            <a:r>
              <a:rPr lang="en-US" altLang="ko-KR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23, 2017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4"/>
            <a:ext cx="1777470" cy="5592761"/>
          </a:xfrm>
        </p:spPr>
        <p:txBody>
          <a:bodyPr vert="eaVert"/>
          <a:lstStyle/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altLang="ko-KR"/>
              <a:t>Click to edit Master text styles</a:t>
            </a:r>
          </a:p>
          <a:p>
            <a:pPr lvl="1" eaLnBrk="1" latinLnBrk="0" hangingPunct="1"/>
            <a:r>
              <a:rPr lang="en-US" altLang="ko-KR"/>
              <a:t>Second level</a:t>
            </a:r>
          </a:p>
          <a:p>
            <a:pPr lvl="2" eaLnBrk="1" latinLnBrk="0" hangingPunct="1"/>
            <a:r>
              <a:rPr lang="en-US" altLang="ko-KR"/>
              <a:t>Third level</a:t>
            </a:r>
          </a:p>
          <a:p>
            <a:pPr lvl="3" eaLnBrk="1" latinLnBrk="0" hangingPunct="1"/>
            <a:r>
              <a:rPr lang="en-US" altLang="ko-KR"/>
              <a:t>Fourth level</a:t>
            </a:r>
          </a:p>
          <a:p>
            <a:pPr lvl="4" eaLnBrk="1" latinLnBrk="0" hangingPunct="1"/>
            <a:r>
              <a:rPr lang="en-US" altLang="ko-KR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23, 2017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5791200"/>
          </a:xfrm>
        </p:spPr>
        <p:txBody>
          <a:bodyPr>
            <a:normAutofit/>
          </a:bodyPr>
          <a:lstStyle>
            <a:lvl1pPr>
              <a:defRPr sz="2800" u="none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extLst/>
          </a:lstStyle>
          <a:p>
            <a:pPr lvl="0" eaLnBrk="1" latinLnBrk="0" hangingPunct="1"/>
            <a:r>
              <a:rPr lang="en-US" altLang="ko-KR" dirty="0"/>
              <a:t>Click to edit Master text styles</a:t>
            </a:r>
          </a:p>
          <a:p>
            <a:pPr lvl="1" eaLnBrk="1" latinLnBrk="0" hangingPunct="1"/>
            <a:r>
              <a:rPr lang="en-US" altLang="ko-KR" dirty="0"/>
              <a:t>Second level</a:t>
            </a:r>
          </a:p>
          <a:p>
            <a:pPr lvl="2" eaLnBrk="1" latinLnBrk="0" hangingPunct="1"/>
            <a:r>
              <a:rPr lang="en-US" altLang="ko-KR" dirty="0"/>
              <a:t>Third level</a:t>
            </a:r>
          </a:p>
          <a:p>
            <a:pPr lvl="3" eaLnBrk="1" latinLnBrk="0" hangingPunct="1"/>
            <a:r>
              <a:rPr lang="en-US" altLang="ko-KR" dirty="0"/>
              <a:t>Fourth level</a:t>
            </a:r>
          </a:p>
          <a:p>
            <a:pPr lvl="4" eaLnBrk="1" latinLnBrk="0" hangingPunct="1"/>
            <a:r>
              <a:rPr lang="en-US" altLang="ko-KR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92240"/>
            <a:ext cx="192024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r>
              <a:rPr lang="en-US" altLang="ko-KR" smtClean="0"/>
              <a:t>July 23, 2017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7240" y="6492240"/>
            <a:ext cx="36576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609600"/>
          </a:xfrm>
        </p:spPr>
        <p:txBody>
          <a:bodyPr rtlCol="0">
            <a:normAutofit/>
          </a:bodyPr>
          <a:lstStyle>
            <a:lvl1pPr>
              <a:defRPr sz="3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r>
              <a:rPr kumimoji="0" lang="en-US" altLang="ko-KR" dirty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23, 2017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ko-KR"/>
              <a:t>Click to edit Master text styles</a:t>
            </a:r>
          </a:p>
          <a:p>
            <a:pPr lvl="1" eaLnBrk="1" latinLnBrk="0" hangingPunct="1"/>
            <a:r>
              <a:rPr lang="en-US" altLang="ko-KR"/>
              <a:t>Second level</a:t>
            </a:r>
          </a:p>
          <a:p>
            <a:pPr lvl="2" eaLnBrk="1" latinLnBrk="0" hangingPunct="1"/>
            <a:r>
              <a:rPr lang="en-US" altLang="ko-KR"/>
              <a:t>Third level</a:t>
            </a:r>
          </a:p>
          <a:p>
            <a:pPr lvl="3" eaLnBrk="1" latinLnBrk="0" hangingPunct="1"/>
            <a:r>
              <a:rPr lang="en-US" altLang="ko-KR"/>
              <a:t>Fourth level</a:t>
            </a:r>
          </a:p>
          <a:p>
            <a:pPr lvl="4" eaLnBrk="1" latinLnBrk="0" hangingPunct="1"/>
            <a:r>
              <a:rPr lang="en-US" altLang="ko-KR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ko-KR"/>
              <a:t>Click to edit Master text styles</a:t>
            </a:r>
          </a:p>
          <a:p>
            <a:pPr lvl="1" eaLnBrk="1" latinLnBrk="0" hangingPunct="1"/>
            <a:r>
              <a:rPr lang="en-US" altLang="ko-KR"/>
              <a:t>Second level</a:t>
            </a:r>
          </a:p>
          <a:p>
            <a:pPr lvl="2" eaLnBrk="1" latinLnBrk="0" hangingPunct="1"/>
            <a:r>
              <a:rPr lang="en-US" altLang="ko-KR"/>
              <a:t>Third level</a:t>
            </a:r>
          </a:p>
          <a:p>
            <a:pPr lvl="3" eaLnBrk="1" latinLnBrk="0" hangingPunct="1"/>
            <a:r>
              <a:rPr lang="en-US" altLang="ko-KR"/>
              <a:t>Fourth level</a:t>
            </a:r>
          </a:p>
          <a:p>
            <a:pPr lvl="4" eaLnBrk="1" latinLnBrk="0" hangingPunct="1"/>
            <a:r>
              <a:rPr lang="en-US" altLang="ko-KR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23, 2017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1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ko-K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32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ko-K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7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ko-KR"/>
              <a:t>Click to edit Master text styles</a:t>
            </a:r>
          </a:p>
          <a:p>
            <a:pPr lvl="1" eaLnBrk="1" latinLnBrk="0" hangingPunct="1"/>
            <a:r>
              <a:rPr lang="en-US" altLang="ko-KR"/>
              <a:t>Second level</a:t>
            </a:r>
          </a:p>
          <a:p>
            <a:pPr lvl="2" eaLnBrk="1" latinLnBrk="0" hangingPunct="1"/>
            <a:r>
              <a:rPr lang="en-US" altLang="ko-KR"/>
              <a:t>Third level</a:t>
            </a:r>
          </a:p>
          <a:p>
            <a:pPr lvl="3" eaLnBrk="1" latinLnBrk="0" hangingPunct="1"/>
            <a:r>
              <a:rPr lang="en-US" altLang="ko-KR"/>
              <a:t>Fourth level</a:t>
            </a:r>
          </a:p>
          <a:p>
            <a:pPr lvl="4" eaLnBrk="1" latinLnBrk="0" hangingPunct="1"/>
            <a:r>
              <a:rPr lang="en-US" altLang="ko-KR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444297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ko-KR"/>
              <a:t>Click to edit Master text styles</a:t>
            </a:r>
          </a:p>
          <a:p>
            <a:pPr lvl="1" eaLnBrk="1" latinLnBrk="0" hangingPunct="1"/>
            <a:r>
              <a:rPr lang="en-US" altLang="ko-KR"/>
              <a:t>Second level</a:t>
            </a:r>
          </a:p>
          <a:p>
            <a:pPr lvl="2" eaLnBrk="1" latinLnBrk="0" hangingPunct="1"/>
            <a:r>
              <a:rPr lang="en-US" altLang="ko-KR"/>
              <a:t>Third level</a:t>
            </a:r>
          </a:p>
          <a:p>
            <a:pPr lvl="3" eaLnBrk="1" latinLnBrk="0" hangingPunct="1"/>
            <a:r>
              <a:rPr lang="en-US" altLang="ko-KR"/>
              <a:t>Fourth level</a:t>
            </a:r>
          </a:p>
          <a:p>
            <a:pPr lvl="4" eaLnBrk="1" latinLnBrk="0" hangingPunct="1"/>
            <a:r>
              <a:rPr lang="en-US" altLang="ko-KR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23, 2017</a:t>
            </a:r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23, 2017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23, 2017</a:t>
            </a:r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3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ko-KR"/>
              <a:t>Click to edit Master text styles</a:t>
            </a:r>
          </a:p>
          <a:p>
            <a:pPr lvl="1" eaLnBrk="1" latinLnBrk="0" hangingPunct="1"/>
            <a:r>
              <a:rPr lang="en-US" altLang="ko-KR"/>
              <a:t>Second level</a:t>
            </a:r>
          </a:p>
          <a:p>
            <a:pPr lvl="2" eaLnBrk="1" latinLnBrk="0" hangingPunct="1"/>
            <a:r>
              <a:rPr lang="en-US" altLang="ko-KR"/>
              <a:t>Third level</a:t>
            </a:r>
          </a:p>
          <a:p>
            <a:pPr lvl="3" eaLnBrk="1" latinLnBrk="0" hangingPunct="1"/>
            <a:r>
              <a:rPr lang="en-US" altLang="ko-KR"/>
              <a:t>Fourth level</a:t>
            </a:r>
          </a:p>
          <a:p>
            <a:pPr lvl="4" eaLnBrk="1" latinLnBrk="0" hangingPunct="1"/>
            <a:r>
              <a:rPr lang="en-US" altLang="ko-KR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altLang="ko-KR" smtClean="0"/>
              <a:t>July 23, 2017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ko-KR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ko-KR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altLang="ko-KR" smtClean="0"/>
              <a:t>July 23, 2017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8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9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3"/>
            <a:ext cx="3690451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5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42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6858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altLang="ko-KR" dirty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76200" y="762000"/>
            <a:ext cx="8991600" cy="5715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ko-KR" dirty="0"/>
              <a:t>Click to edit Master text styles</a:t>
            </a:r>
          </a:p>
          <a:p>
            <a:pPr lvl="1" eaLnBrk="1" latinLnBrk="0" hangingPunct="1"/>
            <a:r>
              <a:rPr kumimoji="0" lang="en-US" altLang="ko-KR" dirty="0"/>
              <a:t>Second level</a:t>
            </a:r>
          </a:p>
          <a:p>
            <a:pPr lvl="2" eaLnBrk="1" latinLnBrk="0" hangingPunct="1"/>
            <a:r>
              <a:rPr kumimoji="0" lang="en-US" altLang="ko-KR" dirty="0"/>
              <a:t>Third level</a:t>
            </a:r>
          </a:p>
          <a:p>
            <a:pPr lvl="3" eaLnBrk="1" latinLnBrk="0" hangingPunct="1"/>
            <a:r>
              <a:rPr kumimoji="0" lang="en-US" altLang="ko-KR" dirty="0"/>
              <a:t>Fourth level</a:t>
            </a:r>
          </a:p>
          <a:p>
            <a:pPr lvl="4" eaLnBrk="1" latinLnBrk="0" hangingPunct="1"/>
            <a:r>
              <a:rPr kumimoji="0" lang="en-US" altLang="ko-KR" dirty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477000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Trebuchet MS" pitchFamily="34" charset="0"/>
              </a:defRPr>
            </a:lvl1pPr>
            <a:extLst/>
          </a:lstStyle>
          <a:p>
            <a:r>
              <a:rPr lang="en-US" altLang="ko-KR" smtClean="0"/>
              <a:t>July 23, 2017</a:t>
            </a:r>
            <a:endParaRPr lang="ko-KR" alt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30046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Trebuchet MS" pitchFamily="34" charset="0"/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397240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  <a:latin typeface="Trebuchet MS" pitchFamily="34" charset="0"/>
              </a:defRPr>
            </a:lvl1pPr>
            <a:extLst/>
          </a:lstStyle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76200" y="609600"/>
            <a:ext cx="8991600" cy="0"/>
          </a:xfrm>
          <a:prstGeom prst="line">
            <a:avLst/>
          </a:prstGeom>
          <a:ln w="31750" cmpd="sng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E:\ClassFolder\MPL\02_new_customLogo.png"/>
          <p:cNvPicPr>
            <a:picLocks noChangeAspect="1" noChangeArrowheads="1"/>
          </p:cNvPicPr>
          <p:nvPr userDrawn="1"/>
        </p:nvPicPr>
        <p:blipFill>
          <a:blip r:embed="rId13" cstate="print"/>
          <a:srcRect r="59375"/>
          <a:stretch>
            <a:fillRect/>
          </a:stretch>
        </p:blipFill>
        <p:spPr bwMode="auto">
          <a:xfrm>
            <a:off x="8455946" y="0"/>
            <a:ext cx="688054" cy="68516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rgbClr val="4F81BD"/>
          </a:solidFill>
          <a:effectLst/>
          <a:latin typeface="Trebuchet MS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rgbClr val="4F81BD"/>
        </a:buClr>
        <a:buSzPct val="68000"/>
        <a:buFont typeface="Wingdings 3"/>
        <a:buChar char=""/>
        <a:defRPr kumimoji="0" sz="2700" u="none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rgbClr val="4F81BD"/>
        </a:buClr>
        <a:buFont typeface="Verdana"/>
        <a:buChar char="◦"/>
        <a:defRPr kumimoji="0" sz="23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khong@rayman.sejong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0" y="1295400"/>
            <a:ext cx="9144000" cy="16764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CH5) </a:t>
            </a:r>
            <a:r>
              <a:rPr lang="ko-KR" alt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렌더링</a:t>
            </a:r>
            <a:r>
              <a:rPr lang="ko-KR" alt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파이프라인</a:t>
            </a:r>
            <a:endParaRPr lang="ko-KR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Subtitle 7"/>
          <p:cNvSpPr txBox="1">
            <a:spLocks/>
          </p:cNvSpPr>
          <p:nvPr/>
        </p:nvSpPr>
        <p:spPr>
          <a:xfrm>
            <a:off x="762000" y="3200400"/>
            <a:ext cx="7467600" cy="3048000"/>
          </a:xfrm>
          <a:prstGeom prst="rect">
            <a:avLst/>
          </a:prstGeom>
          <a:ln>
            <a:noFill/>
          </a:ln>
        </p:spPr>
        <p:txBody>
          <a:bodyPr vert="horz" lIns="45720" rIns="45720" anchor="ctr">
            <a:normAutofit/>
          </a:bodyPr>
          <a:lstStyle/>
          <a:p>
            <a:pPr marR="64008" algn="ctr">
              <a:spcBef>
                <a:spcPts val="400"/>
              </a:spcBef>
              <a:buClr>
                <a:srgbClr val="4F81BD"/>
              </a:buClr>
              <a:buSzPct val="68000"/>
            </a:pPr>
            <a:r>
              <a:rPr lang="en-US" altLang="ko-KR" sz="2400" dirty="0" err="1" smtClean="0">
                <a:solidFill>
                  <a:srgbClr val="464646"/>
                </a:solidFill>
                <a:latin typeface="Arial" pitchFamily="34" charset="0"/>
                <a:cs typeface="Arial" pitchFamily="34" charset="0"/>
              </a:rPr>
              <a:t>Eun</a:t>
            </a:r>
            <a:r>
              <a:rPr lang="en-US" altLang="ko-KR" sz="2400" dirty="0" smtClean="0">
                <a:solidFill>
                  <a:srgbClr val="464646"/>
                </a:solidFill>
                <a:latin typeface="Arial" pitchFamily="34" charset="0"/>
                <a:cs typeface="Arial" pitchFamily="34" charset="0"/>
              </a:rPr>
              <a:t>-Jae Kim</a:t>
            </a:r>
            <a:endParaRPr lang="en-US" altLang="ko-KR" sz="2400" dirty="0">
              <a:solidFill>
                <a:srgbClr val="464646"/>
              </a:solidFill>
              <a:latin typeface="Arial" pitchFamily="34" charset="0"/>
              <a:cs typeface="Arial" pitchFamily="34" charset="0"/>
            </a:endParaRPr>
          </a:p>
          <a:p>
            <a:pPr marR="64008" lvl="0" algn="ctr">
              <a:spcBef>
                <a:spcPts val="400"/>
              </a:spcBef>
              <a:buClr>
                <a:srgbClr val="4F81BD"/>
              </a:buClr>
              <a:buSzPct val="68000"/>
            </a:pPr>
            <a:endParaRPr lang="en-US" altLang="ko-KR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R="64008" lvl="0" algn="ctr">
              <a:spcBef>
                <a:spcPts val="400"/>
              </a:spcBef>
              <a:buClr>
                <a:srgbClr val="4F81BD"/>
              </a:buClr>
              <a:buSzPct val="68000"/>
            </a:pPr>
            <a:r>
              <a:rPr lang="en-US" altLang="ko-K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Mobile Media Processor Lab., </a:t>
            </a:r>
            <a:r>
              <a:rPr lang="en-US" altLang="ko-KR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Sejong</a:t>
            </a:r>
            <a:r>
              <a:rPr lang="en-US" altLang="ko-K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University</a:t>
            </a:r>
          </a:p>
          <a:p>
            <a:pPr marR="64008" lvl="0" algn="ctr">
              <a:spcBef>
                <a:spcPts val="400"/>
              </a:spcBef>
              <a:buClr>
                <a:srgbClr val="4F81BD"/>
              </a:buClr>
              <a:buSzPct val="68000"/>
            </a:pPr>
            <a:endParaRPr lang="en-US" altLang="ko-KR" sz="1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R="64008" lvl="0" algn="ctr">
              <a:spcBef>
                <a:spcPts val="400"/>
              </a:spcBef>
              <a:buClr>
                <a:srgbClr val="4F81BD"/>
              </a:buClr>
              <a:buSzPct val="68000"/>
            </a:pPr>
            <a:r>
              <a:rPr lang="en-US" altLang="ko-KR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hlinkClick r:id="rId3"/>
              </a:rPr>
              <a:t>ejkim@rayman.sejong.ac.kr</a:t>
            </a:r>
            <a:endParaRPr lang="en-US" altLang="ko-KR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R="64008" lvl="0" algn="ctr">
              <a:spcBef>
                <a:spcPts val="400"/>
              </a:spcBef>
              <a:buClr>
                <a:srgbClr val="4F81BD"/>
              </a:buClr>
              <a:buSzPct val="68000"/>
            </a:pPr>
            <a:r>
              <a:rPr lang="en-US" altLang="ko-KR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http://rayman.sejong.ac.kr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3429000" y="6324600"/>
            <a:ext cx="2057400" cy="365760"/>
          </a:xfrm>
        </p:spPr>
        <p:txBody>
          <a:bodyPr/>
          <a:lstStyle/>
          <a:p>
            <a:pPr algn="ctr"/>
            <a:r>
              <a:rPr lang="en-US" altLang="ko-KR" sz="1600" smtClean="0">
                <a:latin typeface="Arial" pitchFamily="34" charset="0"/>
                <a:cs typeface="Arial" pitchFamily="34" charset="0"/>
              </a:rPr>
              <a:t>July 23, 2017</a:t>
            </a:r>
            <a:endParaRPr lang="ko-KR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기본도형 위상구조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정점 자료를 이용해서 기하학적 기본도형을 형성하는 방법을 </a:t>
            </a:r>
            <a:r>
              <a:rPr lang="en-US" altLang="ko-KR" dirty="0" smtClean="0"/>
              <a:t>Direct3D</a:t>
            </a:r>
            <a:r>
              <a:rPr lang="ko-KR" altLang="en-US" dirty="0" smtClean="0"/>
              <a:t>에 알려주려면 기본도형 </a:t>
            </a:r>
            <a:r>
              <a:rPr lang="ko-KR" altLang="en-US" b="1" dirty="0" smtClean="0"/>
              <a:t>위상구조</a:t>
            </a:r>
            <a:r>
              <a:rPr lang="en-US" altLang="ko-KR" b="1" dirty="0" smtClean="0"/>
              <a:t>(Primitive Topology)</a:t>
            </a:r>
            <a:r>
              <a:rPr lang="ko-KR" altLang="en-US" dirty="0" smtClean="0"/>
              <a:t>라는 것을 설정해야 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23,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입력 </a:t>
            </a:r>
            <a:r>
              <a:rPr lang="ko-KR" altLang="en-US" dirty="0" err="1"/>
              <a:t>조립기</a:t>
            </a:r>
            <a:r>
              <a:rPr lang="ko-KR" altLang="en-US" dirty="0"/>
              <a:t> 단계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510070"/>
            <a:ext cx="3703537" cy="41647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6603020"/>
            <a:ext cx="1757561" cy="2367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447" y="2663335"/>
            <a:ext cx="36480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점 목록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PointList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개별적인 점들이 그려진다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b="1" dirty="0" smtClean="0"/>
              <a:t>D3D_PRIMITIVE_TOPOLOGY_POINTLIST</a:t>
            </a:r>
            <a:r>
              <a:rPr lang="ko-KR" altLang="en-US" dirty="0" smtClean="0"/>
              <a:t>로 설정한다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선 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LineStrip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연결 된 선분들이 그려진다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b="1" dirty="0" smtClean="0"/>
              <a:t>D3D_PRIMITIVE_TOPLOGY_LINESTRIP</a:t>
            </a:r>
            <a:r>
              <a:rPr lang="ko-KR" altLang="en-US" dirty="0" smtClean="0"/>
              <a:t>로 설정한다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marL="393192" lvl="1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23,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입력 </a:t>
            </a:r>
            <a:r>
              <a:rPr lang="ko-KR" altLang="en-US" dirty="0" err="1"/>
              <a:t>조립기</a:t>
            </a:r>
            <a:r>
              <a:rPr lang="ko-KR" altLang="en-US" dirty="0"/>
              <a:t> 단계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132856"/>
            <a:ext cx="3114346" cy="11521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41805" y="3399993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 </a:t>
            </a:r>
            <a:r>
              <a:rPr lang="en-US" altLang="ko-KR" sz="1200" dirty="0" smtClean="0"/>
              <a:t>7.1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141804" y="6243928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 </a:t>
            </a:r>
            <a:r>
              <a:rPr lang="en-US" altLang="ko-KR" sz="1200" dirty="0" smtClean="0"/>
              <a:t>7.2</a:t>
            </a:r>
            <a:endParaRPr lang="ko-KR" altLang="en-US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420" y="4996655"/>
            <a:ext cx="3148955" cy="111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7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선 목록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LineList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선 띠와는 달리 분리된 선분들로 형성 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b="1" dirty="0" smtClean="0"/>
              <a:t>D3D_PRIMITIVE_TOPOLOGY_LINELIST</a:t>
            </a:r>
            <a:r>
              <a:rPr lang="ko-KR" altLang="en-US" dirty="0" smtClean="0"/>
              <a:t>로 설정한다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삼각형 목록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TriangleList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b="1" dirty="0" smtClean="0"/>
              <a:t>D3D_PRIMITIVE_TOPOLOGY_TRIANGLELIST</a:t>
            </a:r>
            <a:r>
              <a:rPr lang="ko-KR" altLang="en-US" dirty="0" smtClean="0"/>
              <a:t>로 설정한다</a:t>
            </a:r>
            <a:r>
              <a:rPr lang="en-US" altLang="ko-KR" dirty="0"/>
              <a:t>.</a:t>
            </a:r>
            <a:r>
              <a:rPr lang="en-US" altLang="ko-KR" b="1" dirty="0" smtClean="0"/>
              <a:t> 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23,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입력 </a:t>
            </a:r>
            <a:r>
              <a:rPr lang="ko-KR" altLang="en-US" dirty="0" err="1"/>
              <a:t>조립기</a:t>
            </a:r>
            <a:r>
              <a:rPr lang="ko-KR" altLang="en-US" dirty="0"/>
              <a:t> 단계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763" y="2130044"/>
            <a:ext cx="3297734" cy="12132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56465" y="3356883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 </a:t>
            </a:r>
            <a:r>
              <a:rPr lang="en-US" altLang="ko-KR" sz="1200" dirty="0" smtClean="0"/>
              <a:t>8.1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063927" y="6183972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 </a:t>
            </a:r>
            <a:r>
              <a:rPr lang="en-US" altLang="ko-KR" sz="1200" dirty="0" smtClean="0"/>
              <a:t>8.2</a:t>
            </a:r>
            <a:endParaRPr lang="ko-KR" altLang="en-US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467" y="4796475"/>
            <a:ext cx="3468413" cy="109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삼각형 띠</a:t>
            </a:r>
            <a:r>
              <a:rPr lang="en-US" altLang="ko-KR" dirty="0"/>
              <a:t>(</a:t>
            </a:r>
            <a:r>
              <a:rPr lang="en-US" altLang="ko-KR" dirty="0" err="1"/>
              <a:t>TriangleStrip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D3D_PRIMITIVE_TOPOLOGY_TRIANGLESTRIP</a:t>
            </a:r>
            <a:r>
              <a:rPr lang="ko-KR" altLang="en-US" dirty="0"/>
              <a:t>으로 설정한다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삼각형 띠에서 짝수 번째 삼각형과 홀수 번째 삼각형의 정점들이 감기는 순서</a:t>
            </a:r>
            <a:r>
              <a:rPr lang="en-US" altLang="ko-KR" b="1" dirty="0" smtClean="0">
                <a:solidFill>
                  <a:srgbClr val="FF0000"/>
                </a:solidFill>
              </a:rPr>
              <a:t>(Winding Order)</a:t>
            </a:r>
            <a:r>
              <a:rPr lang="ko-KR" altLang="en-US" b="1" dirty="0" smtClean="0">
                <a:solidFill>
                  <a:srgbClr val="FF0000"/>
                </a:solidFill>
              </a:rPr>
              <a:t>가 다르다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이 때문에 후면 선별 시 문제가 발생하기 때문에 </a:t>
            </a:r>
            <a:r>
              <a:rPr lang="en-US" altLang="ko-KR" b="1" dirty="0" smtClean="0"/>
              <a:t>GPU</a:t>
            </a:r>
            <a:r>
              <a:rPr lang="ko-KR" altLang="en-US" b="1" dirty="0" smtClean="0"/>
              <a:t>는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내부적으로 짝수 번째 삼각형의 처음 두 정점의 순서를 맞바꾸어 홀수 번째 삼각형과 같은 순서를 만들게 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23,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입력 </a:t>
            </a:r>
            <a:r>
              <a:rPr lang="ko-KR" altLang="en-US" dirty="0" err="1"/>
              <a:t>조립기</a:t>
            </a:r>
            <a:r>
              <a:rPr lang="ko-KR" altLang="en-US" dirty="0"/>
              <a:t> 단계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4077072"/>
            <a:ext cx="4285589" cy="16561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34467" y="5885656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 </a:t>
            </a:r>
            <a:r>
              <a:rPr lang="en-US" altLang="ko-KR" sz="1200" dirty="0" smtClean="0"/>
              <a:t>9.1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5291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인접성 정보를 가진 기본도형</a:t>
            </a:r>
            <a:r>
              <a:rPr lang="en-US" altLang="ko-KR" dirty="0" smtClean="0"/>
              <a:t>(Adjacent Triangle)</a:t>
            </a:r>
          </a:p>
          <a:p>
            <a:pPr lvl="1"/>
            <a:r>
              <a:rPr lang="ko-KR" altLang="en-US" dirty="0" smtClean="0"/>
              <a:t>각 삼각형에 그에 접한 이웃 삼각형 세 개에 관한 정보를 포함할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기하 </a:t>
            </a:r>
            <a:r>
              <a:rPr lang="ko-KR" altLang="en-US" dirty="0" err="1" smtClean="0"/>
              <a:t>셰이더에서</a:t>
            </a:r>
            <a:r>
              <a:rPr lang="ko-KR" altLang="en-US" dirty="0" smtClean="0"/>
              <a:t> 구현할 때 쓰인다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b="1" dirty="0" smtClean="0"/>
              <a:t>D3D_PRIMITIVE_TOPOLOGY_TRIANGLELIST_ADJ</a:t>
            </a:r>
            <a:r>
              <a:rPr lang="ko-KR" altLang="en-US" dirty="0" smtClean="0"/>
              <a:t>로 설정한다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제어점</a:t>
            </a:r>
            <a:r>
              <a:rPr lang="ko-KR" altLang="en-US" dirty="0" smtClean="0"/>
              <a:t> 패치 목록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테셀레이션</a:t>
            </a:r>
            <a:r>
              <a:rPr lang="ko-KR" altLang="en-US" dirty="0" smtClean="0"/>
              <a:t> 단계에서 사용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나중에 설명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23,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입력 </a:t>
            </a:r>
            <a:r>
              <a:rPr lang="ko-KR" altLang="en-US" dirty="0" err="1"/>
              <a:t>조립기</a:t>
            </a:r>
            <a:r>
              <a:rPr lang="ko-KR" altLang="en-US" dirty="0"/>
              <a:t> 단계 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0" y="2636912"/>
            <a:ext cx="4676775" cy="2324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92910" y="4974595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 </a:t>
            </a:r>
            <a:r>
              <a:rPr lang="en-US" altLang="ko-KR" sz="1200" dirty="0" smtClean="0"/>
              <a:t>10.1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4184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인덱스 </a:t>
            </a:r>
            <a:r>
              <a:rPr lang="en-US" altLang="ko-KR" b="1" dirty="0" smtClean="0">
                <a:solidFill>
                  <a:srgbClr val="FF0000"/>
                </a:solidFill>
              </a:rPr>
              <a:t>(1)</a:t>
            </a:r>
          </a:p>
          <a:p>
            <a:pPr lvl="1"/>
            <a:r>
              <a:rPr lang="ko-KR" altLang="en-US" dirty="0" smtClean="0"/>
              <a:t>삼각형과 팔각형을 각 각 하나씩 만든다고 가정하자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정점 데이터 아래와 같이 선언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393192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삼각형의 정점들을 </a:t>
            </a:r>
            <a:r>
              <a:rPr lang="ko-KR" altLang="en-US" b="1" dirty="0" smtClean="0">
                <a:sym typeface="Wingdings" panose="05000000000000000000" pitchFamily="2" charset="2"/>
              </a:rPr>
              <a:t>지정하는 순서</a:t>
            </a:r>
            <a:r>
              <a:rPr lang="en-US" altLang="ko-KR" b="1" dirty="0" smtClean="0">
                <a:sym typeface="Wingdings" panose="05000000000000000000" pitchFamily="2" charset="2"/>
              </a:rPr>
              <a:t>(Winding Order)</a:t>
            </a:r>
            <a:r>
              <a:rPr lang="ko-KR" altLang="en-US" dirty="0" smtClean="0">
                <a:sym typeface="Wingdings" panose="05000000000000000000" pitchFamily="2" charset="2"/>
              </a:rPr>
              <a:t>에 유의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23,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입력 </a:t>
            </a:r>
            <a:r>
              <a:rPr lang="ko-KR" altLang="en-US" dirty="0" err="1"/>
              <a:t>조립기</a:t>
            </a:r>
            <a:r>
              <a:rPr lang="ko-KR" altLang="en-US" dirty="0"/>
              <a:t> 단계 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68" y="2096976"/>
            <a:ext cx="2628900" cy="3543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867" y="1916832"/>
            <a:ext cx="2038350" cy="1419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749" y="3558766"/>
            <a:ext cx="1695450" cy="16859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47487" y="3304401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 </a:t>
            </a:r>
            <a:r>
              <a:rPr lang="en-US" altLang="ko-KR" sz="1200" dirty="0" smtClean="0"/>
              <a:t>10.1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783055" y="5434030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 </a:t>
            </a:r>
            <a:r>
              <a:rPr lang="en-US" altLang="ko-KR" sz="1200" dirty="0" smtClean="0"/>
              <a:t>10.2</a:t>
            </a:r>
            <a:endParaRPr lang="ko-KR" altLang="en-US" sz="1200" dirty="0"/>
          </a:p>
        </p:txBody>
      </p:sp>
      <p:sp>
        <p:nvSpPr>
          <p:cNvPr id="12" name="오른쪽 화살표 11"/>
          <p:cNvSpPr/>
          <p:nvPr/>
        </p:nvSpPr>
        <p:spPr>
          <a:xfrm>
            <a:off x="3790615" y="2482428"/>
            <a:ext cx="1080120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3790615" y="4346872"/>
            <a:ext cx="1080120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인덱스 </a:t>
            </a:r>
            <a:r>
              <a:rPr lang="en-US" altLang="ko-KR" b="1" dirty="0" smtClean="0">
                <a:solidFill>
                  <a:srgbClr val="FF0000"/>
                </a:solidFill>
              </a:rPr>
              <a:t>(2)</a:t>
            </a:r>
          </a:p>
          <a:p>
            <a:pPr lvl="1"/>
            <a:r>
              <a:rPr lang="ko-KR" altLang="en-US" dirty="0" smtClean="0"/>
              <a:t>전 슬라이드에 정점 배열을 보면 같은 정점이 중복해서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들어있음을 확인할 수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모델이 복잡할수록 정점이 중복되는 수가 증가한다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b="1" dirty="0" smtClean="0">
                <a:sym typeface="Wingdings" panose="05000000000000000000" pitchFamily="2" charset="2"/>
              </a:rPr>
              <a:t>메모리 요구량 증가</a:t>
            </a:r>
            <a:r>
              <a:rPr lang="en-US" altLang="ko-KR" b="1" dirty="0">
                <a:sym typeface="Wingdings" panose="05000000000000000000" pitchFamily="2" charset="2"/>
              </a:rPr>
              <a:t/>
            </a: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b="1" dirty="0" smtClean="0">
                <a:sym typeface="Wingdings" panose="05000000000000000000" pitchFamily="2" charset="2"/>
              </a:rPr>
              <a:t>그래픽 하드웨어의 처리량 증가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해결 방법은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marL="630936" lvl="2" indent="0"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삼각형 띠 사용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너무 제한적</a:t>
            </a:r>
            <a:r>
              <a:rPr lang="en-US" altLang="ko-KR" dirty="0" smtClean="0">
                <a:sym typeface="Wingdings" panose="05000000000000000000" pitchFamily="2" charset="2"/>
              </a:rPr>
              <a:t>…</a:t>
            </a:r>
          </a:p>
          <a:p>
            <a:pPr marL="630936" lvl="2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2) 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인덱스 사용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 </a:t>
            </a:r>
            <a:r>
              <a:rPr lang="ko-KR" altLang="en-US" b="1" dirty="0" smtClean="0">
                <a:sym typeface="Wingdings" panose="05000000000000000000" pitchFamily="2" charset="2"/>
              </a:rPr>
              <a:t>정점 버퍼 외에 추가로 인덱스 버퍼를 추가로 사용하자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23,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입력 </a:t>
            </a:r>
            <a:r>
              <a:rPr lang="ko-KR" altLang="en-US" dirty="0" err="1"/>
              <a:t>조립기</a:t>
            </a:r>
            <a:r>
              <a:rPr lang="ko-KR" altLang="en-US" dirty="0"/>
              <a:t> 단계 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38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인덱스 </a:t>
            </a:r>
            <a:r>
              <a:rPr lang="en-US" altLang="ko-KR" b="1" dirty="0" smtClean="0">
                <a:solidFill>
                  <a:srgbClr val="FF0000"/>
                </a:solidFill>
              </a:rPr>
              <a:t>(3)</a:t>
            </a:r>
          </a:p>
          <a:p>
            <a:pPr lvl="1"/>
            <a:r>
              <a:rPr lang="ko-KR" altLang="en-US" dirty="0" smtClean="0"/>
              <a:t>인덱스 버퍼 이용 한 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인덱스 데이터에도 중복이 있는데</a:t>
            </a:r>
            <a:r>
              <a:rPr lang="en-US" altLang="ko-KR" dirty="0" smtClean="0"/>
              <a:t>…?</a:t>
            </a:r>
          </a:p>
          <a:p>
            <a:pPr lvl="2"/>
            <a:r>
              <a:rPr lang="ko-KR" altLang="en-US" dirty="0" smtClean="0"/>
              <a:t>결론적으로 말하자면 문제 되지는 않는다</a:t>
            </a:r>
            <a:r>
              <a:rPr lang="en-US" altLang="ko-KR" dirty="0" smtClean="0"/>
              <a:t>.</a:t>
            </a:r>
          </a:p>
          <a:p>
            <a:pPr marL="630936" lvl="2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 1) </a:t>
            </a:r>
            <a:r>
              <a:rPr lang="ko-KR" altLang="en-US" dirty="0" smtClean="0">
                <a:sym typeface="Wingdings" panose="05000000000000000000" pitchFamily="2" charset="2"/>
              </a:rPr>
              <a:t>정점은 여러 가지 데이터를 갖고 있는 구조체인데 반해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       </a:t>
            </a:r>
            <a:r>
              <a:rPr lang="ko-KR" altLang="en-US" dirty="0" smtClean="0">
                <a:sym typeface="Wingdings" panose="05000000000000000000" pitchFamily="2" charset="2"/>
              </a:rPr>
              <a:t>인덱스는 정수이다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메모리 양에서 인덱스가 훨씬 적다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   2) </a:t>
            </a:r>
            <a:r>
              <a:rPr lang="ko-KR" altLang="en-US" dirty="0" smtClean="0">
                <a:sym typeface="Wingdings" panose="05000000000000000000" pitchFamily="2" charset="2"/>
              </a:rPr>
              <a:t>정점들이 적절한 순서로 </a:t>
            </a:r>
            <a:r>
              <a:rPr lang="ko-KR" altLang="en-US" b="1" dirty="0" smtClean="0">
                <a:sym typeface="Wingdings" panose="05000000000000000000" pitchFamily="2" charset="2"/>
              </a:rPr>
              <a:t>캐시</a:t>
            </a:r>
            <a:r>
              <a:rPr lang="ko-KR" altLang="en-US" dirty="0" smtClean="0">
                <a:sym typeface="Wingdings" panose="05000000000000000000" pitchFamily="2" charset="2"/>
              </a:rPr>
              <a:t>에 저장되면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그래픽 하드웨어는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       </a:t>
            </a:r>
            <a:r>
              <a:rPr lang="ko-KR" altLang="en-US" dirty="0" smtClean="0">
                <a:sym typeface="Wingdings" panose="05000000000000000000" pitchFamily="2" charset="2"/>
              </a:rPr>
              <a:t>중복된 정점들을 처리할 필요가 없다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23,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입력 </a:t>
            </a:r>
            <a:r>
              <a:rPr lang="ko-KR" altLang="en-US" dirty="0" err="1"/>
              <a:t>조립기</a:t>
            </a:r>
            <a:r>
              <a:rPr lang="ko-KR" altLang="en-US" dirty="0"/>
              <a:t> 단계 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19" y="1736005"/>
            <a:ext cx="4695825" cy="238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63" y="1983069"/>
            <a:ext cx="2076450" cy="23907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2132856"/>
            <a:ext cx="1695450" cy="1685925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3508767" y="2890424"/>
            <a:ext cx="2050266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418898" y="3852909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 </a:t>
            </a:r>
            <a:r>
              <a:rPr lang="en-US" altLang="ko-KR" sz="1200" dirty="0" smtClean="0"/>
              <a:t>10.2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4251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정점 </a:t>
            </a:r>
            <a:r>
              <a:rPr lang="ko-KR" altLang="en-US" dirty="0" err="1" smtClean="0"/>
              <a:t>셰이더</a:t>
            </a:r>
            <a:r>
              <a:rPr lang="en-US" altLang="ko-KR" dirty="0" smtClean="0"/>
              <a:t>(VS)</a:t>
            </a:r>
          </a:p>
          <a:p>
            <a:pPr lvl="1"/>
            <a:r>
              <a:rPr lang="ko-KR" altLang="en-US" dirty="0" smtClean="0"/>
              <a:t>입력 </a:t>
            </a:r>
            <a:r>
              <a:rPr lang="ko-KR" altLang="en-US" dirty="0" err="1" smtClean="0"/>
              <a:t>조립기</a:t>
            </a:r>
            <a:r>
              <a:rPr lang="ko-KR" altLang="en-US" dirty="0" smtClean="0"/>
              <a:t> 단계에서 기본 도형을 조립 후 해당 정점들을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정점 </a:t>
            </a:r>
            <a:r>
              <a:rPr lang="ko-KR" altLang="en-US" dirty="0" err="1" smtClean="0"/>
              <a:t>셰이더</a:t>
            </a:r>
            <a:r>
              <a:rPr lang="ko-KR" altLang="en-US" dirty="0" smtClean="0"/>
              <a:t> 단계의 입력으로 넘긴 후 정점 처리가 끝나면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정점을 반환 하여 다음 단계로 넘긴다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정점 </a:t>
            </a:r>
            <a:r>
              <a:rPr lang="ko-KR" altLang="en-US" dirty="0" err="1" smtClean="0"/>
              <a:t>셰이더는</a:t>
            </a:r>
            <a:r>
              <a:rPr lang="ko-KR" altLang="en-US" dirty="0" smtClean="0"/>
              <a:t> 정점 자료 접근 뿐만 아니라 변환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변위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등을 수행하고 </a:t>
            </a:r>
            <a:r>
              <a:rPr lang="en-US" altLang="ko-KR" b="1" dirty="0" smtClean="0"/>
              <a:t>GPU </a:t>
            </a:r>
            <a:r>
              <a:rPr lang="ko-KR" altLang="en-US" b="1" dirty="0" smtClean="0"/>
              <a:t>메모리에 담긴 다른 자료에도 접근할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로컬 공간과 월드 공간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로컬 공간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오브젝트 중심 기준으로 만들어진 공간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월드 공간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오브젝트들의 </a:t>
            </a:r>
            <a:r>
              <a:rPr lang="ko-KR" altLang="en-US" b="1" dirty="0" smtClean="0"/>
              <a:t>하나의 기준</a:t>
            </a:r>
            <a:r>
              <a:rPr lang="ko-KR" altLang="en-US" dirty="0" smtClean="0"/>
              <a:t>이 되는 좌표 공간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23,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정점 </a:t>
            </a:r>
            <a:r>
              <a:rPr lang="ko-KR" altLang="en-US" dirty="0" err="1"/>
              <a:t>셰이더</a:t>
            </a:r>
            <a:r>
              <a:rPr lang="ko-KR" altLang="en-US" dirty="0"/>
              <a:t> 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 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337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월드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로컬 공간을 통해 적절하게 정점들을 정의했다면 정점들을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b="1" dirty="0" smtClean="0"/>
              <a:t>월드 공간에 적절한 위치와 방향으로 배치</a:t>
            </a:r>
            <a:r>
              <a:rPr lang="ko-KR" altLang="en-US" dirty="0" smtClean="0"/>
              <a:t>해야 한다</a:t>
            </a:r>
            <a:r>
              <a:rPr lang="en-US" altLang="ko-KR" dirty="0" smtClean="0"/>
              <a:t>.</a:t>
            </a:r>
          </a:p>
          <a:p>
            <a:pPr marL="393192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이 과정을 월드 변환이라고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월드 변환을 하기 위해서는 로컬 공간과 월드 공간의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관계를 정의</a:t>
            </a:r>
            <a:r>
              <a:rPr lang="en-US" altLang="ko-KR" dirty="0"/>
              <a:t> (</a:t>
            </a:r>
            <a:r>
              <a:rPr lang="ko-KR" altLang="en-US" dirty="0"/>
              <a:t>원점이나 축</a:t>
            </a:r>
            <a:r>
              <a:rPr lang="en-US" altLang="ko-KR" dirty="0"/>
              <a:t>) </a:t>
            </a:r>
            <a:r>
              <a:rPr lang="ko-KR" altLang="en-US" dirty="0" smtClean="0"/>
              <a:t>해야 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이 관계 정의를 행렬로 표현 </a:t>
            </a:r>
            <a:r>
              <a:rPr lang="ko-KR" altLang="en-US" dirty="0" smtClean="0">
                <a:sym typeface="Wingdings" panose="05000000000000000000" pitchFamily="2" charset="2"/>
              </a:rPr>
              <a:t>이 행렬을 </a:t>
            </a:r>
            <a:r>
              <a:rPr lang="ko-KR" altLang="en-US" b="1" dirty="0" smtClean="0">
                <a:sym typeface="Wingdings" panose="05000000000000000000" pitchFamily="2" charset="2"/>
              </a:rPr>
              <a:t>월드 행렬</a:t>
            </a:r>
            <a:r>
              <a:rPr lang="ko-KR" altLang="en-US" dirty="0" smtClean="0">
                <a:sym typeface="Wingdings" panose="05000000000000000000" pitchFamily="2" charset="2"/>
              </a:rPr>
              <a:t>이라고 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23,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정점 </a:t>
            </a:r>
            <a:r>
              <a:rPr lang="ko-KR" altLang="en-US" dirty="0" err="1"/>
              <a:t>셰이더</a:t>
            </a:r>
            <a:r>
              <a:rPr lang="ko-KR" altLang="en-US" dirty="0"/>
              <a:t> 단계</a:t>
            </a:r>
            <a:r>
              <a:rPr lang="en-US" altLang="ko-KR" dirty="0"/>
              <a:t>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642" y="4244163"/>
            <a:ext cx="3110855" cy="2020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8082" y="6245594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 </a:t>
            </a:r>
            <a:r>
              <a:rPr lang="en-US" altLang="ko-KR" sz="1200" dirty="0" smtClean="0"/>
              <a:t>11.1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3551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차원의 환상</a:t>
            </a:r>
            <a:endParaRPr lang="en-US" altLang="ko-KR" dirty="0" smtClean="0"/>
          </a:p>
          <a:p>
            <a:r>
              <a:rPr lang="ko-KR" altLang="en-US" dirty="0" smtClean="0"/>
              <a:t>모형의 표현</a:t>
            </a:r>
            <a:endParaRPr lang="en-US" altLang="ko-KR" dirty="0" smtClean="0"/>
          </a:p>
          <a:p>
            <a:r>
              <a:rPr lang="ko-KR" altLang="en-US" dirty="0" smtClean="0"/>
              <a:t>컴퓨터 색상의 기본 개념</a:t>
            </a:r>
            <a:endParaRPr lang="en-US" altLang="ko-KR" dirty="0" smtClean="0"/>
          </a:p>
          <a:p>
            <a:r>
              <a:rPr lang="ko-KR" altLang="en-US" dirty="0" err="1" smtClean="0"/>
              <a:t>렌더링</a:t>
            </a:r>
            <a:r>
              <a:rPr lang="ko-KR" altLang="en-US" dirty="0" smtClean="0"/>
              <a:t> 파이프라인 개요</a:t>
            </a:r>
            <a:endParaRPr lang="en-US" altLang="ko-KR" dirty="0" smtClean="0"/>
          </a:p>
          <a:p>
            <a:r>
              <a:rPr lang="ko-KR" altLang="en-US" dirty="0" smtClean="0"/>
              <a:t>입력 </a:t>
            </a:r>
            <a:r>
              <a:rPr lang="ko-KR" altLang="en-US" dirty="0" err="1" smtClean="0"/>
              <a:t>조립기</a:t>
            </a:r>
            <a:r>
              <a:rPr lang="ko-KR" altLang="en-US" dirty="0" smtClean="0"/>
              <a:t> 단계</a:t>
            </a:r>
            <a:endParaRPr lang="en-US" altLang="ko-KR" dirty="0" smtClean="0"/>
          </a:p>
          <a:p>
            <a:r>
              <a:rPr lang="ko-KR" altLang="en-US" dirty="0" smtClean="0"/>
              <a:t>정점 </a:t>
            </a:r>
            <a:r>
              <a:rPr lang="ko-KR" altLang="en-US" dirty="0" err="1" smtClean="0"/>
              <a:t>셰이더</a:t>
            </a:r>
            <a:r>
              <a:rPr lang="ko-KR" altLang="en-US" dirty="0" smtClean="0"/>
              <a:t> 단계</a:t>
            </a:r>
            <a:endParaRPr lang="en-US" altLang="ko-KR" dirty="0" smtClean="0"/>
          </a:p>
          <a:p>
            <a:r>
              <a:rPr lang="ko-KR" altLang="en-US" dirty="0" err="1" smtClean="0"/>
              <a:t>테셀레이션</a:t>
            </a:r>
            <a:r>
              <a:rPr lang="ko-KR" altLang="en-US" dirty="0" smtClean="0"/>
              <a:t> 단계</a:t>
            </a:r>
            <a:endParaRPr lang="en-US" altLang="ko-KR" dirty="0" smtClean="0"/>
          </a:p>
          <a:p>
            <a:r>
              <a:rPr lang="ko-KR" altLang="en-US" dirty="0" smtClean="0"/>
              <a:t>기하 </a:t>
            </a:r>
            <a:r>
              <a:rPr lang="ko-KR" altLang="en-US" dirty="0" err="1" smtClean="0"/>
              <a:t>셰이더</a:t>
            </a:r>
            <a:r>
              <a:rPr lang="ko-KR" altLang="en-US" dirty="0" smtClean="0"/>
              <a:t> 단계</a:t>
            </a:r>
            <a:endParaRPr lang="en-US" altLang="ko-KR" dirty="0" smtClean="0"/>
          </a:p>
          <a:p>
            <a:r>
              <a:rPr lang="ko-KR" altLang="en-US" dirty="0" smtClean="0"/>
              <a:t>절단</a:t>
            </a:r>
            <a:endParaRPr lang="en-US" altLang="ko-KR" dirty="0" smtClean="0"/>
          </a:p>
          <a:p>
            <a:r>
              <a:rPr lang="ko-KR" altLang="en-US" dirty="0" err="1" smtClean="0"/>
              <a:t>래스터화</a:t>
            </a:r>
            <a:r>
              <a:rPr lang="ko-KR" altLang="en-US" dirty="0" smtClean="0"/>
              <a:t> 단계</a:t>
            </a:r>
            <a:endParaRPr lang="en-US" altLang="ko-KR" dirty="0" smtClean="0"/>
          </a:p>
          <a:p>
            <a:r>
              <a:rPr lang="ko-KR" altLang="en-US" dirty="0" smtClean="0"/>
              <a:t>픽셀 </a:t>
            </a:r>
            <a:r>
              <a:rPr lang="ko-KR" altLang="en-US" dirty="0" err="1" smtClean="0"/>
              <a:t>셰이더</a:t>
            </a:r>
            <a:r>
              <a:rPr lang="ko-KR" altLang="en-US" dirty="0" smtClean="0"/>
              <a:t> 단계</a:t>
            </a:r>
            <a:endParaRPr lang="en-US" altLang="ko-KR" dirty="0" smtClean="0"/>
          </a:p>
          <a:p>
            <a:r>
              <a:rPr lang="ko-KR" altLang="en-US" dirty="0" smtClean="0"/>
              <a:t>출력 </a:t>
            </a:r>
            <a:r>
              <a:rPr lang="ko-KR" altLang="en-US" dirty="0" err="1" smtClean="0"/>
              <a:t>병합기</a:t>
            </a:r>
            <a:r>
              <a:rPr lang="ko-KR" altLang="en-US" dirty="0" smtClean="0"/>
              <a:t> 단계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23,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59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로컬 </a:t>
            </a:r>
            <a:r>
              <a:rPr lang="ko-KR" altLang="en-US" dirty="0" err="1" smtClean="0"/>
              <a:t>좌표계</a:t>
            </a:r>
            <a:r>
              <a:rPr lang="ko-KR" altLang="en-US" dirty="0" smtClean="0"/>
              <a:t> 사용 장점</a:t>
            </a:r>
            <a:endParaRPr lang="en-US" altLang="ko-KR" dirty="0" smtClean="0"/>
          </a:p>
          <a:p>
            <a:pPr marL="393192" lvl="1" indent="0"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로컬 공간에서 물체의 중심이 원점과 일치하며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물체가 주축 중 하나에 대칭이다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그렇기 때문에 정점을 정의하기가 쉽다</a:t>
            </a:r>
            <a:r>
              <a:rPr lang="en-US" altLang="ko-KR" dirty="0" smtClean="0"/>
              <a:t>.</a:t>
            </a:r>
          </a:p>
          <a:p>
            <a:pPr marL="393192" lvl="1" indent="0"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오브젝트를 여러 번 재 사용시 특정 장면을 기준으로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고정시키는 것은 비합리적이기 때문에 하나의 로컬 </a:t>
            </a:r>
            <a:r>
              <a:rPr lang="ko-KR" altLang="en-US" dirty="0" err="1" smtClean="0"/>
              <a:t>좌표계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를 기준으로 월드 변환을 시키는 게 훨씬 낫다</a:t>
            </a:r>
            <a:r>
              <a:rPr lang="en-US" altLang="ko-KR" dirty="0" smtClean="0"/>
              <a:t>.</a:t>
            </a:r>
          </a:p>
          <a:p>
            <a:pPr marL="393192" lvl="1" indent="0">
              <a:buNone/>
            </a:pPr>
            <a:r>
              <a:rPr lang="en-US" altLang="ko-KR" dirty="0" smtClean="0"/>
              <a:t>3) </a:t>
            </a:r>
            <a:r>
              <a:rPr lang="ko-KR" altLang="en-US" dirty="0" smtClean="0"/>
              <a:t>물체 하나를 위치</a:t>
            </a:r>
            <a:r>
              <a:rPr lang="en-US" altLang="ko-KR" dirty="0" smtClean="0"/>
              <a:t>,</a:t>
            </a:r>
            <a:r>
              <a:rPr lang="ko-KR" altLang="en-US" dirty="0" smtClean="0"/>
              <a:t>방향만 다르게 해서 </a:t>
            </a:r>
            <a:r>
              <a:rPr lang="ko-KR" altLang="en-US" dirty="0" err="1" smtClean="0"/>
              <a:t>렌더링</a:t>
            </a:r>
            <a:r>
              <a:rPr lang="ko-KR" altLang="en-US" dirty="0" smtClean="0"/>
              <a:t> </a:t>
            </a:r>
            <a:r>
              <a:rPr lang="ko-KR" altLang="en-US" dirty="0" smtClean="0"/>
              <a:t>할 때가 있는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데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마다 정점 및 인덱스 중복한다면 낭비가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될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그보다는 </a:t>
            </a:r>
            <a:r>
              <a:rPr lang="ko-KR" altLang="en-US" b="1" dirty="0" smtClean="0"/>
              <a:t>물체의 로컬 공간을 기준으로 한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    </a:t>
            </a:r>
            <a:r>
              <a:rPr lang="ko-KR" altLang="en-US" b="1" dirty="0" err="1" smtClean="0"/>
              <a:t>지오메트리</a:t>
            </a:r>
            <a:r>
              <a:rPr lang="ko-KR" altLang="en-US" b="1" dirty="0" smtClean="0"/>
              <a:t> 데이터 사본 하나만 저장해두고 공유</a:t>
            </a:r>
            <a:r>
              <a:rPr lang="ko-KR" altLang="en-US" dirty="0" smtClean="0"/>
              <a:t>해서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사용하는 것이 훨씬 효율적이다</a:t>
            </a:r>
            <a:r>
              <a:rPr lang="en-US" altLang="ko-KR" dirty="0" smtClean="0"/>
              <a:t>. </a:t>
            </a:r>
          </a:p>
          <a:p>
            <a:pPr marL="393192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  </a:t>
            </a:r>
            <a:r>
              <a:rPr lang="ko-KR" altLang="en-US" dirty="0" smtClean="0">
                <a:sym typeface="Wingdings" panose="05000000000000000000" pitchFamily="2" charset="2"/>
              </a:rPr>
              <a:t>이와 같은 방식을 </a:t>
            </a:r>
            <a:r>
              <a:rPr lang="ko-KR" altLang="en-US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인스턴싱</a:t>
            </a:r>
            <a:r>
              <a:rPr lang="ko-KR" altLang="en-US" dirty="0" err="1" smtClean="0">
                <a:sym typeface="Wingdings" panose="05000000000000000000" pitchFamily="2" charset="2"/>
              </a:rPr>
              <a:t>이라고</a:t>
            </a:r>
            <a:r>
              <a:rPr lang="ko-KR" altLang="en-US" dirty="0" smtClean="0">
                <a:sym typeface="Wingdings" panose="05000000000000000000" pitchFamily="2" charset="2"/>
              </a:rPr>
              <a:t> 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pPr marL="393192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23,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정점 </a:t>
            </a:r>
            <a:r>
              <a:rPr lang="ko-KR" altLang="en-US" dirty="0" err="1"/>
              <a:t>셰이더</a:t>
            </a:r>
            <a:r>
              <a:rPr lang="ko-KR" altLang="en-US" dirty="0"/>
              <a:t> 단계</a:t>
            </a:r>
            <a:r>
              <a:rPr lang="en-US" altLang="ko-KR" dirty="0"/>
              <a:t>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273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월드 변환 행렬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 = SRT</a:t>
            </a:r>
          </a:p>
          <a:p>
            <a:pPr lvl="1"/>
            <a:r>
              <a:rPr lang="ko-KR" altLang="en-US" dirty="0" smtClean="0"/>
              <a:t>스케일 행렬 </a:t>
            </a:r>
            <a:r>
              <a:rPr lang="en-US" altLang="ko-KR" dirty="0" smtClean="0"/>
              <a:t>* </a:t>
            </a:r>
            <a:r>
              <a:rPr lang="ko-KR" altLang="en-US" dirty="0" smtClean="0"/>
              <a:t>회전 행렬 </a:t>
            </a:r>
            <a:r>
              <a:rPr lang="en-US" altLang="ko-KR" dirty="0" smtClean="0"/>
              <a:t>* </a:t>
            </a:r>
            <a:r>
              <a:rPr lang="ko-KR" altLang="en-US" dirty="0" smtClean="0"/>
              <a:t>이동 행렬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월드 행렬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월드 변환 행렬 예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23,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정점 </a:t>
            </a:r>
            <a:r>
              <a:rPr lang="ko-KR" altLang="en-US" dirty="0" err="1"/>
              <a:t>셰이더</a:t>
            </a:r>
            <a:r>
              <a:rPr lang="ko-KR" altLang="en-US" dirty="0"/>
              <a:t> 단계</a:t>
            </a:r>
            <a:r>
              <a:rPr lang="en-US" altLang="ko-KR" dirty="0"/>
              <a:t>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2204864"/>
            <a:ext cx="2143129" cy="12961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2" y="4206240"/>
            <a:ext cx="40671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2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시야 공간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 카메라의 로컬 </a:t>
            </a:r>
            <a:r>
              <a:rPr lang="ko-KR" altLang="en-US" dirty="0" err="1" smtClean="0"/>
              <a:t>좌표계를</a:t>
            </a:r>
            <a:r>
              <a:rPr lang="ko-KR" altLang="en-US" dirty="0" smtClean="0"/>
              <a:t> 시야 공간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카메라 공간이라고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부른다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시야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월드 공간에서 시야 공간으로 변환을 하는 것을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시야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카메라</a:t>
            </a:r>
            <a:r>
              <a:rPr lang="en-US" altLang="ko-KR" dirty="0" smtClean="0"/>
              <a:t>)</a:t>
            </a:r>
            <a:r>
              <a:rPr lang="ko-KR" altLang="en-US" dirty="0" smtClean="0"/>
              <a:t> 변환이라고 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23,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정점 </a:t>
            </a:r>
            <a:r>
              <a:rPr lang="ko-KR" altLang="en-US" dirty="0" err="1"/>
              <a:t>셰이더</a:t>
            </a:r>
            <a:r>
              <a:rPr lang="ko-KR" altLang="en-US" dirty="0"/>
              <a:t> 단계</a:t>
            </a:r>
            <a:r>
              <a:rPr lang="en-US" altLang="ko-KR" dirty="0"/>
              <a:t>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855" y="2282949"/>
            <a:ext cx="3287134" cy="17941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7944" y="4077072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 </a:t>
            </a:r>
            <a:r>
              <a:rPr lang="en-US" altLang="ko-KR" sz="1200" dirty="0" smtClean="0"/>
              <a:t>12.1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1531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시야 변환 행렬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Right Vector : </a:t>
            </a:r>
            <a:r>
              <a:rPr lang="en-US" altLang="ko-KR" dirty="0"/>
              <a:t>u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Up Vector     : v</a:t>
            </a:r>
          </a:p>
          <a:p>
            <a:pPr lvl="1"/>
            <a:r>
              <a:rPr lang="en-US" altLang="ko-KR" dirty="0" smtClean="0"/>
              <a:t>Look Vector  : w</a:t>
            </a:r>
          </a:p>
          <a:p>
            <a:pPr lvl="1"/>
            <a:r>
              <a:rPr lang="en-US" altLang="ko-KR" dirty="0" smtClean="0"/>
              <a:t>Eye Vector    : q</a:t>
            </a:r>
          </a:p>
          <a:p>
            <a:pPr lvl="1"/>
            <a:r>
              <a:rPr lang="ko-KR" altLang="en-US" dirty="0" smtClean="0"/>
              <a:t>오른쪽 위의 행렬은 </a:t>
            </a:r>
            <a:r>
              <a:rPr lang="ko-KR" altLang="en-US" b="1" dirty="0" smtClean="0"/>
              <a:t>시야 공간에서 월드 공간으로의 좌표 변환 행렬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393192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 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월드 공간에서 시야 공간으로 이동하는 행렬이 필요</a:t>
            </a:r>
            <a:r>
              <a:rPr lang="ko-KR" altLang="en-US" dirty="0" smtClean="0">
                <a:sym typeface="Wingdings" panose="05000000000000000000" pitchFamily="2" charset="2"/>
              </a:rPr>
              <a:t>하다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반대 방향으로의 변환이 필요하기에 </a:t>
            </a:r>
            <a:r>
              <a:rPr lang="ko-KR" altLang="en-US" b="1" dirty="0" err="1" smtClean="0"/>
              <a:t>역행렬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구한다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23,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정점 </a:t>
            </a:r>
            <a:r>
              <a:rPr lang="ko-KR" altLang="en-US" dirty="0" err="1"/>
              <a:t>셰이더</a:t>
            </a:r>
            <a:r>
              <a:rPr lang="ko-KR" altLang="en-US" dirty="0"/>
              <a:t> 단계</a:t>
            </a:r>
            <a:r>
              <a:rPr lang="en-US" altLang="ko-KR" dirty="0"/>
              <a:t> 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442897"/>
            <a:ext cx="1872208" cy="1235902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3669804" y="1844824"/>
            <a:ext cx="1728192" cy="4320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994628"/>
            <a:ext cx="4448175" cy="1295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5223228"/>
            <a:ext cx="2124075" cy="838200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5220072" y="5517232"/>
            <a:ext cx="792088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9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카메라 변환 행렬 직교화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카메라를 회전을 하면 오차가 발생하여 직교가 아니게 될 수가 있어서 직교화를 통해 반드시 축들을 직교시켜야 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카메라 변환 행렬 생성 함수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23,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정점 </a:t>
            </a:r>
            <a:r>
              <a:rPr lang="ko-KR" altLang="en-US" dirty="0" err="1"/>
              <a:t>셰이더</a:t>
            </a:r>
            <a:r>
              <a:rPr lang="ko-KR" altLang="en-US" dirty="0"/>
              <a:t> 단계</a:t>
            </a:r>
            <a:r>
              <a:rPr lang="en-US" altLang="ko-KR" dirty="0"/>
              <a:t> 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971800"/>
            <a:ext cx="5486400" cy="685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94" y="3641256"/>
            <a:ext cx="5429250" cy="6667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4887678"/>
            <a:ext cx="46196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0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원근 투영 변환</a:t>
            </a:r>
            <a:r>
              <a:rPr lang="en-US" altLang="ko-KR" dirty="0" smtClean="0"/>
              <a:t>(Perspective Projection)</a:t>
            </a:r>
          </a:p>
          <a:p>
            <a:pPr lvl="1"/>
            <a:r>
              <a:rPr lang="ko-KR" altLang="en-US" dirty="0" smtClean="0"/>
              <a:t>카메라에 보이는 공간은 </a:t>
            </a:r>
            <a:r>
              <a:rPr lang="ko-KR" altLang="en-US" dirty="0" err="1" smtClean="0"/>
              <a:t>절두체로</a:t>
            </a:r>
            <a:r>
              <a:rPr lang="ko-KR" altLang="en-US" dirty="0" smtClean="0"/>
              <a:t> 정의한다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카메라가 보이는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 영역을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이미지로 표현하는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변환이 원근 투영 변환이다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23,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정점 </a:t>
            </a:r>
            <a:r>
              <a:rPr lang="ko-KR" altLang="en-US" dirty="0" err="1"/>
              <a:t>셰이더</a:t>
            </a:r>
            <a:r>
              <a:rPr lang="ko-KR" altLang="en-US" dirty="0"/>
              <a:t> 단계</a:t>
            </a:r>
            <a:r>
              <a:rPr lang="en-US" altLang="ko-KR" dirty="0"/>
              <a:t> 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291" y="2492896"/>
            <a:ext cx="3694709" cy="2902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92913" y="5558785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 </a:t>
            </a:r>
            <a:r>
              <a:rPr lang="en-US" altLang="ko-KR" sz="1200" dirty="0" smtClean="0"/>
              <a:t>13.1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690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절두체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Near Plane</a:t>
            </a:r>
          </a:p>
          <a:p>
            <a:pPr lvl="1"/>
            <a:r>
              <a:rPr lang="en-US" altLang="ko-KR" dirty="0" smtClean="0"/>
              <a:t>Far Plane</a:t>
            </a:r>
          </a:p>
          <a:p>
            <a:pPr lvl="1"/>
            <a:r>
              <a:rPr lang="en-US" altLang="ko-KR" dirty="0" smtClean="0"/>
              <a:t>FOV(Field Of View)</a:t>
            </a:r>
          </a:p>
          <a:p>
            <a:pPr lvl="2"/>
            <a:r>
              <a:rPr lang="ko-KR" altLang="en-US" dirty="0" smtClean="0"/>
              <a:t>수직 </a:t>
            </a:r>
            <a:r>
              <a:rPr lang="ko-KR" altLang="en-US" dirty="0" err="1" smtClean="0"/>
              <a:t>시야각</a:t>
            </a:r>
            <a:endParaRPr lang="en-US" altLang="ko-KR" dirty="0" smtClean="0"/>
          </a:p>
          <a:p>
            <a:pPr marL="630936" lvl="2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 </a:t>
            </a:r>
            <a:r>
              <a:rPr lang="ko-KR" altLang="en-US" dirty="0" smtClean="0">
                <a:sym typeface="Wingdings" panose="05000000000000000000" pitchFamily="2" charset="2"/>
              </a:rPr>
              <a:t>수평 시야각의 경우 </a:t>
            </a:r>
            <a:r>
              <a:rPr lang="ko-KR" altLang="en-US" dirty="0" err="1" smtClean="0">
                <a:sym typeface="Wingdings" panose="05000000000000000000" pitchFamily="2" charset="2"/>
              </a:rPr>
              <a:t>종횡비와</a:t>
            </a:r>
            <a:r>
              <a:rPr lang="ko-KR" altLang="en-US" dirty="0" smtClean="0">
                <a:sym typeface="Wingdings" panose="05000000000000000000" pitchFamily="2" charset="2"/>
              </a:rPr>
              <a:t> 수직 </a:t>
            </a:r>
            <a:r>
              <a:rPr lang="ko-KR" altLang="en-US" dirty="0" err="1" smtClean="0">
                <a:sym typeface="Wingdings" panose="05000000000000000000" pitchFamily="2" charset="2"/>
              </a:rPr>
              <a:t>시야각으로</a:t>
            </a:r>
            <a:r>
              <a:rPr lang="ko-KR" altLang="en-US" dirty="0" smtClean="0">
                <a:sym typeface="Wingdings" panose="05000000000000000000" pitchFamily="2" charset="2"/>
              </a:rPr>
              <a:t> 결정된다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Aspect Ratio</a:t>
            </a:r>
          </a:p>
          <a:p>
            <a:pPr lvl="2"/>
            <a:r>
              <a:rPr lang="ko-KR" altLang="en-US" dirty="0" smtClean="0"/>
              <a:t>너비</a:t>
            </a:r>
            <a:r>
              <a:rPr lang="en-US" altLang="ko-KR" dirty="0" smtClean="0"/>
              <a:t>/</a:t>
            </a:r>
            <a:r>
              <a:rPr lang="ko-KR" altLang="en-US" dirty="0" smtClean="0"/>
              <a:t>높이로 정의되는데 보통 후면버퍼의 </a:t>
            </a:r>
            <a:r>
              <a:rPr lang="ko-KR" altLang="en-US" dirty="0" err="1" smtClean="0"/>
              <a:t>종횡비로</a:t>
            </a:r>
            <a:r>
              <a:rPr lang="ko-KR" altLang="en-US" dirty="0" smtClean="0"/>
              <a:t> 맞춘다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23,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정점 </a:t>
            </a:r>
            <a:r>
              <a:rPr lang="ko-KR" altLang="en-US" dirty="0" err="1"/>
              <a:t>셰이더</a:t>
            </a:r>
            <a:r>
              <a:rPr lang="ko-KR" altLang="en-US" dirty="0"/>
              <a:t> 단계</a:t>
            </a:r>
            <a:r>
              <a:rPr lang="en-US" altLang="ko-KR" dirty="0"/>
              <a:t> 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777" y="3935915"/>
            <a:ext cx="4318223" cy="2251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92913" y="6414700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 </a:t>
            </a:r>
            <a:r>
              <a:rPr lang="en-US" altLang="ko-KR" sz="1200" dirty="0" smtClean="0"/>
              <a:t>14.1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88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투영 변환 행렬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투영 변환 행렬 구하는 과정은 시간상 생략</a:t>
            </a:r>
            <a:r>
              <a:rPr lang="en-US" altLang="ko-KR" b="1" dirty="0" smtClean="0"/>
              <a:t>…(</a:t>
            </a:r>
            <a:r>
              <a:rPr lang="ko-KR" altLang="en-US" b="1" dirty="0" smtClean="0"/>
              <a:t>다음에 설명</a:t>
            </a:r>
            <a:r>
              <a:rPr lang="en-US" altLang="ko-KR" b="1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투영 변환 행렬 함수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23,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정점 </a:t>
            </a:r>
            <a:r>
              <a:rPr lang="ko-KR" altLang="en-US" dirty="0" err="1"/>
              <a:t>셰이더</a:t>
            </a:r>
            <a:r>
              <a:rPr lang="ko-KR" altLang="en-US" dirty="0"/>
              <a:t> 단계</a:t>
            </a:r>
            <a:r>
              <a:rPr lang="en-US" altLang="ko-KR" dirty="0"/>
              <a:t> 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2" y="1703427"/>
            <a:ext cx="2352675" cy="1733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4293096"/>
            <a:ext cx="49530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0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테셀레이션</a:t>
            </a:r>
            <a:r>
              <a:rPr lang="en-US" altLang="ko-KR" dirty="0" smtClean="0"/>
              <a:t>(TS)</a:t>
            </a:r>
          </a:p>
          <a:p>
            <a:pPr lvl="1"/>
            <a:r>
              <a:rPr lang="en-US" altLang="ko-KR" dirty="0" smtClean="0"/>
              <a:t>DirectX11</a:t>
            </a:r>
            <a:r>
              <a:rPr lang="ko-KR" altLang="en-US" dirty="0" smtClean="0"/>
              <a:t>에 새로 도입된 </a:t>
            </a:r>
            <a:r>
              <a:rPr lang="ko-KR" altLang="en-US" dirty="0" err="1" smtClean="0"/>
              <a:t>셰이더이다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b="1" dirty="0" smtClean="0"/>
              <a:t>주어진 </a:t>
            </a:r>
            <a:r>
              <a:rPr lang="ko-KR" altLang="en-US" b="1" dirty="0" err="1" smtClean="0"/>
              <a:t>메시의</a:t>
            </a:r>
            <a:r>
              <a:rPr lang="ko-KR" altLang="en-US" b="1" dirty="0" smtClean="0"/>
              <a:t> 삼각형들을 더 잘게 쪼개서 새로운 삼각형들을 만드는 과정</a:t>
            </a:r>
            <a:r>
              <a:rPr lang="ko-KR" altLang="en-US" dirty="0" smtClean="0"/>
              <a:t>을 말한다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새 삼각형들을 새로운 위치로 이동함으로써 원래 </a:t>
            </a:r>
            <a:r>
              <a:rPr lang="ko-KR" altLang="en-US" dirty="0" err="1" smtClean="0"/>
              <a:t>메시에는</a:t>
            </a:r>
            <a:r>
              <a:rPr lang="ko-KR" altLang="en-US" dirty="0" smtClean="0"/>
              <a:t> 없는 세부적인 특징을 만들어 낼 수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23,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테셀레이션</a:t>
            </a:r>
            <a:r>
              <a:rPr lang="ko-KR" altLang="en-US" dirty="0" smtClean="0"/>
              <a:t> 단계들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356992"/>
            <a:ext cx="6231965" cy="24482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92913" y="5957664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 </a:t>
            </a:r>
            <a:r>
              <a:rPr lang="en-US" altLang="ko-KR" sz="1200" dirty="0" smtClean="0"/>
              <a:t>15.1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9398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테셀레이션</a:t>
            </a:r>
            <a:r>
              <a:rPr lang="ko-KR" altLang="en-US" dirty="0"/>
              <a:t> </a:t>
            </a:r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카메라와 삼각형의 거리에 따른 </a:t>
            </a:r>
            <a:r>
              <a:rPr lang="en-US" altLang="ko-KR" b="1" dirty="0" smtClean="0">
                <a:solidFill>
                  <a:srgbClr val="FF0000"/>
                </a:solidFill>
              </a:rPr>
              <a:t>Level-of-detail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메커니즘을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구현할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적은 수의 </a:t>
            </a:r>
            <a:r>
              <a:rPr lang="ko-KR" altLang="en-US" dirty="0" err="1" smtClean="0"/>
              <a:t>폴리곤들을</a:t>
            </a:r>
            <a:r>
              <a:rPr lang="ko-KR" altLang="en-US" dirty="0" smtClean="0"/>
              <a:t> 메모리에 담기 때문에 메모리를 절약할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애니메이션이나 물리 처리는 단순한 </a:t>
            </a:r>
            <a:r>
              <a:rPr lang="ko-KR" altLang="en-US" dirty="0" err="1" smtClean="0"/>
              <a:t>저다각형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메시에</a:t>
            </a:r>
            <a:r>
              <a:rPr lang="ko-KR" altLang="en-US" dirty="0" smtClean="0"/>
              <a:t> 대해 수행하고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테셀레이션된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고다각형</a:t>
            </a:r>
            <a:r>
              <a:rPr lang="ko-KR" altLang="en-US" dirty="0" smtClean="0"/>
              <a:t> 메시는 </a:t>
            </a:r>
            <a:r>
              <a:rPr lang="ko-KR" altLang="en-US" dirty="0" err="1" smtClean="0"/>
              <a:t>렌더링에만</a:t>
            </a:r>
            <a:r>
              <a:rPr lang="ko-KR" altLang="en-US" dirty="0" smtClean="0"/>
              <a:t> 사용하여 </a:t>
            </a:r>
            <a:r>
              <a:rPr lang="ko-KR" altLang="en-US" dirty="0" err="1" smtClean="0"/>
              <a:t>계산량을</a:t>
            </a:r>
            <a:r>
              <a:rPr lang="ko-KR" altLang="en-US" dirty="0" smtClean="0"/>
              <a:t> 줄일 수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marL="393192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DX11 </a:t>
            </a:r>
            <a:r>
              <a:rPr lang="ko-KR" altLang="en-US" dirty="0" smtClean="0">
                <a:sym typeface="Wingdings" panose="05000000000000000000" pitchFamily="2" charset="2"/>
              </a:rPr>
              <a:t>이전에는 </a:t>
            </a:r>
            <a:r>
              <a:rPr lang="en-US" altLang="ko-KR" dirty="0" smtClean="0">
                <a:sym typeface="Wingdings" panose="05000000000000000000" pitchFamily="2" charset="2"/>
              </a:rPr>
              <a:t>CPU</a:t>
            </a:r>
            <a:r>
              <a:rPr lang="ko-KR" altLang="en-US" dirty="0" smtClean="0">
                <a:sym typeface="Wingdings" panose="05000000000000000000" pitchFamily="2" charset="2"/>
              </a:rPr>
              <a:t>에서 직접 </a:t>
            </a:r>
            <a:r>
              <a:rPr lang="ko-KR" altLang="en-US" dirty="0" err="1" smtClean="0">
                <a:sym typeface="Wingdings" panose="05000000000000000000" pitchFamily="2" charset="2"/>
              </a:rPr>
              <a:t>폴리곤을</a:t>
            </a:r>
            <a:r>
              <a:rPr lang="ko-KR" altLang="en-US" dirty="0" smtClean="0">
                <a:sym typeface="Wingdings" panose="05000000000000000000" pitchFamily="2" charset="2"/>
              </a:rPr>
              <a:t> 쪼개고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폴리곤들을</a:t>
            </a:r>
            <a:r>
              <a:rPr lang="en-US" altLang="ko-KR" dirty="0" smtClean="0">
                <a:sym typeface="Wingdings" panose="05000000000000000000" pitchFamily="2" charset="2"/>
              </a:rPr>
              <a:t> CPU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GPU</a:t>
            </a:r>
            <a:r>
              <a:rPr lang="ko-KR" altLang="en-US" dirty="0" smtClean="0">
                <a:sym typeface="Wingdings" panose="05000000000000000000" pitchFamily="2" charset="2"/>
              </a:rPr>
              <a:t>로 복사하는 작업을 했었다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그렇기에 </a:t>
            </a:r>
            <a:r>
              <a:rPr lang="en-US" altLang="ko-KR" dirty="0" smtClean="0">
                <a:sym typeface="Wingdings" panose="05000000000000000000" pitchFamily="2" charset="2"/>
              </a:rPr>
              <a:t>CPU</a:t>
            </a:r>
            <a:r>
              <a:rPr lang="ko-KR" altLang="en-US" dirty="0" smtClean="0">
                <a:sym typeface="Wingdings" panose="05000000000000000000" pitchFamily="2" charset="2"/>
              </a:rPr>
              <a:t>에게는 </a:t>
            </a:r>
            <a:r>
              <a:rPr lang="ko-KR" altLang="en-US" dirty="0" err="1" smtClean="0">
                <a:sym typeface="Wingdings" panose="05000000000000000000" pitchFamily="2" charset="2"/>
              </a:rPr>
              <a:t>테셀레이션을</a:t>
            </a:r>
            <a:r>
              <a:rPr lang="ko-KR" altLang="en-US" dirty="0" smtClean="0">
                <a:sym typeface="Wingdings" panose="05000000000000000000" pitchFamily="2" charset="2"/>
              </a:rPr>
              <a:t> 계산하는 것은 부담이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되었다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23,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테셀레이션</a:t>
            </a:r>
            <a:r>
              <a:rPr lang="ko-KR" altLang="en-US" dirty="0"/>
              <a:t> 단계들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96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ko-KR" dirty="0" smtClean="0"/>
              <a:t>   </a:t>
            </a:r>
            <a:r>
              <a:rPr lang="en-US" altLang="ko-KR" b="1" dirty="0" smtClean="0"/>
              <a:t>“3</a:t>
            </a:r>
            <a:r>
              <a:rPr lang="ko-KR" altLang="en-US" b="1" dirty="0" smtClean="0"/>
              <a:t>차원의 세계의 깊이와 부피를 어떻게 평평한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              2</a:t>
            </a:r>
            <a:r>
              <a:rPr lang="ko-KR" altLang="en-US" b="1" dirty="0" smtClean="0"/>
              <a:t>차원</a:t>
            </a:r>
            <a:r>
              <a:rPr lang="en-US" altLang="ko-KR" b="1" dirty="0"/>
              <a:t> </a:t>
            </a:r>
            <a:r>
              <a:rPr lang="ko-KR" altLang="en-US" b="1" dirty="0" smtClean="0"/>
              <a:t>모니터 화면 나타낼 것인가</a:t>
            </a:r>
            <a:r>
              <a:rPr lang="en-US" altLang="ko-KR" b="1" dirty="0" smtClean="0"/>
              <a:t>?”</a:t>
            </a:r>
          </a:p>
          <a:p>
            <a:pPr marL="393192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거리에 따른 </a:t>
            </a:r>
            <a:r>
              <a:rPr lang="ko-KR" altLang="en-US" dirty="0" err="1" smtClean="0">
                <a:sym typeface="Wingdings" panose="05000000000000000000" pitchFamily="2" charset="2"/>
              </a:rPr>
              <a:t>깊이감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물체 겹침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조명과 음영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그림자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거리에 따른 </a:t>
            </a:r>
            <a:r>
              <a:rPr lang="ko-KR" altLang="en-US" dirty="0" err="1" smtClean="0"/>
              <a:t>깊이감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393192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물체의 크기가 깊이에 따라 감소하는 현상을 갖는다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393192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깊이가 깊어질수록 </a:t>
            </a:r>
            <a:r>
              <a:rPr lang="ko-KR" altLang="en-US" b="1" dirty="0" smtClean="0">
                <a:sym typeface="Wingdings" panose="05000000000000000000" pitchFamily="2" charset="2"/>
              </a:rPr>
              <a:t>소실점</a:t>
            </a:r>
            <a:r>
              <a:rPr lang="en-US" altLang="ko-KR" b="1" dirty="0" smtClean="0">
                <a:sym typeface="Wingdings" panose="05000000000000000000" pitchFamily="2" charset="2"/>
              </a:rPr>
              <a:t>(vanishing point)</a:t>
            </a:r>
            <a:r>
              <a:rPr lang="ko-KR" altLang="en-US" dirty="0" smtClean="0">
                <a:sym typeface="Wingdings" panose="05000000000000000000" pitchFamily="2" charset="2"/>
              </a:rPr>
              <a:t>으로 수렴한다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23,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</a:t>
            </a:r>
            <a:r>
              <a:rPr lang="ko-KR" altLang="en-US" smtClean="0"/>
              <a:t>차원의 환상 </a:t>
            </a:r>
            <a:r>
              <a:rPr lang="en-US" altLang="ko-KR" smtClean="0"/>
              <a:t>(1)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198" y="3115133"/>
            <a:ext cx="2817603" cy="20383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141431"/>
            <a:ext cx="3418283" cy="20120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56707" y="5167393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1.1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108949" y="5153493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1.2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3594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기하 </a:t>
            </a:r>
            <a:r>
              <a:rPr lang="ko-KR" altLang="en-US" dirty="0" err="1" smtClean="0"/>
              <a:t>셰이더</a:t>
            </a:r>
            <a:r>
              <a:rPr lang="en-US" altLang="ko-KR" dirty="0" smtClean="0"/>
              <a:t>(GS)</a:t>
            </a:r>
          </a:p>
          <a:p>
            <a:pPr lvl="1"/>
            <a:r>
              <a:rPr lang="ko-KR" altLang="en-US" dirty="0" smtClean="0"/>
              <a:t>기본도형을 입력 받아서 그것을 임의로 변형하는 </a:t>
            </a:r>
            <a:r>
              <a:rPr lang="ko-KR" altLang="en-US" dirty="0" err="1" smtClean="0"/>
              <a:t>셰이더이다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기하구조를 </a:t>
            </a:r>
            <a:r>
              <a:rPr lang="en-US" altLang="ko-KR" dirty="0" smtClean="0"/>
              <a:t>GPU</a:t>
            </a:r>
            <a:r>
              <a:rPr lang="ko-KR" altLang="en-US" dirty="0" smtClean="0"/>
              <a:t>에서 생성하거나 파괴할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또 하나 주목할 점은 </a:t>
            </a:r>
            <a:r>
              <a:rPr lang="ko-KR" altLang="en-US" dirty="0" err="1" smtClean="0"/>
              <a:t>기하셰이더로부터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출력 단계로 화살표가 이어져있다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기하 </a:t>
            </a:r>
            <a:r>
              <a:rPr lang="ko-KR" altLang="en-US" dirty="0" err="1" smtClean="0"/>
              <a:t>셰이더</a:t>
            </a:r>
            <a:r>
              <a:rPr lang="ko-KR" altLang="en-US" dirty="0" smtClean="0"/>
              <a:t> 출력을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출력을 통해 메모리의 버퍼에 저장하고 활용할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23,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기하 </a:t>
            </a:r>
            <a:r>
              <a:rPr lang="ko-KR" altLang="en-US" dirty="0" err="1" smtClean="0"/>
              <a:t>셰이더</a:t>
            </a:r>
            <a:r>
              <a:rPr lang="ko-KR" altLang="en-US" dirty="0" smtClean="0"/>
              <a:t> 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51476" y="5362226"/>
            <a:ext cx="1178020" cy="356975"/>
          </a:xfrm>
          <a:prstGeom prst="rect">
            <a:avLst/>
          </a:prstGeom>
          <a:solidFill>
            <a:srgbClr val="B0CCFE"/>
          </a:solidFill>
          <a:ln>
            <a:solidFill>
              <a:srgbClr val="B0C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레스터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라이저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414631" y="4121030"/>
            <a:ext cx="1051710" cy="43204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도메인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셰이더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414631" y="4732713"/>
            <a:ext cx="1051710" cy="43204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기하</a:t>
            </a:r>
            <a:r>
              <a:rPr lang="en-US" altLang="ko-KR" sz="1200" b="1" dirty="0" smtClean="0">
                <a:solidFill>
                  <a:schemeClr val="tx1"/>
                </a:solidFill>
              </a:rPr>
              <a:t/>
            </a:r>
            <a:br>
              <a:rPr lang="en-US" altLang="ko-KR" sz="1200" b="1" dirty="0" smtClean="0">
                <a:solidFill>
                  <a:schemeClr val="tx1"/>
                </a:solidFill>
              </a:rPr>
            </a:br>
            <a:r>
              <a:rPr lang="ko-KR" altLang="en-US" sz="1200" b="1" dirty="0" err="1" smtClean="0">
                <a:solidFill>
                  <a:schemeClr val="tx1"/>
                </a:solidFill>
              </a:rPr>
              <a:t>셰이더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414631" y="5866498"/>
            <a:ext cx="1051710" cy="43204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픽셀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/>
            </a:r>
            <a:br>
              <a:rPr lang="en-US" altLang="ko-KR" sz="1200" b="1" dirty="0" smtClean="0">
                <a:solidFill>
                  <a:schemeClr val="tx1"/>
                </a:solidFill>
              </a:rPr>
            </a:br>
            <a:r>
              <a:rPr lang="ko-KR" altLang="en-US" sz="1200" b="1" dirty="0" err="1" smtClean="0">
                <a:solidFill>
                  <a:schemeClr val="tx1"/>
                </a:solidFill>
              </a:rPr>
              <a:t>셰이더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71250" y="3789040"/>
            <a:ext cx="1737053" cy="2834386"/>
          </a:xfrm>
          <a:prstGeom prst="rect">
            <a:avLst/>
          </a:prstGeom>
          <a:solidFill>
            <a:srgbClr val="92D050">
              <a:alpha val="67843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GPU </a:t>
            </a:r>
            <a:r>
              <a:rPr lang="ko-KR" altLang="en-US" b="1" dirty="0" smtClean="0">
                <a:solidFill>
                  <a:schemeClr val="tx1"/>
                </a:solidFill>
              </a:rPr>
              <a:t>자원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버퍼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텍스쳐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2889194" y="3931367"/>
            <a:ext cx="102584" cy="21602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2883883" y="4543749"/>
            <a:ext cx="102584" cy="21602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2883883" y="5144346"/>
            <a:ext cx="102584" cy="21602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2896462" y="5682286"/>
            <a:ext cx="102584" cy="21602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2999046" y="5182026"/>
            <a:ext cx="708858" cy="100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748613" y="5016014"/>
            <a:ext cx="1051710" cy="43204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스트림</a:t>
            </a:r>
            <a:r>
              <a:rPr lang="en-US" altLang="ko-KR" sz="1200" b="1" dirty="0" smtClean="0">
                <a:solidFill>
                  <a:schemeClr val="tx1"/>
                </a:solidFill>
              </a:rPr>
              <a:t/>
            </a:r>
            <a:br>
              <a:rPr lang="en-US" altLang="ko-KR" sz="1200" b="1" dirty="0" smtClean="0">
                <a:solidFill>
                  <a:schemeClr val="tx1"/>
                </a:solidFill>
              </a:rPr>
            </a:b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4813030" y="5184553"/>
            <a:ext cx="708858" cy="100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3534472" y="4262857"/>
            <a:ext cx="1998850" cy="1536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10800000">
            <a:off x="3533731" y="4835374"/>
            <a:ext cx="1998850" cy="1536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3550948" y="5490048"/>
            <a:ext cx="1998850" cy="1536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10800000">
            <a:off x="3523038" y="5999870"/>
            <a:ext cx="1998850" cy="1536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051749" y="4578805"/>
            <a:ext cx="3672408" cy="9037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077809" y="6414700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 </a:t>
            </a:r>
            <a:r>
              <a:rPr lang="en-US" altLang="ko-KR" sz="1200" dirty="0" smtClean="0"/>
              <a:t>16.1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112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클리핑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절두체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경계면과</a:t>
            </a:r>
            <a:r>
              <a:rPr lang="ko-KR" altLang="en-US" dirty="0" smtClean="0"/>
              <a:t> 교차하는 기하구조는 내부의 것만 남도록 잘라내야 하는데 이것을 </a:t>
            </a:r>
            <a:r>
              <a:rPr lang="ko-KR" altLang="en-US" dirty="0" err="1" smtClean="0"/>
              <a:t>클리핑이라고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클리핑</a:t>
            </a:r>
            <a:r>
              <a:rPr lang="ko-KR" altLang="en-US" dirty="0" smtClean="0"/>
              <a:t> 알고리즘의 경우 </a:t>
            </a:r>
            <a:r>
              <a:rPr lang="en-US" altLang="ko-KR" dirty="0" smtClean="0"/>
              <a:t>Sutherland-Hodgeman clipping algorithm</a:t>
            </a:r>
            <a:r>
              <a:rPr lang="ko-KR" altLang="en-US" dirty="0" smtClean="0"/>
              <a:t>을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23,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클리핑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2060848"/>
            <a:ext cx="5010150" cy="2371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92913" y="4432573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 </a:t>
            </a:r>
            <a:r>
              <a:rPr lang="en-US" altLang="ko-KR" sz="1200" dirty="0" smtClean="0"/>
              <a:t>17.1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9395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래스터화</a:t>
            </a:r>
            <a:r>
              <a:rPr lang="en-US" altLang="ko-KR" dirty="0" smtClean="0"/>
              <a:t>(RS)</a:t>
            </a:r>
          </a:p>
          <a:p>
            <a:pPr lvl="1"/>
            <a:r>
              <a:rPr lang="ko-KR" altLang="en-US" dirty="0" smtClean="0"/>
              <a:t>투영된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 삼각형으로부터 픽셀 색상들을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계산하는 단계이다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err="1" smtClean="0"/>
              <a:t>뷰포트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클리핑과</a:t>
            </a:r>
            <a:r>
              <a:rPr lang="ko-KR" altLang="en-US" dirty="0" smtClean="0"/>
              <a:t> 원근 나누기를 수행 후 </a:t>
            </a:r>
            <a:r>
              <a:rPr lang="en-US" altLang="ko-KR" dirty="0" smtClean="0"/>
              <a:t>NDC </a:t>
            </a:r>
            <a:r>
              <a:rPr lang="ko-KR" altLang="en-US" dirty="0" smtClean="0"/>
              <a:t>공간으로 들어오면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후면 버퍼의 직사각형 영역으로 변환하는데 이것이 </a:t>
            </a:r>
            <a:r>
              <a:rPr lang="ko-KR" altLang="en-US" dirty="0" err="1" smtClean="0"/>
              <a:t>뷰포트</a:t>
            </a:r>
            <a:r>
              <a:rPr lang="ko-KR" altLang="en-US" dirty="0" smtClean="0"/>
              <a:t> 변환이다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후면 선별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삼각형의 법선 벡터를 구하여 후면인지 전면인지 판단한다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시계 방향 </a:t>
            </a:r>
            <a:r>
              <a:rPr lang="en-US" altLang="ko-KR" dirty="0" smtClean="0"/>
              <a:t>and </a:t>
            </a:r>
            <a:r>
              <a:rPr lang="ko-KR" altLang="en-US" dirty="0" smtClean="0"/>
              <a:t>화면 바깥으로 나오는 </a:t>
            </a:r>
            <a:r>
              <a:rPr lang="ko-KR" altLang="en-US" dirty="0" err="1" smtClean="0"/>
              <a:t>법선벡터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/>
              <a:t> 전면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반시계</a:t>
            </a:r>
            <a:r>
              <a:rPr lang="ko-KR" altLang="en-US" dirty="0" smtClean="0"/>
              <a:t> 방향 </a:t>
            </a:r>
            <a:r>
              <a:rPr lang="en-US" altLang="ko-KR" dirty="0" smtClean="0"/>
              <a:t>and </a:t>
            </a:r>
            <a:r>
              <a:rPr lang="ko-KR" altLang="en-US" dirty="0" smtClean="0"/>
              <a:t>화면 안쪽으로 나오는 </a:t>
            </a:r>
            <a:r>
              <a:rPr lang="ko-KR" altLang="en-US" dirty="0" err="1" smtClean="0"/>
              <a:t>법선벡터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후면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23,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래스터화</a:t>
            </a:r>
            <a:r>
              <a:rPr lang="ko-KR" altLang="en-US" dirty="0" smtClean="0"/>
              <a:t> 단계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983" y="4606925"/>
            <a:ext cx="3043833" cy="13852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83968" y="5997481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 </a:t>
            </a:r>
            <a:r>
              <a:rPr lang="en-US" altLang="ko-KR" sz="1200" dirty="0" smtClean="0"/>
              <a:t>18.1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5796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정점 특성 보간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삼각형을 덮는 각 픽셀에 대해 </a:t>
            </a:r>
            <a:r>
              <a:rPr lang="ko-KR" altLang="en-US" dirty="0" err="1" smtClean="0"/>
              <a:t>보간해야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삼각형 내부 픽셀들을 위한 정점에 부착된 값들 계산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원근 보정 보간</a:t>
            </a:r>
            <a:r>
              <a:rPr lang="en-US" altLang="ko-KR" dirty="0" smtClean="0"/>
              <a:t>(Perspective Correct Interpolation)</a:t>
            </a:r>
            <a:r>
              <a:rPr lang="ko-KR" altLang="en-US" dirty="0" smtClean="0"/>
              <a:t>을 통해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3D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2D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맵핑시에</a:t>
            </a:r>
            <a:r>
              <a:rPr lang="ko-KR" altLang="en-US" dirty="0" smtClean="0"/>
              <a:t> 간격이 고르지 않는 문제를 해결한다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23,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래스터화</a:t>
            </a:r>
            <a:r>
              <a:rPr lang="ko-KR" altLang="en-US" dirty="0"/>
              <a:t> 단계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212976"/>
            <a:ext cx="3648989" cy="23042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489" y="3212976"/>
            <a:ext cx="3218445" cy="23042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35027" y="5619717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 </a:t>
            </a:r>
            <a:r>
              <a:rPr lang="en-US" altLang="ko-KR" sz="1200" dirty="0" smtClean="0"/>
              <a:t>19.1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985724" y="5619717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 </a:t>
            </a:r>
            <a:r>
              <a:rPr lang="en-US" altLang="ko-KR" sz="1200" dirty="0" smtClean="0"/>
              <a:t>19.2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2319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픽셀 </a:t>
            </a:r>
            <a:r>
              <a:rPr lang="ko-KR" altLang="en-US" dirty="0" err="1" smtClean="0"/>
              <a:t>셰이더</a:t>
            </a:r>
            <a:r>
              <a:rPr lang="en-US" altLang="ko-KR" dirty="0" smtClean="0"/>
              <a:t>(PS)</a:t>
            </a:r>
          </a:p>
          <a:p>
            <a:pPr lvl="1"/>
            <a:r>
              <a:rPr lang="ko-KR" altLang="en-US" dirty="0" err="1" smtClean="0"/>
              <a:t>픽셀셰이더는</a:t>
            </a:r>
            <a:r>
              <a:rPr lang="ko-KR" altLang="en-US" dirty="0" smtClean="0"/>
              <a:t> 각각의 </a:t>
            </a:r>
            <a:r>
              <a:rPr lang="en-US" altLang="ko-KR" b="1" dirty="0" smtClean="0"/>
              <a:t>pixel fragment</a:t>
            </a:r>
            <a:r>
              <a:rPr lang="ko-KR" altLang="en-US" dirty="0" smtClean="0"/>
              <a:t>에 대해 실행한다</a:t>
            </a:r>
            <a:r>
              <a:rPr lang="en-US" altLang="ko-KR" dirty="0" smtClean="0"/>
              <a:t>.</a:t>
            </a:r>
          </a:p>
          <a:p>
            <a:pPr marL="393192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 pixel fragment : </a:t>
            </a:r>
            <a:r>
              <a:rPr lang="ko-KR" altLang="en-US" dirty="0" smtClean="0">
                <a:sym typeface="Wingdings" panose="05000000000000000000" pitchFamily="2" charset="2"/>
              </a:rPr>
              <a:t>최종적인 픽셀이 될 수 있는 후보들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보간된</a:t>
            </a:r>
            <a:r>
              <a:rPr lang="ko-KR" altLang="en-US" dirty="0" smtClean="0"/>
              <a:t> 정점 특성들을 </a:t>
            </a:r>
            <a:r>
              <a:rPr lang="ko-KR" altLang="en-US" dirty="0" err="1" smtClean="0"/>
              <a:t>입력받아서</a:t>
            </a:r>
            <a:r>
              <a:rPr lang="ko-KR" altLang="en-US" dirty="0" smtClean="0"/>
              <a:t> 하나의 색상을 출력한다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조명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그림자 효과 등 복잡한 작업을 수행할 수 있다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23,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픽셀 </a:t>
            </a:r>
            <a:r>
              <a:rPr lang="ko-KR" altLang="en-US" dirty="0" err="1" smtClean="0"/>
              <a:t>셰이더</a:t>
            </a:r>
            <a:r>
              <a:rPr lang="ko-KR" altLang="en-US" dirty="0" smtClean="0"/>
              <a:t> 단계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16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출력 </a:t>
            </a:r>
            <a:r>
              <a:rPr lang="ko-KR" altLang="en-US" dirty="0" err="1" smtClean="0"/>
              <a:t>병합기</a:t>
            </a:r>
            <a:r>
              <a:rPr lang="en-US" altLang="ko-KR" dirty="0" smtClean="0"/>
              <a:t>(OM)</a:t>
            </a:r>
          </a:p>
          <a:p>
            <a:pPr lvl="1"/>
            <a:r>
              <a:rPr lang="ko-KR" altLang="en-US" dirty="0" smtClean="0"/>
              <a:t>픽셀 </a:t>
            </a:r>
            <a:r>
              <a:rPr lang="ko-KR" altLang="en-US" dirty="0" err="1" smtClean="0"/>
              <a:t>셰이더에서</a:t>
            </a:r>
            <a:r>
              <a:rPr lang="ko-KR" altLang="en-US" dirty="0" smtClean="0"/>
              <a:t> 반환한 픽셀 </a:t>
            </a:r>
            <a:r>
              <a:rPr lang="ko-KR" altLang="en-US" dirty="0" err="1" smtClean="0"/>
              <a:t>프래그먼트들을</a:t>
            </a:r>
            <a:r>
              <a:rPr lang="ko-KR" altLang="en-US" dirty="0" smtClean="0"/>
              <a:t> 출력 </a:t>
            </a:r>
            <a:r>
              <a:rPr lang="ko-KR" altLang="en-US" dirty="0" err="1" smtClean="0"/>
              <a:t>병합기에</a:t>
            </a:r>
            <a:r>
              <a:rPr lang="ko-KR" altLang="en-US" dirty="0" smtClean="0"/>
              <a:t> 입력으로 받게 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 단계에서는 </a:t>
            </a:r>
            <a:r>
              <a:rPr lang="ko-KR" altLang="en-US" b="1" dirty="0" smtClean="0">
                <a:solidFill>
                  <a:srgbClr val="FF0000"/>
                </a:solidFill>
              </a:rPr>
              <a:t>깊이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스텐실 판정에 의해 폐기 유무를 결정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폐기 되지 않은 녀석들은 후면 버퍼에 기록 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b="1" dirty="0" err="1" smtClean="0"/>
              <a:t>블랜딩</a:t>
            </a:r>
            <a:r>
              <a:rPr lang="ko-KR" altLang="en-US" dirty="0" err="1" smtClean="0"/>
              <a:t>도</a:t>
            </a:r>
            <a:r>
              <a:rPr lang="ko-KR" altLang="en-US" dirty="0" smtClean="0"/>
              <a:t> 이 단계에서 일어난다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블랜딩은</a:t>
            </a:r>
            <a:r>
              <a:rPr lang="ko-KR" altLang="en-US" dirty="0" smtClean="0">
                <a:sym typeface="Wingdings" panose="05000000000000000000" pitchFamily="2" charset="2"/>
              </a:rPr>
              <a:t> 후면 버퍼에 새로운 픽셀을 기존 픽셀에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   </a:t>
            </a:r>
            <a:r>
              <a:rPr lang="ko-KR" altLang="en-US" dirty="0" err="1" smtClean="0">
                <a:sym typeface="Wingdings" panose="05000000000000000000" pitchFamily="2" charset="2"/>
              </a:rPr>
              <a:t>덮어씌우는것이</a:t>
            </a:r>
            <a:r>
              <a:rPr lang="ko-KR" altLang="en-US" dirty="0" smtClean="0">
                <a:sym typeface="Wingdings" panose="05000000000000000000" pitchFamily="2" charset="2"/>
              </a:rPr>
              <a:t> 아니라 어떤 공식에 따라서 섞는 결과를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나오게 하는 것을 말한다</a:t>
            </a:r>
            <a:r>
              <a:rPr lang="en-US" altLang="ko-KR" dirty="0" smtClean="0">
                <a:sym typeface="Wingdings" panose="05000000000000000000" pitchFamily="2" charset="2"/>
              </a:rPr>
              <a:t>. ( EX. </a:t>
            </a:r>
            <a:r>
              <a:rPr lang="ko-KR" altLang="en-US" dirty="0" smtClean="0">
                <a:sym typeface="Wingdings" panose="05000000000000000000" pitchFamily="2" charset="2"/>
              </a:rPr>
              <a:t>반투명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23,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출력 </a:t>
            </a:r>
            <a:r>
              <a:rPr lang="ko-KR" altLang="en-US" dirty="0" err="1" smtClean="0"/>
              <a:t>병합기</a:t>
            </a:r>
            <a:r>
              <a:rPr lang="ko-KR" altLang="en-US" dirty="0" smtClean="0"/>
              <a:t> 단계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145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532149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ko-KR" sz="4400" b="1" dirty="0"/>
              <a:t>Thank You for Your Listening!</a:t>
            </a:r>
          </a:p>
          <a:p>
            <a:pPr algn="ctr">
              <a:buNone/>
            </a:pPr>
            <a:endParaRPr lang="ko-KR" altLang="en-US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67075" y="6289357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http://rayman.sejong.ac.kr</a:t>
            </a:r>
          </a:p>
        </p:txBody>
      </p:sp>
      <p:pic>
        <p:nvPicPr>
          <p:cNvPr id="4098" name="Picture 2" descr="E:\ClassFolder\Graduated School\Projects\2014\Sound_Rendering\Doc\회의록\q-and-a.pn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9775" y="2019300"/>
            <a:ext cx="5089071" cy="2857500"/>
          </a:xfrm>
          <a:prstGeom prst="rect">
            <a:avLst/>
          </a:prstGeom>
          <a:noFill/>
        </p:spPr>
      </p:pic>
      <p:pic>
        <p:nvPicPr>
          <p:cNvPr id="2050" name="Picture 2" descr="E:\ClassFolder\MPL\02_new_custom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25" y="5308599"/>
            <a:ext cx="2563812" cy="1016001"/>
          </a:xfrm>
          <a:prstGeom prst="rect">
            <a:avLst/>
          </a:prstGeom>
          <a:noFill/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23, 2017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18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23,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2000" dirty="0" smtClean="0"/>
              <a:t>물체 겹침</a:t>
            </a:r>
            <a:endParaRPr lang="en-US" altLang="ko-KR" sz="2000" dirty="0" smtClean="0"/>
          </a:p>
          <a:p>
            <a:pPr marL="393192" lvl="1" indent="0">
              <a:buNone/>
            </a:pPr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sym typeface="Wingdings" panose="05000000000000000000" pitchFamily="2" charset="2"/>
              </a:rPr>
              <a:t>장면에 있는 물체들이 암시해준다</a:t>
            </a:r>
            <a:r>
              <a:rPr lang="en-US" altLang="ko-KR" sz="2000" dirty="0" smtClean="0">
                <a:sym typeface="Wingdings" panose="05000000000000000000" pitchFamily="2" charset="2"/>
              </a:rPr>
              <a:t>. (</a:t>
            </a:r>
            <a:r>
              <a:rPr lang="ko-KR" altLang="en-US" sz="2000" dirty="0" smtClean="0">
                <a:sym typeface="Wingdings" panose="05000000000000000000" pitchFamily="2" charset="2"/>
              </a:rPr>
              <a:t>그림 </a:t>
            </a:r>
            <a:r>
              <a:rPr lang="en-US" altLang="ko-KR" sz="2000" dirty="0" smtClean="0">
                <a:sym typeface="Wingdings" panose="05000000000000000000" pitchFamily="2" charset="2"/>
              </a:rPr>
              <a:t>2.1)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조명과 음영</a:t>
            </a:r>
            <a:endParaRPr lang="en-US" altLang="ko-KR" sz="2000" dirty="0" smtClean="0"/>
          </a:p>
          <a:p>
            <a:pPr marL="393192" lvl="1" indent="0">
              <a:buNone/>
            </a:pPr>
            <a:r>
              <a:rPr lang="en-US" altLang="ko-KR" sz="2000" dirty="0" smtClean="0">
                <a:sym typeface="Wingdings" panose="05000000000000000000" pitchFamily="2" charset="2"/>
              </a:rPr>
              <a:t> 3</a:t>
            </a:r>
            <a:r>
              <a:rPr lang="ko-KR" altLang="en-US" sz="2000" dirty="0" smtClean="0">
                <a:sym typeface="Wingdings" panose="05000000000000000000" pitchFamily="2" charset="2"/>
              </a:rPr>
              <a:t>차원 물체의 입체적 형태와 부피를 묘사해준다</a:t>
            </a:r>
            <a:r>
              <a:rPr lang="en-US" altLang="ko-KR" sz="2000" dirty="0" smtClean="0">
                <a:sym typeface="Wingdings" panose="05000000000000000000" pitchFamily="2" charset="2"/>
              </a:rPr>
              <a:t>.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그림자</a:t>
            </a:r>
            <a:endParaRPr lang="en-US" altLang="ko-KR" sz="2000" dirty="0" smtClean="0"/>
          </a:p>
          <a:p>
            <a:pPr marL="393192" lvl="1" indent="0">
              <a:buNone/>
            </a:pPr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sym typeface="Wingdings" panose="05000000000000000000" pitchFamily="2" charset="2"/>
              </a:rPr>
              <a:t>광원이 있는 위치를 말해주고 어떤 오브젝트가 지면에서 얼마나 </a:t>
            </a:r>
            <a:r>
              <a:rPr lang="en-US" altLang="ko-KR" sz="2000" dirty="0" smtClean="0">
                <a:sym typeface="Wingdings" panose="05000000000000000000" pitchFamily="2" charset="2"/>
              </a:rPr>
              <a:t/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r>
              <a:rPr lang="en-US" altLang="ko-KR" sz="2000" dirty="0" smtClean="0">
                <a:sym typeface="Wingdings" panose="05000000000000000000" pitchFamily="2" charset="2"/>
              </a:rPr>
              <a:t>     </a:t>
            </a:r>
            <a:r>
              <a:rPr lang="ko-KR" altLang="en-US" sz="2000" dirty="0" smtClean="0">
                <a:sym typeface="Wingdings" panose="05000000000000000000" pitchFamily="2" charset="2"/>
              </a:rPr>
              <a:t>떨어져 있는지 대략이나마 제시한다</a:t>
            </a:r>
            <a:r>
              <a:rPr lang="en-US" altLang="ko-KR" sz="2000" dirty="0" smtClean="0">
                <a:sym typeface="Wingdings" panose="05000000000000000000" pitchFamily="2" charset="2"/>
              </a:rPr>
              <a:t>.</a:t>
            </a:r>
            <a:endParaRPr lang="ko-KR" altLang="en-US" sz="20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23,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차원의 환상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1" y="3816841"/>
            <a:ext cx="2146066" cy="24593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9464" y="6276201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2.1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4827498"/>
            <a:ext cx="2904273" cy="13725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22253" y="6276201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2.2</a:t>
            </a:r>
            <a:endParaRPr lang="ko-KR" altLang="en-US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668" y="4820714"/>
            <a:ext cx="3014337" cy="13474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25042" y="6276201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2.3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1491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삼각형 </a:t>
            </a:r>
            <a:r>
              <a:rPr lang="ko-KR" altLang="en-US" dirty="0" err="1" smtClean="0"/>
              <a:t>메쉬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일반적으로 </a:t>
            </a:r>
            <a:r>
              <a:rPr lang="en-US" altLang="ko-KR" dirty="0" smtClean="0"/>
              <a:t>Direct3D </a:t>
            </a:r>
            <a:r>
              <a:rPr lang="ko-KR" altLang="en-US" dirty="0" smtClean="0"/>
              <a:t>응용 프로그램에서는 고형의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물체를 삼각형 </a:t>
            </a:r>
            <a:r>
              <a:rPr lang="ko-KR" altLang="en-US" dirty="0" err="1" smtClean="0"/>
              <a:t>메쉬로</a:t>
            </a:r>
            <a:r>
              <a:rPr lang="ko-KR" altLang="en-US" dirty="0" smtClean="0"/>
              <a:t> 근사해서 표현한다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3.1)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메쉬</a:t>
            </a:r>
            <a:r>
              <a:rPr lang="ko-KR" altLang="en-US" dirty="0" smtClean="0"/>
              <a:t> 수가 많을수록 정밀한 표현 가능하다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그러나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메쉬들을</a:t>
            </a:r>
            <a:r>
              <a:rPr lang="ko-KR" altLang="en-US" dirty="0" smtClean="0"/>
              <a:t> 처리하기 위한 비용도 증가한다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23,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모형의 표현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313849"/>
            <a:ext cx="4313832" cy="28735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65849" y="6215241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3.1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9174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RGB(Red, Green, Blue)</a:t>
            </a:r>
          </a:p>
          <a:p>
            <a:pPr lvl="1"/>
            <a:r>
              <a:rPr lang="ko-KR" altLang="en-US" dirty="0" smtClean="0"/>
              <a:t>컴퓨터 모니터는 픽셀마다 빨간색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녹색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파란색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빛을 섞어서 방출한다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RGB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(r, g, b)</a:t>
            </a:r>
            <a:r>
              <a:rPr lang="ko-KR" altLang="en-US" dirty="0" smtClean="0"/>
              <a:t>는 각각 요소가 </a:t>
            </a:r>
            <a:r>
              <a:rPr lang="en-US" altLang="ko-KR" dirty="0" smtClean="0"/>
              <a:t>0.0 ~ 1.1</a:t>
            </a:r>
            <a:r>
              <a:rPr lang="ko-KR" altLang="en-US" dirty="0" smtClean="0"/>
              <a:t>로 정규화 된 </a:t>
            </a:r>
            <a:r>
              <a:rPr lang="en-US" altLang="ko-KR" dirty="0" smtClean="0"/>
              <a:t>float </a:t>
            </a:r>
            <a:br>
              <a:rPr lang="en-US" altLang="ko-KR" dirty="0" smtClean="0"/>
            </a:br>
            <a:r>
              <a:rPr lang="ko-KR" altLang="en-US" dirty="0" smtClean="0"/>
              <a:t>값으로 표현된다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일반적으로 </a:t>
            </a:r>
            <a:r>
              <a:rPr lang="en-US" altLang="ko-KR" dirty="0" smtClean="0"/>
              <a:t>(r, g, b, a) </a:t>
            </a:r>
            <a:r>
              <a:rPr lang="ko-KR" altLang="en-US" dirty="0" smtClean="0"/>
              <a:t>색상 성분 외에 </a:t>
            </a:r>
            <a:r>
              <a:rPr lang="ko-KR" altLang="en-US" dirty="0" err="1" smtClean="0"/>
              <a:t>알파값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불투명도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추가하여 표현한다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23,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컴퓨터 색상의 기본 개념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568" y="2492896"/>
            <a:ext cx="504056" cy="93610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89482" y="2492896"/>
            <a:ext cx="504056" cy="93610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93538" y="2492896"/>
            <a:ext cx="504056" cy="93610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060848"/>
            <a:ext cx="2734211" cy="15121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895" y="1811173"/>
            <a:ext cx="1952625" cy="1971675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V="1">
            <a:off x="4089365" y="2348880"/>
            <a:ext cx="3499008" cy="809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65850" y="3645571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4.1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6958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dirty="0" smtClean="0"/>
                  <a:t>색상 연산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색상 연산은 벡터 연산이랑 똑같은 형태이다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ko-KR" altLang="en-US" dirty="0" smtClean="0"/>
                  <a:t>색상 연산만의 연산도 존재한다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 err="1" smtClean="0"/>
                  <a:t>성분별</a:t>
                </a:r>
                <a:r>
                  <a:rPr lang="ko-KR" altLang="en-US" dirty="0" smtClean="0"/>
                  <a:t> 곱셈</a:t>
                </a:r>
                <a:r>
                  <a:rPr lang="en-US" altLang="ko-KR" dirty="0" smtClean="0"/>
                  <a:t>(</a:t>
                </a:r>
                <a:r>
                  <a:rPr lang="en-US" altLang="ko-KR" dirty="0" err="1" smtClean="0"/>
                  <a:t>componentwise</a:t>
                </a:r>
                <a:r>
                  <a:rPr lang="en-US" altLang="ko-KR" dirty="0" smtClean="0"/>
                  <a:t> multiplication)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b="1" dirty="0" err="1"/>
                  <a:t>성분별</a:t>
                </a:r>
                <a:r>
                  <a:rPr lang="ko-KR" altLang="en-US" b="1" dirty="0"/>
                  <a:t> 곱셈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componentwise</a:t>
                </a:r>
                <a:r>
                  <a:rPr lang="en-US" altLang="ko-KR" dirty="0"/>
                  <a:t> multiplication</a:t>
                </a:r>
                <a:r>
                  <a:rPr lang="en-US" altLang="ko-KR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2"/>
                <a:endParaRPr lang="en-US" altLang="ko-KR" dirty="0" smtClean="0"/>
              </a:p>
              <a:p>
                <a:r>
                  <a:rPr lang="ko-KR" altLang="en-US" dirty="0" smtClean="0"/>
                  <a:t>색상 관련 함수</a:t>
                </a:r>
                <a:endParaRPr lang="en-US" altLang="ko-KR" dirty="0"/>
              </a:p>
              <a:p>
                <a:pPr lvl="1"/>
                <a:r>
                  <a:rPr lang="en-US" altLang="ko-KR" sz="2000" dirty="0" smtClean="0"/>
                  <a:t>XMVECTOR </a:t>
                </a:r>
                <a:r>
                  <a:rPr lang="en-US" altLang="ko-KR" sz="2000" dirty="0" err="1" smtClean="0"/>
                  <a:t>XMLoadColor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dirty="0" err="1" smtClean="0"/>
                  <a:t>const</a:t>
                </a:r>
                <a:r>
                  <a:rPr lang="en-US" altLang="ko-KR" sz="2000" dirty="0" smtClean="0"/>
                  <a:t> XMCOLOR* </a:t>
                </a:r>
                <a:r>
                  <a:rPr lang="en-US" altLang="ko-KR" sz="2000" dirty="0" err="1" smtClean="0"/>
                  <a:t>pSource</a:t>
                </a:r>
                <a:r>
                  <a:rPr lang="en-US" altLang="ko-KR" sz="2000" dirty="0" smtClean="0"/>
                  <a:t>)</a:t>
                </a:r>
              </a:p>
              <a:p>
                <a:pPr lvl="1"/>
                <a:r>
                  <a:rPr lang="en-US" altLang="ko-KR" sz="2000" dirty="0" smtClean="0"/>
                  <a:t>Void </a:t>
                </a:r>
                <a:r>
                  <a:rPr lang="en-US" altLang="ko-KR" sz="2000" dirty="0" err="1" smtClean="0"/>
                  <a:t>XMStoreColor</a:t>
                </a:r>
                <a:r>
                  <a:rPr lang="en-US" altLang="ko-KR" sz="2000" dirty="0" smtClean="0"/>
                  <a:t>(XMCOLOR* </a:t>
                </a:r>
                <a:r>
                  <a:rPr lang="en-US" altLang="ko-KR" sz="2000" dirty="0" err="1" smtClean="0"/>
                  <a:t>pDest</a:t>
                </a:r>
                <a:r>
                  <a:rPr lang="en-US" altLang="ko-KR" sz="2000" dirty="0" smtClean="0"/>
                  <a:t>, FXMVECTOR V)</a:t>
                </a:r>
              </a:p>
              <a:p>
                <a:pPr lvl="1"/>
                <a:r>
                  <a:rPr lang="en-US" altLang="ko-KR" sz="2000" dirty="0" smtClean="0"/>
                  <a:t>XMVECTOR </a:t>
                </a:r>
                <a:r>
                  <a:rPr lang="en-US" altLang="ko-KR" sz="2000" dirty="0" err="1" smtClean="0"/>
                  <a:t>XMColorModulate</a:t>
                </a:r>
                <a:r>
                  <a:rPr lang="en-US" altLang="ko-KR" sz="2000" dirty="0" smtClean="0"/>
                  <a:t>(XMVECTOR C1, XMVECTOR C2)</a:t>
                </a:r>
              </a:p>
              <a:p>
                <a:pPr lvl="1"/>
                <a:endParaRPr lang="en-US" altLang="ko-KR" sz="1700" dirty="0" smtClean="0"/>
              </a:p>
              <a:p>
                <a:pPr marL="393192" lvl="1" indent="0">
                  <a:buNone/>
                </a:pPr>
                <a:r>
                  <a:rPr lang="en-US" altLang="ko-KR" sz="1700" dirty="0" smtClean="0">
                    <a:sym typeface="Wingdings" panose="05000000000000000000" pitchFamily="2" charset="2"/>
                  </a:rPr>
                  <a:t>※ </a:t>
                </a:r>
                <a:r>
                  <a:rPr lang="ko-KR" altLang="en-US" sz="1700" dirty="0" smtClean="0">
                    <a:sym typeface="Wingdings" panose="05000000000000000000" pitchFamily="2" charset="2"/>
                  </a:rPr>
                  <a:t>색상이 </a:t>
                </a:r>
                <a:r>
                  <a:rPr lang="en-US" altLang="ko-KR" sz="1700" dirty="0" smtClean="0">
                    <a:sym typeface="Wingdings" panose="05000000000000000000" pitchFamily="2" charset="2"/>
                  </a:rPr>
                  <a:t>1</a:t>
                </a:r>
                <a:r>
                  <a:rPr lang="ko-KR" altLang="en-US" sz="1700" dirty="0" smtClean="0">
                    <a:sym typeface="Wingdings" panose="05000000000000000000" pitchFamily="2" charset="2"/>
                  </a:rPr>
                  <a:t>이 넘어가는 경우가 있을 수 있으므로 </a:t>
                </a:r>
                <a:r>
                  <a:rPr lang="en-US" altLang="ko-KR" sz="1700" b="1" dirty="0" smtClean="0">
                    <a:sym typeface="Wingdings" panose="05000000000000000000" pitchFamily="2" charset="2"/>
                  </a:rPr>
                  <a:t>clamp</a:t>
                </a:r>
                <a:r>
                  <a:rPr lang="ko-KR" altLang="en-US" sz="1700" dirty="0" smtClean="0">
                    <a:sym typeface="Wingdings" panose="05000000000000000000" pitchFamily="2" charset="2"/>
                  </a:rPr>
                  <a:t>를 통해 </a:t>
                </a:r>
                <a:r>
                  <a:rPr lang="en-US" altLang="ko-KR" sz="1700" dirty="0" smtClean="0">
                    <a:sym typeface="Wingdings" panose="05000000000000000000" pitchFamily="2" charset="2"/>
                  </a:rPr>
                  <a:t>1</a:t>
                </a:r>
                <a:r>
                  <a:rPr lang="ko-KR" altLang="en-US" sz="1700" dirty="0" smtClean="0">
                    <a:sym typeface="Wingdings" panose="05000000000000000000" pitchFamily="2" charset="2"/>
                  </a:rPr>
                  <a:t>로 보정이 필요하다</a:t>
                </a:r>
                <a:r>
                  <a:rPr lang="en-US" altLang="ko-KR" sz="1700" dirty="0" smtClean="0">
                    <a:sym typeface="Wingdings" panose="05000000000000000000" pitchFamily="2" charset="2"/>
                  </a:rPr>
                  <a:t>.</a:t>
                </a:r>
              </a:p>
              <a:p>
                <a:pPr marL="393192" lvl="1" indent="0">
                  <a:buNone/>
                </a:pPr>
                <a:r>
                  <a:rPr lang="en-US" altLang="ko-KR" sz="1700" dirty="0" smtClean="0">
                    <a:sym typeface="Wingdings" panose="05000000000000000000" pitchFamily="2" charset="2"/>
                  </a:rPr>
                  <a:t>※ XMCOLOR</a:t>
                </a:r>
                <a:r>
                  <a:rPr lang="ko-KR" altLang="en-US" sz="1700" dirty="0" smtClean="0">
                    <a:sym typeface="Wingdings" panose="05000000000000000000" pitchFamily="2" charset="2"/>
                  </a:rPr>
                  <a:t>는 </a:t>
                </a:r>
                <a:r>
                  <a:rPr lang="en-US" altLang="ko-KR" sz="1700" dirty="0" smtClean="0">
                    <a:sym typeface="Wingdings" panose="05000000000000000000" pitchFamily="2" charset="2"/>
                  </a:rPr>
                  <a:t>ARGB </a:t>
                </a:r>
                <a:r>
                  <a:rPr lang="ko-KR" altLang="en-US" sz="1700" dirty="0" smtClean="0">
                    <a:sym typeface="Wingdings" panose="05000000000000000000" pitchFamily="2" charset="2"/>
                  </a:rPr>
                  <a:t>배치를 사용한다</a:t>
                </a:r>
                <a:r>
                  <a:rPr lang="en-US" altLang="ko-KR" sz="1700" dirty="0" smtClean="0">
                    <a:sym typeface="Wingdings" panose="05000000000000000000" pitchFamily="2" charset="2"/>
                  </a:rPr>
                  <a:t>.</a:t>
                </a:r>
              </a:p>
              <a:p>
                <a:pPr marL="393192" lvl="1" indent="0">
                  <a:buNone/>
                </a:pPr>
                <a:r>
                  <a:rPr lang="en-US" altLang="ko-KR" sz="1700" dirty="0" smtClean="0">
                    <a:sym typeface="Wingdings" panose="05000000000000000000" pitchFamily="2" charset="2"/>
                  </a:rPr>
                  <a:t>※ </a:t>
                </a:r>
                <a:r>
                  <a:rPr lang="ko-KR" altLang="en-US" sz="1700" dirty="0" smtClean="0">
                    <a:sym typeface="Wingdings" panose="05000000000000000000" pitchFamily="2" charset="2"/>
                  </a:rPr>
                  <a:t>후면버퍼에 픽셀을 저장할 때는 </a:t>
                </a:r>
                <a:r>
                  <a:rPr lang="en-US" altLang="ko-KR" sz="1700" dirty="0" smtClean="0">
                    <a:sym typeface="Wingdings" panose="05000000000000000000" pitchFamily="2" charset="2"/>
                  </a:rPr>
                  <a:t>32</a:t>
                </a:r>
                <a:r>
                  <a:rPr lang="ko-KR" altLang="en-US" sz="1700" dirty="0" smtClean="0">
                    <a:sym typeface="Wingdings" panose="05000000000000000000" pitchFamily="2" charset="2"/>
                  </a:rPr>
                  <a:t>비트 색상으로 저장한다</a:t>
                </a:r>
                <a:r>
                  <a:rPr lang="en-US" altLang="ko-KR" sz="1700" dirty="0" smtClean="0">
                    <a:sym typeface="Wingdings" panose="05000000000000000000" pitchFamily="2" charset="2"/>
                  </a:rPr>
                  <a:t>.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23,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컴퓨터 색상의 기본 개념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02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2351476" y="6462998"/>
            <a:ext cx="1188134" cy="360040"/>
          </a:xfrm>
          <a:prstGeom prst="rect">
            <a:avLst/>
          </a:prstGeom>
          <a:solidFill>
            <a:srgbClr val="B0CCFE"/>
          </a:solidFill>
          <a:ln>
            <a:solidFill>
              <a:srgbClr val="B0C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출력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병합기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351476" y="5362226"/>
            <a:ext cx="1178020" cy="356975"/>
          </a:xfrm>
          <a:prstGeom prst="rect">
            <a:avLst/>
          </a:prstGeom>
          <a:solidFill>
            <a:srgbClr val="B0CCFE"/>
          </a:solidFill>
          <a:ln>
            <a:solidFill>
              <a:srgbClr val="B0C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레스터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라이저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err="1" smtClean="0"/>
              <a:t>렌더링</a:t>
            </a:r>
            <a:r>
              <a:rPr lang="ko-KR" altLang="en-US" sz="2000" dirty="0" smtClean="0"/>
              <a:t> 파이프라인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3</a:t>
            </a:r>
            <a:r>
              <a:rPr lang="ko-KR" altLang="en-US" sz="1800" dirty="0" smtClean="0"/>
              <a:t>차원 장면의 기하학적 서술과 가상 카메라의 위치 및 방향이 주어졌을 때  현재 가상 카메라에 비친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차원 장면의 모습에 근거해서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차원 이미지를 생성하는 데 필요한 일련의 단계들 전체를 가리키는 용어이다</a:t>
            </a:r>
            <a:r>
              <a:rPr lang="en-US" altLang="ko-KR" sz="1800" dirty="0" smtClean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23,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렌더링</a:t>
            </a:r>
            <a:r>
              <a:rPr lang="ko-KR" altLang="en-US" dirty="0"/>
              <a:t> 파이프라인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48137" y="1990388"/>
            <a:ext cx="1188134" cy="360040"/>
          </a:xfrm>
          <a:prstGeom prst="rect">
            <a:avLst/>
          </a:prstGeom>
          <a:solidFill>
            <a:srgbClr val="B0CCFE"/>
          </a:solidFill>
          <a:ln>
            <a:solidFill>
              <a:srgbClr val="B0C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입력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조립기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414631" y="4121030"/>
            <a:ext cx="1051710" cy="43204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도메인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셰이더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395336" y="2302314"/>
            <a:ext cx="1051710" cy="43204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정점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/>
            </a:r>
            <a:br>
              <a:rPr lang="en-US" altLang="ko-KR" sz="1200" b="1" dirty="0" smtClean="0">
                <a:solidFill>
                  <a:schemeClr val="tx1"/>
                </a:solidFill>
              </a:rPr>
            </a:br>
            <a:r>
              <a:rPr lang="ko-KR" altLang="en-US" sz="1200" b="1" dirty="0" err="1" smtClean="0">
                <a:solidFill>
                  <a:schemeClr val="tx1"/>
                </a:solidFill>
              </a:rPr>
              <a:t>셰이더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395336" y="2929213"/>
            <a:ext cx="1051710" cy="43204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/>
            </a:r>
            <a:br>
              <a:rPr lang="en-US" altLang="ko-KR" sz="1200" b="1" dirty="0" smtClean="0">
                <a:solidFill>
                  <a:schemeClr val="tx1"/>
                </a:solidFill>
              </a:rPr>
            </a:br>
            <a:r>
              <a:rPr lang="ko-KR" altLang="en-US" sz="1200" b="1" dirty="0" err="1" smtClean="0">
                <a:solidFill>
                  <a:schemeClr val="tx1"/>
                </a:solidFill>
              </a:rPr>
              <a:t>셰이더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414631" y="3525679"/>
            <a:ext cx="1051710" cy="43204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테셀레이터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414631" y="4732713"/>
            <a:ext cx="1051710" cy="43204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기하</a:t>
            </a:r>
            <a:r>
              <a:rPr lang="en-US" altLang="ko-KR" sz="1200" b="1" dirty="0" smtClean="0">
                <a:solidFill>
                  <a:schemeClr val="tx1"/>
                </a:solidFill>
              </a:rPr>
              <a:t/>
            </a:r>
            <a:br>
              <a:rPr lang="en-US" altLang="ko-KR" sz="1200" b="1" dirty="0" smtClean="0">
                <a:solidFill>
                  <a:schemeClr val="tx1"/>
                </a:solidFill>
              </a:rPr>
            </a:br>
            <a:r>
              <a:rPr lang="ko-KR" altLang="en-US" sz="1200" b="1" dirty="0" err="1" smtClean="0">
                <a:solidFill>
                  <a:schemeClr val="tx1"/>
                </a:solidFill>
              </a:rPr>
              <a:t>셰이더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414631" y="5866498"/>
            <a:ext cx="1051710" cy="43204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픽셀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/>
            </a:r>
            <a:br>
              <a:rPr lang="en-US" altLang="ko-KR" sz="1200" b="1" dirty="0" smtClean="0">
                <a:solidFill>
                  <a:schemeClr val="tx1"/>
                </a:solidFill>
              </a:rPr>
            </a:br>
            <a:r>
              <a:rPr lang="ko-KR" altLang="en-US" sz="1200" b="1" dirty="0" err="1" smtClean="0">
                <a:solidFill>
                  <a:schemeClr val="tx1"/>
                </a:solidFill>
              </a:rPr>
              <a:t>셰이더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71250" y="2050682"/>
            <a:ext cx="1737053" cy="4572744"/>
          </a:xfrm>
          <a:prstGeom prst="rect">
            <a:avLst/>
          </a:prstGeom>
          <a:solidFill>
            <a:srgbClr val="92D050">
              <a:alpha val="67843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GPU </a:t>
            </a:r>
            <a:r>
              <a:rPr lang="ko-KR" altLang="en-US" b="1" dirty="0" smtClean="0">
                <a:solidFill>
                  <a:schemeClr val="tx1"/>
                </a:solidFill>
              </a:rPr>
              <a:t>자원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버퍼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텍스쳐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아래쪽 화살표 19"/>
          <p:cNvSpPr/>
          <p:nvPr/>
        </p:nvSpPr>
        <p:spPr>
          <a:xfrm rot="18602813">
            <a:off x="2204624" y="2316629"/>
            <a:ext cx="146996" cy="1826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아래쪽 화살표 20"/>
          <p:cNvSpPr/>
          <p:nvPr/>
        </p:nvSpPr>
        <p:spPr>
          <a:xfrm>
            <a:off x="2889194" y="2686560"/>
            <a:ext cx="102584" cy="21602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2881545" y="3321431"/>
            <a:ext cx="102584" cy="21602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2889194" y="3931367"/>
            <a:ext cx="102584" cy="21602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>
            <a:off x="2883883" y="4543749"/>
            <a:ext cx="102584" cy="21602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2883883" y="5144346"/>
            <a:ext cx="102584" cy="21602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>
            <a:off x="2896462" y="5682286"/>
            <a:ext cx="102584" cy="21602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>
            <a:off x="2883883" y="6250698"/>
            <a:ext cx="102584" cy="21602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2999046" y="5182026"/>
            <a:ext cx="708858" cy="100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748613" y="5016014"/>
            <a:ext cx="1051710" cy="43204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스트림</a:t>
            </a:r>
            <a:r>
              <a:rPr lang="en-US" altLang="ko-KR" sz="1200" b="1" dirty="0" smtClean="0">
                <a:solidFill>
                  <a:schemeClr val="tx1"/>
                </a:solidFill>
              </a:rPr>
              <a:t/>
            </a:r>
            <a:br>
              <a:rPr lang="en-US" altLang="ko-KR" sz="1200" b="1" dirty="0" smtClean="0">
                <a:solidFill>
                  <a:schemeClr val="tx1"/>
                </a:solidFill>
              </a:rPr>
            </a:b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오른쪽 화살표 29"/>
          <p:cNvSpPr/>
          <p:nvPr/>
        </p:nvSpPr>
        <p:spPr>
          <a:xfrm>
            <a:off x="4813030" y="5184553"/>
            <a:ext cx="708858" cy="100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 rot="10800000">
            <a:off x="2196391" y="2054235"/>
            <a:ext cx="3325497" cy="1228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 rot="10800000">
            <a:off x="3496408" y="2456937"/>
            <a:ext cx="2025480" cy="1536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 rot="10800000">
            <a:off x="3534473" y="3653470"/>
            <a:ext cx="1998850" cy="1536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 rot="10800000">
            <a:off x="3523038" y="3083836"/>
            <a:ext cx="1998850" cy="1536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 rot="10800000">
            <a:off x="3534472" y="4262857"/>
            <a:ext cx="1998850" cy="1536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 rot="10800000">
            <a:off x="3533731" y="4835374"/>
            <a:ext cx="1998850" cy="1536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 rot="10800000">
            <a:off x="3550948" y="5490048"/>
            <a:ext cx="1998850" cy="1536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 rot="10800000">
            <a:off x="3523038" y="5999870"/>
            <a:ext cx="1998850" cy="1536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 rot="10800000">
            <a:off x="3523038" y="6457677"/>
            <a:ext cx="1568338" cy="13750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>
            <a:off x="4731164" y="6457677"/>
            <a:ext cx="842424" cy="13750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308303" y="6311314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5.1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2243913" y="2856955"/>
            <a:ext cx="1354556" cy="1750552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001030" y="343392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rgbClr val="00B0F0"/>
                </a:solidFill>
              </a:rPr>
              <a:t>테셀레이션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cxnSp>
        <p:nvCxnSpPr>
          <p:cNvPr id="48" name="직선 화살표 연결선 47"/>
          <p:cNvCxnSpPr>
            <a:stCxn id="45" idx="1"/>
            <a:endCxn id="46" idx="3"/>
          </p:cNvCxnSpPr>
          <p:nvPr/>
        </p:nvCxnSpPr>
        <p:spPr>
          <a:xfrm flipH="1" flipV="1">
            <a:off x="2083378" y="3587815"/>
            <a:ext cx="160535" cy="144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15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 </a:t>
            </a:r>
            <a:r>
              <a:rPr lang="ko-KR" altLang="en-US" dirty="0" err="1" smtClean="0"/>
              <a:t>조립기</a:t>
            </a:r>
            <a:r>
              <a:rPr lang="en-US" altLang="ko-KR" dirty="0" smtClean="0"/>
              <a:t>(IA)</a:t>
            </a:r>
          </a:p>
          <a:p>
            <a:pPr lvl="1"/>
            <a:r>
              <a:rPr lang="ko-KR" altLang="en-US" dirty="0" smtClean="0"/>
              <a:t>입력 </a:t>
            </a:r>
            <a:r>
              <a:rPr lang="ko-KR" altLang="en-US" dirty="0" err="1" smtClean="0"/>
              <a:t>조립기</a:t>
            </a:r>
            <a:r>
              <a:rPr lang="ko-KR" altLang="en-US" dirty="0" smtClean="0"/>
              <a:t> 단계는 메모리에서 기하 자료를 읽어서 기하학적 기본도형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삼각형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조립한다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정점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일반적인 의미로는 두 변이 만나는 점이다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Direct3D</a:t>
            </a:r>
            <a:r>
              <a:rPr lang="ko-KR" altLang="en-US" dirty="0" smtClean="0"/>
              <a:t>의 정점은 그보다 훨씬 일반적이다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Direct3D </a:t>
            </a:r>
            <a:r>
              <a:rPr lang="ko-KR" altLang="en-US" dirty="0" smtClean="0"/>
              <a:t>정점은 공간적 위치 이외의 정보도 담을 수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텍스처 </a:t>
            </a:r>
            <a:r>
              <a:rPr lang="en-US" altLang="ko-KR" dirty="0" smtClean="0"/>
              <a:t>UV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노멀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23,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입력 </a:t>
            </a:r>
            <a:r>
              <a:rPr lang="ko-KR" altLang="en-US" dirty="0" err="1" smtClean="0"/>
              <a:t>조립기</a:t>
            </a:r>
            <a:r>
              <a:rPr lang="ko-KR" altLang="en-US" dirty="0" smtClean="0"/>
              <a:t> 단계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41804" y="6243928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 </a:t>
            </a:r>
            <a:r>
              <a:rPr lang="en-US" altLang="ko-KR" sz="1200" dirty="0" smtClean="0"/>
              <a:t>6.1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4695508"/>
            <a:ext cx="42195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2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17290</TotalTime>
  <Words>1267</Words>
  <Application>Microsoft Office PowerPoint</Application>
  <PresentationFormat>화면 슬라이드 쇼(4:3)</PresentationFormat>
  <Paragraphs>425</Paragraphs>
  <Slides>37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8" baseType="lpstr">
      <vt:lpstr>맑은 고딕</vt:lpstr>
      <vt:lpstr>Arial</vt:lpstr>
      <vt:lpstr>Cambria Math</vt:lpstr>
      <vt:lpstr>Lucida Sans Unicode</vt:lpstr>
      <vt:lpstr>Times New Roman</vt:lpstr>
      <vt:lpstr>Trebuchet MS</vt:lpstr>
      <vt:lpstr>Verdana</vt:lpstr>
      <vt:lpstr>Wingdings</vt:lpstr>
      <vt:lpstr>Wingdings 2</vt:lpstr>
      <vt:lpstr>Wingdings 3</vt:lpstr>
      <vt:lpstr>Concourse</vt:lpstr>
      <vt:lpstr>CH5) 렌더링 파이프라인</vt:lpstr>
      <vt:lpstr>목차</vt:lpstr>
      <vt:lpstr>3차원의 환상 (1)</vt:lpstr>
      <vt:lpstr>3차원의 환상 (2)</vt:lpstr>
      <vt:lpstr>모형의 표현</vt:lpstr>
      <vt:lpstr>컴퓨터 색상의 기본 개념 (1)</vt:lpstr>
      <vt:lpstr>컴퓨터 색상의 기본 개념 (2)</vt:lpstr>
      <vt:lpstr>렌더링 파이프라인 개요</vt:lpstr>
      <vt:lpstr>입력 조립기 단계 (1)</vt:lpstr>
      <vt:lpstr>입력 조립기 단계 (2)</vt:lpstr>
      <vt:lpstr>입력 조립기 단계 (3)</vt:lpstr>
      <vt:lpstr>입력 조립기 단계 (4)</vt:lpstr>
      <vt:lpstr>입력 조립기 단계 (5)</vt:lpstr>
      <vt:lpstr>입력 조립기 단계 (6)</vt:lpstr>
      <vt:lpstr>입력 조립기 단계 (7)</vt:lpstr>
      <vt:lpstr>입력 조립기 단계 (8)</vt:lpstr>
      <vt:lpstr>입력 조립기 단계 (9)</vt:lpstr>
      <vt:lpstr>정점 셰이더 단계 (1)</vt:lpstr>
      <vt:lpstr>정점 셰이더 단계 (2)</vt:lpstr>
      <vt:lpstr>정점 셰이더 단계 (3)</vt:lpstr>
      <vt:lpstr>정점 셰이더 단계 (4)</vt:lpstr>
      <vt:lpstr>정점 셰이더 단계 (5)</vt:lpstr>
      <vt:lpstr>정점 셰이더 단계 (6)</vt:lpstr>
      <vt:lpstr>정점 셰이더 단계 (7)</vt:lpstr>
      <vt:lpstr>정점 셰이더 단계 (8)</vt:lpstr>
      <vt:lpstr>정점 셰이더 단계 (9)</vt:lpstr>
      <vt:lpstr>정점 셰이더 단계 (10)</vt:lpstr>
      <vt:lpstr>테셀레이션 단계들 (1)</vt:lpstr>
      <vt:lpstr>테셀레이션 단계들 (2)</vt:lpstr>
      <vt:lpstr>기하 셰이더 단계</vt:lpstr>
      <vt:lpstr>클리핑</vt:lpstr>
      <vt:lpstr>래스터화 단계 (1)</vt:lpstr>
      <vt:lpstr>래스터화 단계 (2)</vt:lpstr>
      <vt:lpstr>픽셀 셰이더 단계</vt:lpstr>
      <vt:lpstr>출력 병합기 단계</vt:lpstr>
      <vt:lpstr>PowerPoint 프레젠테이션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Renering</dc:title>
  <dc:creator>dkhong</dc:creator>
  <cp:lastModifiedBy>Windows 사용자</cp:lastModifiedBy>
  <cp:revision>878</cp:revision>
  <dcterms:created xsi:type="dcterms:W3CDTF">2012-03-02T07:16:05Z</dcterms:created>
  <dcterms:modified xsi:type="dcterms:W3CDTF">2017-07-23T00:19:24Z</dcterms:modified>
</cp:coreProperties>
</file>