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B158-5DBA-439E-B1AA-62BC3E0C3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1A750-1DE4-4015-8CB8-F594993F2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0689F-4621-4F12-9DDE-4B78B18D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B32B8-1881-497A-A83B-A2382B2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0164D-F45E-41AE-BBB3-4744566C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9DC44-3584-4123-B7AE-49989D6E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4ED4A-830D-4E96-8484-51835B5F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A3ECE-95EB-43E6-B7F9-471BFA15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A1B52-3313-4F47-BC40-33D16EFC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957DF-9435-49E3-94F9-4BCECB1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E10282-06C4-4516-8594-ECD54842C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9AF780-B22A-4018-89D2-BAC5346F8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5098D-102C-432C-86F2-0298B029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4E000-520A-4CE9-8CE4-37972E47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B11D0-C425-462B-9FA5-806CFEEE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6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7209F-C692-4902-AE13-21DB953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E4E69-A3B6-4967-9944-9AFE01DA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2BBD0-3140-4262-84AB-77F9C11E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13EBE-022D-4E11-B4F9-7CA356BF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9BF5B-8CA2-457D-9586-41AB1682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5973-8B21-4735-87FF-E0BD6221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CDCAA-F4B9-4101-8577-DD1105FA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E83FD-DDB7-4E95-86CA-F49B4E28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04A3-2942-47C4-870B-113F7A40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5E909-0DCD-4140-B80A-9F6D91DD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2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77680-F28F-4820-B379-C2158AFA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EB503-10C0-4A97-94C0-BD15771A2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503FC-9670-428A-9AB0-8C45865D9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1A75F-0557-4A12-BBD4-3BE72B1A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AFBDA-DF19-41BD-91AD-0AB596DB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545A6-A68E-4181-A178-B5FA60E2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020A-A993-4978-99DC-0E8822D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B70E1-0D41-40D9-BBA7-2315EB74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8CC698-35D1-4E9D-8807-119875C0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2F4F62-4E02-4E26-B549-AF42587EB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DFE7BD-69F9-4231-8F72-56A11E254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DB23E-77D1-4299-9E71-38FE2E9F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E72DA5-289F-442F-B164-D349B6EF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AF2B05-7BA2-4497-959F-A30AD3D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FB51-D6B2-4045-A9D2-20B8A098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C622B7-50D4-4BB5-B1CA-1CBFA1B4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04743-BD5B-4BEE-88DF-51CE9400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36C8F-AE0F-4DFE-B5AE-B2CB1348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43F46-A8C9-452B-A27B-D74288B9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EE267A-BDD0-48D5-B303-8803B7F5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742AB-0C03-4526-B9F3-212391C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DB350-E0D5-4988-839C-DEC5A7C9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083CE-2648-47D9-A3D6-966D1DD5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75D73-B42D-4E3D-BB77-A6FD891B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41650-FBB2-48B7-BD51-2519BD9D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23423-7E34-477E-A465-A0733848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950E7-6B2A-4BCA-93C9-E1E80750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E271B-B61A-4FD1-9CAA-4CEAC733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4258B-E343-4797-AC45-E3296F134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45E36-55D6-4D41-BEA8-CFAF6986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B3017-09C5-442F-9C27-8AF22B77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EBB8B-9D93-4FA1-B39E-2D3E9F1C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F508D-B50F-45F6-A4E9-83E6700F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2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3BCD35-8D2D-4A5C-B342-A99879E1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6C349-403F-4563-A719-68E49E0F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776C-8B50-4B12-B162-D7EC2DCA0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30EA-3F7F-4AB4-B5C6-EEC6F9C9F15A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1EF5E-6217-4131-B7D1-404483D87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9FFC6-3ED6-436D-AD5F-3FB9A206D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90F6-724F-4B78-A7A9-5FE0D020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kjcr.tistory.com/entry/%ED%85%8D%EC%8A%A4%EC%B3%90-%EC%83%98%ED%94%8C%EB%A7%81-%ED%95%84%ED%84%B0%EB%A7%8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D01CA-4AF0-4CC9-9CFB-15DA27044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이미지 텍스처링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78980-7CA3-47F6-ADDF-74771877E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5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B2FCB-3CCB-4ED8-B0BC-5E1E7A53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텍스처 축소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5BD8F-CBCB-4E9F-A8B7-110FA204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텍스처 축소의 경우 픽셀들이 듬성듬성 투영된다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아래처럼 픽셀이 </a:t>
            </a:r>
            <a:r>
              <a:rPr lang="ko-KR" altLang="en-US" dirty="0" err="1"/>
              <a:t>특정텍</a:t>
            </a:r>
            <a:r>
              <a:rPr lang="ko-KR" altLang="en-US" dirty="0"/>
              <a:t> 셀색깔로 둘러싸이게 되면 다른 색은 무시하고 그 색으로만 표시된다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ko-KR" altLang="en-US" dirty="0" err="1"/>
              <a:t>에일리어싱의</a:t>
            </a:r>
            <a:r>
              <a:rPr lang="ko-KR" altLang="en-US" dirty="0"/>
              <a:t> 문제점을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부작용을 최소화하기 위해선 </a:t>
            </a:r>
            <a:r>
              <a:rPr lang="ko-KR" altLang="en-US" dirty="0" err="1"/>
              <a:t>안티에일리어싱</a:t>
            </a:r>
            <a:r>
              <a:rPr lang="ko-KR" altLang="en-US" dirty="0"/>
              <a:t> 기술이 필요하다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54E1C93-3395-4F3D-98C7-107BB20E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1" y="4435475"/>
            <a:ext cx="68738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95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D9026-3453-47D7-84F7-CA8F2BDB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밉</a:t>
            </a:r>
            <a:r>
              <a:rPr lang="ko-KR" altLang="en-US"/>
              <a:t>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8BE8D-3C65-4CFB-AE0C-D2A33B3A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이전의 </a:t>
            </a:r>
            <a:r>
              <a:rPr lang="ko-KR" altLang="en-US" dirty="0" err="1"/>
              <a:t>에일리어싱의</a:t>
            </a:r>
            <a:r>
              <a:rPr lang="ko-KR" altLang="en-US" dirty="0"/>
              <a:t> 문제점의 해결책은 텍스처 크기를 </a:t>
            </a:r>
            <a:r>
              <a:rPr lang="ko-KR" altLang="en-US" dirty="0" err="1"/>
              <a:t>작게하여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다운샘플링을</a:t>
            </a:r>
            <a:r>
              <a:rPr lang="ko-KR" altLang="en-US" dirty="0"/>
              <a:t> 하여 </a:t>
            </a:r>
            <a:r>
              <a:rPr lang="ko-KR" altLang="en-US" dirty="0" err="1"/>
              <a:t>프리미티브</a:t>
            </a:r>
            <a:r>
              <a:rPr lang="ko-KR" altLang="en-US" dirty="0"/>
              <a:t> 크기와 비슷하도록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베스트는 픽셀과 </a:t>
            </a:r>
            <a:r>
              <a:rPr lang="ko-KR" altLang="en-US" dirty="0" err="1"/>
              <a:t>텍셀은</a:t>
            </a:r>
            <a:r>
              <a:rPr lang="ko-KR" altLang="en-US" dirty="0"/>
              <a:t> </a:t>
            </a:r>
            <a:r>
              <a:rPr lang="en-US" altLang="ko-KR" dirty="0"/>
              <a:t>1:1</a:t>
            </a:r>
            <a:r>
              <a:rPr lang="ko-KR" altLang="en-US" dirty="0"/>
              <a:t>을 유지하도록 노력한다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원본은 </a:t>
            </a:r>
            <a:r>
              <a:rPr lang="en-US" altLang="ko-KR" dirty="0"/>
              <a:t>0</a:t>
            </a:r>
            <a:r>
              <a:rPr lang="ko-KR" altLang="en-US" dirty="0"/>
              <a:t>번 레벨에 위치한다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3068B4A-F1E4-4F2A-9F48-542567A8D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97" y="4544936"/>
            <a:ext cx="455295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412DDFA8-3C66-4F6D-BCC8-4A81FBF05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22" y="4448099"/>
            <a:ext cx="216535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00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EB4E7-A2DD-4EF4-9593-2B2181C2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밉맵</a:t>
            </a:r>
            <a:r>
              <a:rPr lang="ko-KR" altLang="en-US" dirty="0"/>
              <a:t>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31276-A263-4143-A392-E988D9B8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픽셀은 </a:t>
            </a:r>
            <a:r>
              <a:rPr lang="en-US" altLang="ko-KR" dirty="0"/>
              <a:t>(</a:t>
            </a:r>
            <a:r>
              <a:rPr lang="en-US" altLang="ko-KR" i="1" dirty="0" err="1"/>
              <a:t>t</a:t>
            </a:r>
            <a:r>
              <a:rPr lang="en-US" altLang="ko-KR" i="1" baseline="-25000" dirty="0" err="1"/>
              <a:t>x</a:t>
            </a:r>
            <a:r>
              <a:rPr lang="en-US" altLang="ko-KR" i="1" dirty="0" err="1"/>
              <a:t>,t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) </a:t>
            </a:r>
            <a:r>
              <a:rPr lang="ko-KR" altLang="en-US" dirty="0"/>
              <a:t>좌표에 놓인 </a:t>
            </a:r>
            <a:r>
              <a:rPr lang="en-US" altLang="ko-KR" dirty="0"/>
              <a:t>‘</a:t>
            </a:r>
            <a:r>
              <a:rPr lang="ko-KR" altLang="en-US" dirty="0"/>
              <a:t>점</a:t>
            </a:r>
            <a:r>
              <a:rPr lang="en-US" altLang="ko-KR" dirty="0"/>
              <a:t>’</a:t>
            </a:r>
            <a:r>
              <a:rPr lang="ko-KR" altLang="en-US" dirty="0"/>
              <a:t>이 아니라 이 공간을 중점으로 한 영역이므로 이 영역을 픽셀 발자국이라고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 : </a:t>
            </a:r>
            <a:r>
              <a:rPr lang="ko-KR" altLang="en-US" dirty="0"/>
              <a:t>픽셀 발자국 개수</a:t>
            </a:r>
            <a:endParaRPr lang="en-US" altLang="ko-KR" dirty="0"/>
          </a:p>
          <a:p>
            <a:r>
              <a:rPr lang="el-GR" altLang="ko-KR" dirty="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람다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레벨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l-GR" altLang="ko-KR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i="1" dirty="0"/>
              <a:t>m</a:t>
            </a:r>
          </a:p>
          <a:p>
            <a:pPr marL="0" indent="0">
              <a:buNone/>
            </a:pPr>
            <a:endParaRPr lang="en-US" altLang="ko-KR" i="1" dirty="0"/>
          </a:p>
          <a:p>
            <a:r>
              <a:rPr lang="ko-KR" altLang="en-US" dirty="0"/>
              <a:t>만약 </a:t>
            </a: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3X3</a:t>
            </a:r>
            <a:r>
              <a:rPr lang="ko-KR" altLang="en-US" dirty="0"/>
              <a:t>이라면</a:t>
            </a:r>
            <a:endParaRPr lang="en-US" altLang="ko-KR" dirty="0"/>
          </a:p>
          <a:p>
            <a:pPr marL="0" indent="0">
              <a:buNone/>
            </a:pPr>
            <a:r>
              <a:rPr lang="el-GR" altLang="ko-KR" dirty="0">
                <a:cs typeface="Arial" panose="020B0604020202020204" pitchFamily="34" charset="0"/>
                <a:sym typeface="Wingdings" panose="05000000000000000000" pitchFamily="2" charset="2"/>
              </a:rPr>
              <a:t>λ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3 = 1.585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 레벨</a:t>
            </a:r>
            <a:r>
              <a:rPr lang="en-US" altLang="ko-KR" dirty="0"/>
              <a:t>(</a:t>
            </a:r>
            <a:r>
              <a:rPr lang="en-US" altLang="ko-KR" dirty="0">
                <a:sym typeface="Symbol" panose="05050102010706020507" pitchFamily="18" charset="2"/>
              </a:rPr>
              <a:t></a:t>
            </a:r>
            <a:r>
              <a:rPr lang="el-GR" altLang="ko-KR" dirty="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r>
              <a:rPr lang="en-US" altLang="ko-KR" dirty="0">
                <a:sym typeface="Symbol" panose="05050102010706020507" pitchFamily="18" charset="2"/>
              </a:rPr>
              <a:t>) </a:t>
            </a:r>
            <a:r>
              <a:rPr lang="ko-KR" altLang="en-US" dirty="0"/>
              <a:t>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번 레벨</a:t>
            </a:r>
            <a:r>
              <a:rPr lang="en-US" altLang="ko-KR" dirty="0"/>
              <a:t>(</a:t>
            </a:r>
            <a:r>
              <a:rPr lang="en-US" altLang="ko-KR" dirty="0">
                <a:sym typeface="Symbol" panose="05050102010706020507" pitchFamily="18" charset="2"/>
              </a:rPr>
              <a:t></a:t>
            </a:r>
            <a:r>
              <a:rPr lang="el-GR" altLang="ko-KR" dirty="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r>
              <a:rPr lang="en-US" altLang="ko-KR" dirty="0">
                <a:sym typeface="Symbol" panose="05050102010706020507" pitchFamily="18" charset="2"/>
              </a:rPr>
              <a:t>)</a:t>
            </a:r>
            <a:r>
              <a:rPr lang="ko-KR" altLang="en-US" dirty="0"/>
              <a:t>을 모두 고려함</a:t>
            </a:r>
            <a:endParaRPr lang="en-US" altLang="ko-KR" dirty="0"/>
          </a:p>
        </p:txBody>
      </p:sp>
      <p:pic>
        <p:nvPicPr>
          <p:cNvPr id="4" name="그림 3" descr="Figure08x06a.png">
            <a:extLst>
              <a:ext uri="{FF2B5EF4-FFF2-40B4-BE49-F238E27FC236}">
                <a16:creationId xmlns:a16="http://schemas.microsoft.com/office/drawing/2014/main" id="{C1B74408-BC43-4C56-AC04-72061B1CE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36" y="2333841"/>
            <a:ext cx="4643438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50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9786C-8CC1-4D9C-B1AC-CBFDF632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삼선형 보간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BD162-7DDD-49AF-9481-7380B8D6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Symbol" panose="05050102010706020507" pitchFamily="18" charset="2"/>
              </a:rPr>
              <a:t>삼선형보간 </a:t>
            </a:r>
            <a:r>
              <a:rPr lang="en-US" altLang="ko-KR" dirty="0">
                <a:sym typeface="Symbol" panose="05050102010706020507" pitchFamily="18" charset="2"/>
              </a:rPr>
              <a:t>(trilinear interpolation): </a:t>
            </a:r>
            <a:r>
              <a:rPr lang="ko-KR" altLang="en-US" dirty="0">
                <a:sym typeface="Symbol" panose="05050102010706020507" pitchFamily="18" charset="2"/>
              </a:rPr>
              <a:t>두 레벨 모두 선택해서 각</a:t>
            </a:r>
            <a:r>
              <a:rPr lang="en-US" altLang="ko-KR" dirty="0">
                <a:sym typeface="Symbol" panose="05050102010706020507" pitchFamily="18" charset="2"/>
              </a:rPr>
              <a:t> </a:t>
            </a:r>
            <a:r>
              <a:rPr lang="ko-KR" altLang="en-US" dirty="0">
                <a:sym typeface="Symbol" panose="05050102010706020507" pitchFamily="18" charset="2"/>
              </a:rPr>
              <a:t>레벨의 </a:t>
            </a:r>
            <a:r>
              <a:rPr lang="ko-KR" altLang="en-US" dirty="0" err="1">
                <a:sym typeface="Symbol" panose="05050102010706020507" pitchFamily="18" charset="2"/>
              </a:rPr>
              <a:t>겹선형</a:t>
            </a:r>
            <a:r>
              <a:rPr lang="ko-KR" altLang="en-US" dirty="0">
                <a:sym typeface="Symbol" panose="05050102010706020507" pitchFamily="18" charset="2"/>
              </a:rPr>
              <a:t> 보간 결과를 선형 보간</a:t>
            </a:r>
            <a:r>
              <a:rPr lang="en-US" altLang="ko-KR" i="1" dirty="0"/>
              <a:t>.</a:t>
            </a:r>
            <a:endParaRPr lang="en-US" altLang="ko-KR" i="1" dirty="0">
              <a:sym typeface="Symbol" panose="05050102010706020507" pitchFamily="18" charset="2"/>
            </a:endParaRPr>
          </a:p>
          <a:p>
            <a:endParaRPr lang="ko-KR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50364C4-3899-4DBF-A514-67ACAFED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45" y="2862263"/>
            <a:ext cx="34766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56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A7DC-DA38-4D48-B473-5BF8D375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밉매핑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AE9CB-BBCF-49CD-AA3E-DEC68DF4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사각형이 많이 기울어져 있는 경우 위는 축소하고 아래쪽으로는 확대를 </a:t>
            </a:r>
            <a:r>
              <a:rPr lang="ko-KR" altLang="en-US" sz="2400" dirty="0" err="1"/>
              <a:t>해야한다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밉매핑</a:t>
            </a:r>
            <a:r>
              <a:rPr lang="ko-KR" altLang="en-US" sz="2400" dirty="0"/>
              <a:t> 하드웨어는 픽셀 각각에 축소되야 하는지 확대 해야 하는지 결정한다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아래 </a:t>
            </a:r>
            <a:r>
              <a:rPr lang="ko-KR" altLang="en-US" sz="2400" dirty="0" err="1"/>
              <a:t>검은선이</a:t>
            </a:r>
            <a:r>
              <a:rPr lang="ko-KR" altLang="en-US" sz="2400" dirty="0"/>
              <a:t> 확대와 축소의 영역을 구분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아래 쪽은 </a:t>
            </a:r>
            <a:r>
              <a:rPr lang="en-US" altLang="ko-KR" sz="2400" dirty="0"/>
              <a:t>0</a:t>
            </a:r>
            <a:r>
              <a:rPr lang="ko-KR" altLang="en-US" sz="2400" dirty="0"/>
              <a:t>번 레벨 텍스처 사용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AFA1B3D-43FB-4EAB-822D-D408F4C79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7" y="4435475"/>
            <a:ext cx="5629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0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767D-EFAD-44AB-ACAE-ABC49231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밉매핑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D97C7-C9A7-4098-8EA0-469117D6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가시성을 위해 빨간색을 </a:t>
            </a:r>
            <a:r>
              <a:rPr lang="en-US" altLang="ko-KR" dirty="0"/>
              <a:t>0</a:t>
            </a:r>
            <a:r>
              <a:rPr lang="ko-KR" altLang="en-US" dirty="0"/>
              <a:t>레벨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텍스처로 표현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638B-FF08-460A-9430-39F546EC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31" y="3902075"/>
            <a:ext cx="258127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78E8A83-7A18-417C-AA98-601F0905E4EF}"/>
              </a:ext>
            </a:extLst>
          </p:cNvPr>
          <p:cNvGrpSpPr>
            <a:grpSpLocks/>
          </p:cNvGrpSpPr>
          <p:nvPr/>
        </p:nvGrpSpPr>
        <p:grpSpPr bwMode="auto">
          <a:xfrm>
            <a:off x="3340894" y="5072063"/>
            <a:ext cx="723900" cy="749300"/>
            <a:chOff x="786063" y="1620253"/>
            <a:chExt cx="850232" cy="8502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8D5072-8064-4F69-8623-BB40633F0272}"/>
                </a:ext>
              </a:extLst>
            </p:cNvPr>
            <p:cNvSpPr/>
            <p:nvPr/>
          </p:nvSpPr>
          <p:spPr>
            <a:xfrm>
              <a:off x="786063" y="1620253"/>
              <a:ext cx="850232" cy="8502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E52EF5F-7084-434F-AF4F-A0CBCE8AFF39}"/>
                </a:ext>
              </a:extLst>
            </p:cNvPr>
            <p:cNvCxnSpPr/>
            <p:nvPr/>
          </p:nvCxnSpPr>
          <p:spPr>
            <a:xfrm rot="5400000">
              <a:off x="786063" y="2045369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9AEE5CD-889D-43CD-B617-FFB2ADA71685}"/>
                </a:ext>
              </a:extLst>
            </p:cNvPr>
            <p:cNvCxnSpPr/>
            <p:nvPr/>
          </p:nvCxnSpPr>
          <p:spPr>
            <a:xfrm rot="10800000">
              <a:off x="786063" y="2045369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78FE91-7B1F-4C2C-9EAE-CC10C9AC344A}"/>
              </a:ext>
            </a:extLst>
          </p:cNvPr>
          <p:cNvGrpSpPr>
            <a:grpSpLocks/>
          </p:cNvGrpSpPr>
          <p:nvPr/>
        </p:nvGrpSpPr>
        <p:grpSpPr bwMode="auto">
          <a:xfrm>
            <a:off x="7520781" y="5072063"/>
            <a:ext cx="723900" cy="749300"/>
            <a:chOff x="786063" y="1620253"/>
            <a:chExt cx="850232" cy="85023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134C8A6-16DB-4D82-9550-134EFDE01679}"/>
                </a:ext>
              </a:extLst>
            </p:cNvPr>
            <p:cNvSpPr/>
            <p:nvPr/>
          </p:nvSpPr>
          <p:spPr>
            <a:xfrm>
              <a:off x="786063" y="1620253"/>
              <a:ext cx="850232" cy="8502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02C5B94-6811-4793-A88A-DBC8A9C98825}"/>
                </a:ext>
              </a:extLst>
            </p:cNvPr>
            <p:cNvCxnSpPr/>
            <p:nvPr/>
          </p:nvCxnSpPr>
          <p:spPr>
            <a:xfrm rot="5400000">
              <a:off x="786063" y="2045369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1A571F-4E93-4EC9-9ECE-5B2F8D7E018B}"/>
                </a:ext>
              </a:extLst>
            </p:cNvPr>
            <p:cNvCxnSpPr/>
            <p:nvPr/>
          </p:nvCxnSpPr>
          <p:spPr>
            <a:xfrm rot="10800000">
              <a:off x="786063" y="2045369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E45A24-3F21-48A1-AD34-BD22A69BC8B3}"/>
              </a:ext>
            </a:extLst>
          </p:cNvPr>
          <p:cNvGrpSpPr>
            <a:grpSpLocks/>
          </p:cNvGrpSpPr>
          <p:nvPr/>
        </p:nvGrpSpPr>
        <p:grpSpPr bwMode="auto">
          <a:xfrm>
            <a:off x="6480969" y="5072063"/>
            <a:ext cx="725487" cy="747712"/>
            <a:chOff x="786063" y="1620253"/>
            <a:chExt cx="850232" cy="850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A4581F-214C-4DF2-8500-393DB183C295}"/>
                </a:ext>
              </a:extLst>
            </p:cNvPr>
            <p:cNvSpPr/>
            <p:nvPr/>
          </p:nvSpPr>
          <p:spPr>
            <a:xfrm>
              <a:off x="786063" y="1620253"/>
              <a:ext cx="850232" cy="8502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85CF550-E807-4C25-9E1A-84632FF0B1DE}"/>
                </a:ext>
              </a:extLst>
            </p:cNvPr>
            <p:cNvCxnSpPr/>
            <p:nvPr/>
          </p:nvCxnSpPr>
          <p:spPr>
            <a:xfrm rot="5400000">
              <a:off x="786993" y="2045369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59BDB54-B776-4D7A-B57A-275B25A4C327}"/>
                </a:ext>
              </a:extLst>
            </p:cNvPr>
            <p:cNvCxnSpPr/>
            <p:nvPr/>
          </p:nvCxnSpPr>
          <p:spPr>
            <a:xfrm rot="10800000">
              <a:off x="786063" y="2046272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6A562A-9FEB-4494-8248-1C9F1FD0DDD1}"/>
              </a:ext>
            </a:extLst>
          </p:cNvPr>
          <p:cNvGrpSpPr>
            <a:grpSpLocks/>
          </p:cNvGrpSpPr>
          <p:nvPr/>
        </p:nvGrpSpPr>
        <p:grpSpPr bwMode="auto">
          <a:xfrm>
            <a:off x="5401469" y="5072063"/>
            <a:ext cx="723900" cy="749300"/>
            <a:chOff x="786063" y="1620253"/>
            <a:chExt cx="850232" cy="8502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167603E-20E7-491A-AB90-8AFED7C08011}"/>
                </a:ext>
              </a:extLst>
            </p:cNvPr>
            <p:cNvSpPr/>
            <p:nvPr/>
          </p:nvSpPr>
          <p:spPr>
            <a:xfrm>
              <a:off x="786063" y="1620253"/>
              <a:ext cx="850232" cy="8502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FE25B99-B83C-43FF-8DA9-0993B0F46D2E}"/>
                </a:ext>
              </a:extLst>
            </p:cNvPr>
            <p:cNvCxnSpPr/>
            <p:nvPr/>
          </p:nvCxnSpPr>
          <p:spPr>
            <a:xfrm rot="5400000">
              <a:off x="786063" y="2045369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7002B65-6A4D-470B-A301-6433D54DF7DF}"/>
                </a:ext>
              </a:extLst>
            </p:cNvPr>
            <p:cNvCxnSpPr/>
            <p:nvPr/>
          </p:nvCxnSpPr>
          <p:spPr>
            <a:xfrm rot="10800000">
              <a:off x="786063" y="2045369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9BBF5F-A9FE-406E-A8BD-A04C1B83163B}"/>
              </a:ext>
            </a:extLst>
          </p:cNvPr>
          <p:cNvGrpSpPr>
            <a:grpSpLocks/>
          </p:cNvGrpSpPr>
          <p:nvPr/>
        </p:nvGrpSpPr>
        <p:grpSpPr bwMode="auto">
          <a:xfrm>
            <a:off x="4375944" y="5072063"/>
            <a:ext cx="723900" cy="747712"/>
            <a:chOff x="786063" y="1620253"/>
            <a:chExt cx="850232" cy="8502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2BE748-91A1-4406-8368-C774A6DEF377}"/>
                </a:ext>
              </a:extLst>
            </p:cNvPr>
            <p:cNvSpPr/>
            <p:nvPr/>
          </p:nvSpPr>
          <p:spPr>
            <a:xfrm>
              <a:off x="786063" y="1620253"/>
              <a:ext cx="850232" cy="8502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7E74CB4-76A7-498D-98DE-5DABB75E8F1E}"/>
                </a:ext>
              </a:extLst>
            </p:cNvPr>
            <p:cNvCxnSpPr/>
            <p:nvPr/>
          </p:nvCxnSpPr>
          <p:spPr>
            <a:xfrm rot="5400000">
              <a:off x="786063" y="2045369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E64386E-75C1-4E21-8A42-99A5B2FB75F5}"/>
                </a:ext>
              </a:extLst>
            </p:cNvPr>
            <p:cNvCxnSpPr/>
            <p:nvPr/>
          </p:nvCxnSpPr>
          <p:spPr>
            <a:xfrm rot="10800000">
              <a:off x="786063" y="2046272"/>
              <a:ext cx="85023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F89022-8099-46C9-A73D-0127C7752744}"/>
              </a:ext>
            </a:extLst>
          </p:cNvPr>
          <p:cNvSpPr/>
          <p:nvPr/>
        </p:nvSpPr>
        <p:spPr>
          <a:xfrm>
            <a:off x="3352006" y="5589588"/>
            <a:ext cx="228600" cy="2190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80F537-2A4F-4ECF-BD3D-1CBE7AD6F8ED}"/>
              </a:ext>
            </a:extLst>
          </p:cNvPr>
          <p:cNvSpPr/>
          <p:nvPr/>
        </p:nvSpPr>
        <p:spPr>
          <a:xfrm>
            <a:off x="4382294" y="5446713"/>
            <a:ext cx="355600" cy="3667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A861D-C4BC-4DA1-9532-C57C1A724518}"/>
              </a:ext>
            </a:extLst>
          </p:cNvPr>
          <p:cNvSpPr/>
          <p:nvPr/>
        </p:nvSpPr>
        <p:spPr>
          <a:xfrm>
            <a:off x="5407819" y="5360988"/>
            <a:ext cx="447675" cy="4540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A00A3C-11DC-436E-B09A-D61F5E69CF05}"/>
              </a:ext>
            </a:extLst>
          </p:cNvPr>
          <p:cNvSpPr/>
          <p:nvPr/>
        </p:nvSpPr>
        <p:spPr>
          <a:xfrm>
            <a:off x="6492081" y="5287963"/>
            <a:ext cx="514350" cy="5175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6A3B51-DB48-466E-A13E-E196E8E6476B}"/>
              </a:ext>
            </a:extLst>
          </p:cNvPr>
          <p:cNvSpPr/>
          <p:nvPr/>
        </p:nvSpPr>
        <p:spPr>
          <a:xfrm>
            <a:off x="7528719" y="5135563"/>
            <a:ext cx="663575" cy="6778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6C87944E-0C5B-4D6B-A4DE-9C6B4C822EFF}"/>
              </a:ext>
            </a:extLst>
          </p:cNvPr>
          <p:cNvSpPr/>
          <p:nvPr/>
        </p:nvSpPr>
        <p:spPr>
          <a:xfrm rot="5400000">
            <a:off x="3629819" y="4551363"/>
            <a:ext cx="146050" cy="723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5A1BB22F-3202-408E-933E-B8B596C8666C}"/>
              </a:ext>
            </a:extLst>
          </p:cNvPr>
          <p:cNvSpPr/>
          <p:nvPr/>
        </p:nvSpPr>
        <p:spPr>
          <a:xfrm rot="5400000">
            <a:off x="6746875" y="3488532"/>
            <a:ext cx="161925" cy="28336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1024ABD-693C-41AC-B690-8413439FC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606" y="4559300"/>
            <a:ext cx="10429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200"/>
              <a:t>magnification</a:t>
            </a:r>
            <a:endParaRPr lang="ko-KR" altLang="en-US" sz="1200"/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id="{4707EF52-F2FE-4201-8D8F-96F5555B5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219" y="4562475"/>
            <a:ext cx="941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200"/>
              <a:t>minification</a:t>
            </a:r>
            <a:endParaRPr lang="ko-KR" altLang="en-US" sz="1200"/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43CEFAD8-5BD5-46A8-9B06-8DEB68F91E1B}"/>
              </a:ext>
            </a:extLst>
          </p:cNvPr>
          <p:cNvSpPr/>
          <p:nvPr/>
        </p:nvSpPr>
        <p:spPr>
          <a:xfrm rot="5400000">
            <a:off x="6726237" y="5649119"/>
            <a:ext cx="46038" cy="5143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A972C6CC-8AA7-4CAE-8DBB-7BC07235E23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91619" y="5362965"/>
            <a:ext cx="409150" cy="29873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FE0CEEC8-9B31-44F5-A485-ECBE70966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69" y="5408613"/>
            <a:ext cx="563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200" dirty="0"/>
              <a:t>area:2</a:t>
            </a:r>
            <a:endParaRPr lang="ko-KR" altLang="en-US" sz="1200" dirty="0"/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5D9F9D65-826D-4DD3-8A8F-DC6F9CE69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394" y="5900738"/>
            <a:ext cx="4872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200"/>
              <a:t>level 0	   level 0	      level 0		               level 1</a:t>
            </a:r>
            <a:endParaRPr lang="ko-KR" altLang="en-US" sz="1200"/>
          </a:p>
        </p:txBody>
      </p:sp>
      <p:sp>
        <p:nvSpPr>
          <p:cNvPr id="33" name="TextBox 54">
            <a:extLst>
              <a:ext uri="{FF2B5EF4-FFF2-40B4-BE49-F238E27FC236}">
                <a16:creationId xmlns:a16="http://schemas.microsoft.com/office/drawing/2014/main" id="{A54EAAA3-9776-47DE-8B16-180CD9585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481" y="4959350"/>
            <a:ext cx="2746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a</a:t>
            </a:r>
            <a:endParaRPr lang="ko-KR" altLang="en-US" sz="1400" b="1" i="1"/>
          </a:p>
        </p:txBody>
      </p:sp>
      <p:sp>
        <p:nvSpPr>
          <p:cNvPr id="34" name="TextBox 55">
            <a:extLst>
              <a:ext uri="{FF2B5EF4-FFF2-40B4-BE49-F238E27FC236}">
                <a16:creationId xmlns:a16="http://schemas.microsoft.com/office/drawing/2014/main" id="{B7A3A8EF-340B-44D4-9C77-545ED7AC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656" y="495300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b</a:t>
            </a:r>
            <a:endParaRPr lang="ko-KR" altLang="en-US" sz="1400" b="1" i="1"/>
          </a:p>
        </p:txBody>
      </p:sp>
      <p:sp>
        <p:nvSpPr>
          <p:cNvPr id="35" name="TextBox 56">
            <a:extLst>
              <a:ext uri="{FF2B5EF4-FFF2-40B4-BE49-F238E27FC236}">
                <a16:creationId xmlns:a16="http://schemas.microsoft.com/office/drawing/2014/main" id="{8588784A-B97C-49DE-A5A0-CC593A752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581" y="4948238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c</a:t>
            </a:r>
            <a:endParaRPr lang="ko-KR" altLang="en-US" sz="1400" b="1" i="1"/>
          </a:p>
        </p:txBody>
      </p:sp>
      <p:sp>
        <p:nvSpPr>
          <p:cNvPr id="36" name="TextBox 57">
            <a:extLst>
              <a:ext uri="{FF2B5EF4-FFF2-40B4-BE49-F238E27FC236}">
                <a16:creationId xmlns:a16="http://schemas.microsoft.com/office/drawing/2014/main" id="{077E6A1C-98F8-464E-B4FE-EB6033B0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256" y="4959350"/>
            <a:ext cx="2746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d</a:t>
            </a:r>
            <a:endParaRPr lang="ko-KR" altLang="en-US" sz="1400" b="1" i="1"/>
          </a:p>
        </p:txBody>
      </p:sp>
      <p:sp>
        <p:nvSpPr>
          <p:cNvPr id="37" name="TextBox 58">
            <a:extLst>
              <a:ext uri="{FF2B5EF4-FFF2-40B4-BE49-F238E27FC236}">
                <a16:creationId xmlns:a16="http://schemas.microsoft.com/office/drawing/2014/main" id="{70A33264-59BE-4D72-AA3D-DA36F6A9D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556" y="495300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e</a:t>
            </a:r>
            <a:endParaRPr lang="ko-KR" altLang="en-US" sz="1400" b="1" i="1"/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657E4473-971B-4B93-9AD7-1D3318A3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64" y="1752600"/>
            <a:ext cx="40544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9145775-DF3E-4FDC-B2FD-EA9F1B54E4C6}"/>
              </a:ext>
            </a:extLst>
          </p:cNvPr>
          <p:cNvSpPr/>
          <p:nvPr/>
        </p:nvSpPr>
        <p:spPr>
          <a:xfrm>
            <a:off x="8738801" y="2100263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1DFD2A9-2758-49BB-AA80-DB0B2133B0C3}"/>
              </a:ext>
            </a:extLst>
          </p:cNvPr>
          <p:cNvSpPr/>
          <p:nvPr/>
        </p:nvSpPr>
        <p:spPr>
          <a:xfrm>
            <a:off x="9081701" y="2208213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25DC29-0CD5-4FD7-8EAD-BB3CD72032FE}"/>
              </a:ext>
            </a:extLst>
          </p:cNvPr>
          <p:cNvSpPr/>
          <p:nvPr/>
        </p:nvSpPr>
        <p:spPr>
          <a:xfrm>
            <a:off x="8561001" y="2324100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CA8872A-4390-4B38-B596-0CE78402377D}"/>
              </a:ext>
            </a:extLst>
          </p:cNvPr>
          <p:cNvSpPr/>
          <p:nvPr/>
        </p:nvSpPr>
        <p:spPr>
          <a:xfrm>
            <a:off x="9110276" y="2416175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671D6ED-6D57-4DC8-827B-5C000282DD68}"/>
              </a:ext>
            </a:extLst>
          </p:cNvPr>
          <p:cNvSpPr/>
          <p:nvPr/>
        </p:nvSpPr>
        <p:spPr>
          <a:xfrm>
            <a:off x="9197589" y="2840038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B03B43FE-1512-4258-A09A-41818ADC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876" y="1846263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e</a:t>
            </a:r>
            <a:endParaRPr lang="ko-KR" altLang="en-US" sz="1400" b="1" i="1"/>
          </a:p>
        </p:txBody>
      </p:sp>
      <p:sp>
        <p:nvSpPr>
          <p:cNvPr id="60" name="TextBox 48">
            <a:extLst>
              <a:ext uri="{FF2B5EF4-FFF2-40B4-BE49-F238E27FC236}">
                <a16:creationId xmlns:a16="http://schemas.microsoft.com/office/drawing/2014/main" id="{38608FE5-E7DE-449E-92E8-4568E09C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9864" y="2116138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c</a:t>
            </a:r>
            <a:endParaRPr lang="ko-KR" altLang="en-US" sz="1400" b="1" i="1"/>
          </a:p>
        </p:txBody>
      </p:sp>
      <p:sp>
        <p:nvSpPr>
          <p:cNvPr id="61" name="TextBox 49">
            <a:extLst>
              <a:ext uri="{FF2B5EF4-FFF2-40B4-BE49-F238E27FC236}">
                <a16:creationId xmlns:a16="http://schemas.microsoft.com/office/drawing/2014/main" id="{62CD4487-593E-413B-A9E8-EEA201A2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4876" y="1970088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d</a:t>
            </a:r>
            <a:endParaRPr lang="ko-KR" altLang="en-US" sz="1400" b="1" i="1"/>
          </a:p>
        </p:txBody>
      </p:sp>
      <p:sp>
        <p:nvSpPr>
          <p:cNvPr id="62" name="TextBox 51">
            <a:extLst>
              <a:ext uri="{FF2B5EF4-FFF2-40B4-BE49-F238E27FC236}">
                <a16:creationId xmlns:a16="http://schemas.microsoft.com/office/drawing/2014/main" id="{089FF327-1F3E-4E8D-9A12-593B89DB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201" y="2379663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b</a:t>
            </a:r>
            <a:endParaRPr lang="ko-KR" altLang="en-US" sz="1400" b="1" i="1"/>
          </a:p>
        </p:txBody>
      </p:sp>
      <p:sp>
        <p:nvSpPr>
          <p:cNvPr id="63" name="TextBox 52">
            <a:extLst>
              <a:ext uri="{FF2B5EF4-FFF2-40B4-BE49-F238E27FC236}">
                <a16:creationId xmlns:a16="http://schemas.microsoft.com/office/drawing/2014/main" id="{33C29A73-8382-48DE-BC34-855E8F7E5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876" y="2732088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 b="1" i="1"/>
              <a:t>a</a:t>
            </a:r>
            <a:endParaRPr lang="ko-KR" altLang="en-US" sz="1400" b="1" i="1"/>
          </a:p>
        </p:txBody>
      </p:sp>
    </p:spTree>
    <p:extLst>
      <p:ext uri="{BB962C8B-B14F-4D97-AF65-F5344CB8AC3E}">
        <p14:creationId xmlns:p14="http://schemas.microsoft.com/office/powerpoint/2010/main" val="351610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2D5C7-9757-4640-96EF-297AE62A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밉매핑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5D26B-A3AD-453E-8F2E-76B93B98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밉매핑은</a:t>
            </a:r>
            <a:r>
              <a:rPr lang="ko-KR" altLang="en-US" sz="2000" dirty="0"/>
              <a:t> 하드웨어로 구현되지만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사용자는 그래픽스 </a:t>
            </a:r>
            <a:r>
              <a:rPr lang="en-US" altLang="ko-KR" sz="2000" dirty="0"/>
              <a:t>API</a:t>
            </a:r>
            <a:r>
              <a:rPr lang="ko-KR" altLang="en-US" sz="2000" dirty="0"/>
              <a:t>를 통해 </a:t>
            </a:r>
            <a:r>
              <a:rPr lang="ko-KR" altLang="en-US" sz="2000" dirty="0" err="1"/>
              <a:t>밉매핑</a:t>
            </a:r>
            <a:r>
              <a:rPr lang="ko-KR" altLang="en-US" sz="2000" dirty="0"/>
              <a:t> 제어 가능</a:t>
            </a:r>
            <a:r>
              <a:rPr lang="en-US" altLang="ko-KR" sz="20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제어 대상</a:t>
            </a:r>
            <a:r>
              <a:rPr lang="en-US" altLang="ko-KR" sz="2000" dirty="0"/>
              <a:t>: </a:t>
            </a:r>
            <a:r>
              <a:rPr lang="ko-KR" altLang="en-US" sz="2000" dirty="0"/>
              <a:t>확대 필터링</a:t>
            </a:r>
            <a:r>
              <a:rPr lang="en-US" altLang="ko-KR" sz="2000" dirty="0"/>
              <a:t>(MAGFILTER), </a:t>
            </a:r>
            <a:r>
              <a:rPr lang="ko-KR" altLang="en-US" sz="2000" dirty="0"/>
              <a:t>축소 필터링</a:t>
            </a:r>
            <a:r>
              <a:rPr lang="en-US" altLang="ko-KR" sz="2000" dirty="0"/>
              <a:t>(MINFILTER), </a:t>
            </a:r>
            <a:r>
              <a:rPr lang="ko-KR" altLang="en-US" sz="2000" dirty="0" err="1"/>
              <a:t>밉맵</a:t>
            </a:r>
            <a:r>
              <a:rPr lang="ko-KR" altLang="en-US" sz="2000" dirty="0"/>
              <a:t> 레벨 선택 방법</a:t>
            </a:r>
            <a:r>
              <a:rPr lang="en-US" altLang="ko-KR" sz="2000" dirty="0"/>
              <a:t> (LEVEL).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확대 필터링 </a:t>
            </a:r>
            <a:r>
              <a:rPr lang="en-US" altLang="ko-KR" sz="1800" dirty="0"/>
              <a:t>MAGFILTER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FF0000"/>
                </a:solidFill>
              </a:rPr>
              <a:t>근접점</a:t>
            </a:r>
            <a:r>
              <a:rPr lang="ko-KR" altLang="en-US" sz="1800" dirty="0">
                <a:solidFill>
                  <a:srgbClr val="FF0000"/>
                </a:solidFill>
              </a:rPr>
              <a:t> 샘플링 </a:t>
            </a:r>
            <a:r>
              <a:rPr lang="en-US" altLang="ko-KR" sz="1800" dirty="0"/>
              <a:t>Nearest point sampling             (NEAREST)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FF0000"/>
                </a:solidFill>
              </a:rPr>
              <a:t>겹선형</a:t>
            </a:r>
            <a:r>
              <a:rPr lang="ko-KR" altLang="en-US" sz="1800" dirty="0">
                <a:solidFill>
                  <a:srgbClr val="FF0000"/>
                </a:solidFill>
              </a:rPr>
              <a:t> 보간 </a:t>
            </a:r>
            <a:r>
              <a:rPr lang="en-US" altLang="ko-KR" sz="1800" dirty="0"/>
              <a:t>Bilinear interpolation                   (BILINEAR)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축소 필터링 </a:t>
            </a:r>
            <a:r>
              <a:rPr lang="en-US" altLang="ko-KR" sz="1800" dirty="0"/>
              <a:t>MINFILTER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FF0000"/>
                </a:solidFill>
              </a:rPr>
              <a:t>근접점</a:t>
            </a:r>
            <a:r>
              <a:rPr lang="ko-KR" altLang="en-US" sz="1800" dirty="0">
                <a:solidFill>
                  <a:srgbClr val="FF0000"/>
                </a:solidFill>
              </a:rPr>
              <a:t> 샘플링 </a:t>
            </a:r>
            <a:r>
              <a:rPr lang="en-US" altLang="ko-KR" sz="1800" dirty="0"/>
              <a:t>Nearest point sampling              (NEAREST)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FF0000"/>
                </a:solidFill>
              </a:rPr>
              <a:t>겹선형</a:t>
            </a:r>
            <a:r>
              <a:rPr lang="ko-KR" altLang="en-US" dirty="0">
                <a:solidFill>
                  <a:srgbClr val="FF0000"/>
                </a:solidFill>
              </a:rPr>
              <a:t> 보간 </a:t>
            </a:r>
            <a:r>
              <a:rPr lang="en-US" altLang="ko-KR" dirty="0"/>
              <a:t>Bilinear interpolation             (BILINEAR)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밉맵</a:t>
            </a:r>
            <a:r>
              <a:rPr lang="ko-KR" altLang="en-US" sz="1800" dirty="0"/>
              <a:t> 레벨 선택 방법 </a:t>
            </a:r>
            <a:r>
              <a:rPr lang="en-US" altLang="ko-KR" sz="1800" dirty="0"/>
              <a:t>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</a:rPr>
              <a:t>근접 레벨 </a:t>
            </a:r>
            <a:r>
              <a:rPr lang="en-US" altLang="ko-KR" dirty="0"/>
              <a:t>Nearest level          (NEAREST)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FF0000"/>
                </a:solidFill>
              </a:rPr>
              <a:t>두 레벨 선형 보간                      </a:t>
            </a:r>
            <a:r>
              <a:rPr lang="en-US" altLang="ko-KR" sz="1800" dirty="0"/>
              <a:t>(LINEAR)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56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5AD6A-DA19-439C-9F43-F985C690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밉매핑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5D0EB-7694-47EB-99DA-BB96385F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D057965A-F372-486E-9C81-C4C1EDF7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34" y="1825625"/>
            <a:ext cx="447357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3F698BE0-D7C9-44F5-B66B-7AA620E1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09" y="1839913"/>
            <a:ext cx="44545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8F45BDE-FD0D-41C9-B5EA-078D18E1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34" y="4124325"/>
            <a:ext cx="44450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037598E9-CACD-4457-B1F0-7C5CA5F6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84" y="4137025"/>
            <a:ext cx="4454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33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C50D1-133D-4172-B881-DC673B5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비등방형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282F2-BA22-42D1-9969-8FE2ED466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픽셀발자국을 등방형으로 표시했지만 이것은 매우 특수한 경우로 대부분은 </a:t>
            </a:r>
            <a:r>
              <a:rPr lang="ko-KR" altLang="en-US" dirty="0" err="1"/>
              <a:t>비등방형이다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한쪽에는 많은 수의</a:t>
            </a:r>
            <a:r>
              <a:rPr lang="en-US" altLang="ko-KR" dirty="0"/>
              <a:t>, </a:t>
            </a:r>
            <a:r>
              <a:rPr lang="ko-KR" altLang="en-US" dirty="0"/>
              <a:t>다른 한쪽에는 적은 수의 </a:t>
            </a:r>
            <a:r>
              <a:rPr lang="ko-KR" altLang="en-US" dirty="0" err="1"/>
              <a:t>텍셀이</a:t>
            </a:r>
            <a:r>
              <a:rPr lang="ko-KR" altLang="en-US" dirty="0"/>
              <a:t> </a:t>
            </a:r>
            <a:r>
              <a:rPr lang="ko-KR" altLang="en-US" dirty="0" err="1"/>
              <a:t>걸쳐있을수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97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8EC2-1297-4339-B4E4-A4561020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비등방형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3BF50-08BC-4B53-B18B-C1BC00A7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발자국의 긴 변의 길이 </a:t>
            </a:r>
            <a:r>
              <a:rPr lang="en-US" altLang="ko-KR" dirty="0"/>
              <a:t>m</a:t>
            </a:r>
          </a:p>
          <a:p>
            <a:r>
              <a:rPr lang="el-GR" altLang="ko-KR" dirty="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r>
              <a:rPr lang="en-US" altLang="ko-KR" dirty="0"/>
              <a:t> = log</a:t>
            </a:r>
            <a:r>
              <a:rPr lang="en-US" altLang="ko-KR" baseline="-25000" dirty="0"/>
              <a:t>2</a:t>
            </a:r>
            <a:r>
              <a:rPr lang="en-US" altLang="ko-KR" i="1" dirty="0"/>
              <a:t>m</a:t>
            </a:r>
          </a:p>
          <a:p>
            <a:r>
              <a:rPr lang="ko-KR" altLang="en-US" dirty="0"/>
              <a:t>등방형은 파란색과 흰색의 </a:t>
            </a:r>
            <a:r>
              <a:rPr lang="ko-KR" altLang="en-US" dirty="0" err="1"/>
              <a:t>텍셀이</a:t>
            </a:r>
            <a:r>
              <a:rPr lang="ko-KR" altLang="en-US" dirty="0"/>
              <a:t> 결합되어 색상 결정</a:t>
            </a:r>
            <a:endParaRPr lang="en-US" altLang="ko-KR" dirty="0"/>
          </a:p>
          <a:p>
            <a:r>
              <a:rPr lang="ko-KR" altLang="en-US" dirty="0"/>
              <a:t>아래 비등방형은 흰색으로 결정</a:t>
            </a:r>
            <a:endParaRPr lang="en-US" altLang="ko-KR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DD624-0F37-4E94-B8D6-13230BDC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4319356"/>
            <a:ext cx="4448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FDD8BF2C-E607-4C32-8CBA-5B29303D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4918"/>
            <a:ext cx="42005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왼쪽/오른쪽 화살표 22">
            <a:extLst>
              <a:ext uri="{FF2B5EF4-FFF2-40B4-BE49-F238E27FC236}">
                <a16:creationId xmlns:a16="http://schemas.microsoft.com/office/drawing/2014/main" id="{ECB8591F-5076-4F27-9D87-BDE436865192}"/>
              </a:ext>
            </a:extLst>
          </p:cNvPr>
          <p:cNvSpPr/>
          <p:nvPr/>
        </p:nvSpPr>
        <p:spPr>
          <a:xfrm>
            <a:off x="8051800" y="5071831"/>
            <a:ext cx="323850" cy="225425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12152-46F2-4A8B-9B8A-7BDE07FC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E9F21-5A86-4A11-AC8B-BD09007D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샘플링</a:t>
            </a:r>
            <a:endParaRPr lang="ko-KR" altLang="en-US" dirty="0"/>
          </a:p>
          <a:p>
            <a:r>
              <a:rPr lang="ko-KR" altLang="en-US" b="1" dirty="0" err="1"/>
              <a:t>텍스쳐에서</a:t>
            </a:r>
            <a:r>
              <a:rPr lang="ko-KR" altLang="en-US" b="1" dirty="0"/>
              <a:t> </a:t>
            </a:r>
            <a:r>
              <a:rPr lang="ko-KR" altLang="en-US" b="1" dirty="0" err="1"/>
              <a:t>매핑좌표를</a:t>
            </a:r>
            <a:r>
              <a:rPr lang="ko-KR" altLang="en-US" b="1" dirty="0"/>
              <a:t> 이용해서</a:t>
            </a:r>
            <a:r>
              <a:rPr lang="en-US" altLang="ko-KR" b="1" dirty="0"/>
              <a:t>, </a:t>
            </a:r>
            <a:r>
              <a:rPr lang="ko-KR" altLang="en-US" b="1" dirty="0"/>
              <a:t>색상을 추출하는 것</a:t>
            </a:r>
            <a:endParaRPr lang="ko-KR" altLang="en-US" dirty="0"/>
          </a:p>
          <a:p>
            <a:r>
              <a:rPr lang="en-US" altLang="ko-KR" b="1" dirty="0"/>
              <a:t>(sampling - </a:t>
            </a:r>
            <a:r>
              <a:rPr lang="ko-KR" altLang="en-US" b="1" dirty="0"/>
              <a:t>표본</a:t>
            </a:r>
            <a:r>
              <a:rPr lang="en-US" altLang="ko-KR" b="1" dirty="0"/>
              <a:t>, </a:t>
            </a:r>
            <a:r>
              <a:rPr lang="ko-KR" altLang="en-US" b="1" dirty="0"/>
              <a:t>표본</a:t>
            </a:r>
            <a:r>
              <a:rPr lang="en-US" altLang="ko-KR" b="1" dirty="0"/>
              <a:t>/</a:t>
            </a:r>
            <a:r>
              <a:rPr lang="ko-KR" altLang="en-US" b="1" dirty="0"/>
              <a:t>견본 추출</a:t>
            </a:r>
            <a:r>
              <a:rPr lang="en-US" altLang="ko-KR" b="1" dirty="0"/>
              <a:t>)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필터링</a:t>
            </a:r>
            <a:endParaRPr lang="ko-KR" altLang="en-US" dirty="0"/>
          </a:p>
          <a:p>
            <a:r>
              <a:rPr lang="ko-KR" altLang="en-US" b="1" dirty="0" err="1"/>
              <a:t>텍스쳐에서</a:t>
            </a:r>
            <a:r>
              <a:rPr lang="ko-KR" altLang="en-US" b="1" dirty="0"/>
              <a:t> </a:t>
            </a:r>
            <a:r>
              <a:rPr lang="en-US" altLang="ko-KR" b="1" dirty="0"/>
              <a:t>anti-aliasing </a:t>
            </a:r>
            <a:r>
              <a:rPr lang="ko-KR" altLang="en-US" b="1" dirty="0"/>
              <a:t>을 제거하기 위한 연산 방법</a:t>
            </a:r>
            <a:endParaRPr lang="ko-KR" altLang="en-US" dirty="0"/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http://bkjcr.tistory.com/entry/</a:t>
            </a:r>
            <a:r>
              <a:rPr lang="ko-KR" altLang="en-US" dirty="0" err="1">
                <a:hlinkClick r:id="rId2"/>
              </a:rPr>
              <a:t>텍스쳐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샘플링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필터링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 err="1"/>
              <a:t>인디게임</a:t>
            </a:r>
            <a:r>
              <a:rPr lang="ko-KR" altLang="en-US" dirty="0"/>
              <a:t> </a:t>
            </a:r>
            <a:r>
              <a:rPr lang="ko-KR" altLang="en-US" dirty="0" err="1"/>
              <a:t>나공간</a:t>
            </a:r>
            <a:r>
              <a:rPr lang="ko-KR" altLang="en-US" dirty="0"/>
              <a:t> </a:t>
            </a:r>
            <a:r>
              <a:rPr lang="en-US" altLang="ko-KR" dirty="0"/>
              <a:t>(Old Tail)]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65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8E0F4-A21F-4452-B1A3-701B3CD3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비등방형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CEF5D-9039-4E4B-ADB3-D03CEECA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긴 변과 짧은 변을 이용하여 여러 개의 </a:t>
            </a:r>
            <a:r>
              <a:rPr lang="ko-KR" altLang="en-US" dirty="0" err="1"/>
              <a:t>등방형</a:t>
            </a:r>
            <a:r>
              <a:rPr lang="ko-KR" altLang="en-US" dirty="0"/>
              <a:t> 발자국으로 나눔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짧은 변의 길이로 </a:t>
            </a:r>
            <a:r>
              <a:rPr lang="el-GR" altLang="ko-KR" dirty="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값 결정한다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모든 샘플 점 결과를 평균함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0C442995-DFE4-4CEC-B614-242BA906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14" y="4141787"/>
            <a:ext cx="5610225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167CDF2-8EF1-4E0F-96DB-49916D53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464" y="4576762"/>
            <a:ext cx="2339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18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2E6C7-7A7C-4E0A-A319-57727538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비등방형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22235-6237-4975-B0A1-89D79BA6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 삼선형 </a:t>
            </a:r>
            <a:r>
              <a:rPr lang="ko-KR" altLang="en-US" dirty="0" err="1"/>
              <a:t>보간은</a:t>
            </a:r>
            <a:r>
              <a:rPr lang="ko-KR" altLang="en-US" dirty="0"/>
              <a:t> 위로 올라갈수록 색상 번짐이 심해지지만 오른쪽 비등방형 필터링은 비교적 선명함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낮은 레벨 텍스처의 영역이 넓은 이유는 </a:t>
            </a:r>
            <a:r>
              <a:rPr lang="el-GR" altLang="ko-KR" dirty="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선택할때</a:t>
            </a:r>
            <a:r>
              <a:rPr lang="ko-KR" altLang="en-US" dirty="0"/>
              <a:t> 짧은 변을 이용했기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F0266583-90AD-4C8E-B201-5724CD0D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936" y="4602162"/>
            <a:ext cx="451008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FE885-875C-4059-89DB-C99E3E45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36" y="4559300"/>
            <a:ext cx="4448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549F2-6B2E-4BAB-9EC5-E1AE6350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텍스처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83C5A-2166-4A89-80CC-97533ECB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텍스처는 </a:t>
            </a:r>
            <a:r>
              <a:rPr lang="ko-KR" altLang="en-US" dirty="0" err="1"/>
              <a:t>텍셀의</a:t>
            </a:r>
            <a:r>
              <a:rPr lang="ko-KR" altLang="en-US" dirty="0"/>
              <a:t> 배열 구조를 가진다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텍셀에</a:t>
            </a:r>
            <a:r>
              <a:rPr lang="ko-KR" altLang="en-US" dirty="0"/>
              <a:t> 색상 정보를 저장하는 경우에 이 텍스처를 이미지 텍스처라고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텍스처는 색상이 아닌 물체 표면의 </a:t>
            </a:r>
            <a:r>
              <a:rPr lang="ko-KR" altLang="en-US" dirty="0" err="1"/>
              <a:t>노멀</a:t>
            </a:r>
            <a:r>
              <a:rPr lang="ko-KR" altLang="en-US" dirty="0"/>
              <a:t> 정보나 장면의 </a:t>
            </a:r>
            <a:r>
              <a:rPr lang="ko-KR" altLang="en-US" dirty="0" err="1"/>
              <a:t>깊이등이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52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DEFDC-9DC8-4542-AEF0-FFFBBCF2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텍스처 </a:t>
            </a:r>
            <a:r>
              <a:rPr lang="ko-KR" altLang="en-US" dirty="0" err="1"/>
              <a:t>어드레싱</a:t>
            </a:r>
            <a:r>
              <a:rPr lang="ko-KR" altLang="en-US" dirty="0"/>
              <a:t>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2FF9D-3042-4FFF-8F86-66FFB402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 </a:t>
            </a:r>
            <a:r>
              <a:rPr lang="ko-KR" altLang="en-US" dirty="0" err="1"/>
              <a:t>어드레싱모드를</a:t>
            </a:r>
            <a:r>
              <a:rPr lang="ko-KR" altLang="en-US" dirty="0"/>
              <a:t> 사용하면 </a:t>
            </a:r>
            <a:r>
              <a:rPr lang="en-US" altLang="ko-KR" dirty="0"/>
              <a:t>[0,1] </a:t>
            </a:r>
            <a:r>
              <a:rPr lang="ko-KR" altLang="en-US" dirty="0"/>
              <a:t>범위 밖의 텍스처를 지원한다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경계색상</a:t>
            </a:r>
            <a:r>
              <a:rPr lang="en-US" altLang="ko-KR" dirty="0"/>
              <a:t> : </a:t>
            </a:r>
            <a:r>
              <a:rPr lang="ko-KR" altLang="en-US" dirty="0" err="1"/>
              <a:t>범위밖</a:t>
            </a:r>
            <a:r>
              <a:rPr lang="ko-KR" altLang="en-US" dirty="0"/>
              <a:t> 임의의 색상 할당</a:t>
            </a:r>
            <a:endParaRPr lang="en-US" altLang="ko-KR" dirty="0"/>
          </a:p>
          <a:p>
            <a:r>
              <a:rPr lang="ko-KR" altLang="en-US" dirty="0"/>
              <a:t>반복모드 </a:t>
            </a:r>
            <a:r>
              <a:rPr lang="en-US" altLang="ko-KR" dirty="0"/>
              <a:t>: </a:t>
            </a:r>
            <a:r>
              <a:rPr lang="ko-KR" altLang="en-US" dirty="0"/>
              <a:t>타일처럼 </a:t>
            </a:r>
            <a:r>
              <a:rPr lang="ko-KR" altLang="en-US" dirty="0" err="1"/>
              <a:t>이어붙임</a:t>
            </a:r>
            <a:endParaRPr lang="en-US" altLang="ko-KR" dirty="0"/>
          </a:p>
          <a:p>
            <a:r>
              <a:rPr lang="ko-KR" altLang="en-US" dirty="0"/>
              <a:t>반사모드 </a:t>
            </a:r>
            <a:r>
              <a:rPr lang="en-US" altLang="ko-KR" dirty="0"/>
              <a:t>: </a:t>
            </a:r>
            <a:r>
              <a:rPr lang="ko-KR" altLang="en-US" dirty="0"/>
              <a:t>반사된 형태로 </a:t>
            </a:r>
            <a:r>
              <a:rPr lang="ko-KR" altLang="en-US" dirty="0" err="1"/>
              <a:t>이어붙임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ko-KR" altLang="en-US" dirty="0"/>
              <a:t>반복모드보다 부드러워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</a:t>
            </a:r>
            <a:r>
              <a:rPr lang="ko-KR" altLang="en-US" dirty="0"/>
              <a:t>보임</a:t>
            </a:r>
            <a:endParaRPr lang="en-US" altLang="ko-KR" dirty="0"/>
          </a:p>
        </p:txBody>
      </p:sp>
      <p:pic>
        <p:nvPicPr>
          <p:cNvPr id="4" name="그림 3" descr="Figure08x01.png">
            <a:extLst>
              <a:ext uri="{FF2B5EF4-FFF2-40B4-BE49-F238E27FC236}">
                <a16:creationId xmlns:a16="http://schemas.microsoft.com/office/drawing/2014/main" id="{487F4B8B-D5B0-4C87-B3BB-6A51B0CBA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84" y="2871788"/>
            <a:ext cx="5203825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09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33BB5-ED48-4EB2-B032-E0C12CF8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텍스처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EBA3C-DC32-4583-A369-63429B62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스크린공간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프래그먼트</a:t>
            </a:r>
            <a:r>
              <a:rPr lang="ko-KR" altLang="en-US" dirty="0"/>
              <a:t> 텍스트 좌표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 err="1"/>
              <a:t>텍셀주소</a:t>
            </a:r>
            <a:r>
              <a:rPr lang="en-US" altLang="ko-KR" dirty="0"/>
              <a:t> (</a:t>
            </a:r>
            <a:r>
              <a:rPr lang="en-US" altLang="ko-KR" i="1" dirty="0" err="1"/>
              <a:t>t</a:t>
            </a:r>
            <a:r>
              <a:rPr lang="en-US" altLang="ko-KR" i="1" baseline="-25000" dirty="0" err="1"/>
              <a:t>x</a:t>
            </a:r>
            <a:r>
              <a:rPr lang="en-US" altLang="ko-KR" i="1" dirty="0" err="1"/>
              <a:t>,t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i="1" dirty="0" err="1"/>
              <a:t>t</a:t>
            </a:r>
            <a:r>
              <a:rPr lang="en-US" altLang="ko-KR" i="1" baseline="-25000" dirty="0" err="1"/>
              <a:t>x</a:t>
            </a:r>
            <a:r>
              <a:rPr lang="ko-KR" altLang="en-US" i="1" dirty="0"/>
              <a:t>와 </a:t>
            </a:r>
            <a:r>
              <a:rPr lang="en-US" altLang="ko-KR" i="1" dirty="0"/>
              <a:t>t</a:t>
            </a:r>
            <a:r>
              <a:rPr lang="en-US" altLang="ko-KR" i="1" baseline="-25000" dirty="0"/>
              <a:t>y</a:t>
            </a:r>
            <a:r>
              <a:rPr lang="ko-KR" altLang="en-US" dirty="0"/>
              <a:t>는 부동소수점을 가지므로 주변의 </a:t>
            </a:r>
            <a:r>
              <a:rPr lang="ko-KR" altLang="en-US" dirty="0" err="1"/>
              <a:t>텍셀을</a:t>
            </a:r>
            <a:r>
              <a:rPr lang="ko-KR" altLang="en-US" dirty="0"/>
              <a:t> 모으고 결합해야만 </a:t>
            </a:r>
            <a:r>
              <a:rPr lang="ko-KR" altLang="en-US" dirty="0" err="1"/>
              <a:t>프래그먼트의</a:t>
            </a:r>
            <a:r>
              <a:rPr lang="ko-KR" altLang="en-US" dirty="0"/>
              <a:t> 색상을 </a:t>
            </a:r>
            <a:r>
              <a:rPr lang="ko-KR" altLang="en-US" dirty="0" err="1"/>
              <a:t>결정할수</a:t>
            </a:r>
            <a:r>
              <a:rPr lang="ko-KR" altLang="en-US" dirty="0"/>
              <a:t> 있고 그것을 텍스처 필터링이라고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어떻게 텍스처를 </a:t>
            </a:r>
            <a:r>
              <a:rPr lang="ko-KR" altLang="en-US" dirty="0" err="1"/>
              <a:t>모으는지</a:t>
            </a:r>
            <a:r>
              <a:rPr lang="ko-KR" altLang="en-US" dirty="0"/>
              <a:t> </a:t>
            </a:r>
            <a:r>
              <a:rPr lang="ko-KR" altLang="en-US" dirty="0" err="1"/>
              <a:t>결정하는것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48E6A17-5876-4B5B-BDC9-834204E6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62" y="4305671"/>
            <a:ext cx="4740125" cy="146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52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9678-365B-4692-BB29-1BBB090A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텍스처 필터링 확대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35DAC-80EF-443F-9CDC-B8C5EA39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 공간의 사각형 크기가 이미지 텍스처보다 클 경우 텍스처는 사각형의 크기에 맞춰 확대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텍셀보다</a:t>
            </a:r>
            <a:r>
              <a:rPr lang="ko-KR" altLang="en-US" dirty="0"/>
              <a:t> 픽셀이 많음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831BB92-25B3-49C9-8318-82A903590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15" y="4244976"/>
            <a:ext cx="5775325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4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AA539-50CE-4B43-864A-C2401AE5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텍스처 필터링 축소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F95AD-BE69-4D80-926E-546F6CEC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 공간의 사각형 크기가 이미지 텍스처보다 작을 경우 텍스처는 사각형의 크기에 맞춰 축소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텍셀보다</a:t>
            </a:r>
            <a:r>
              <a:rPr lang="ko-KR" altLang="en-US" dirty="0"/>
              <a:t> 픽셀이 적음</a:t>
            </a:r>
          </a:p>
          <a:p>
            <a:endParaRPr lang="ko-KR" alt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245A5B4-8068-47AB-9B46-6DA9A73E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42" y="4205472"/>
            <a:ext cx="61356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75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55AF6-1773-4619-AE5A-D0084883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텍스처 확대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4236D-A8E2-4DDE-B19F-87771460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ea typeface="굴림" pitchFamily="34" charset="-127"/>
              </a:rPr>
              <a:t>근접점</a:t>
            </a:r>
            <a:r>
              <a:rPr lang="ko-KR" altLang="en-US" dirty="0">
                <a:ea typeface="굴림" pitchFamily="34" charset="-127"/>
              </a:rPr>
              <a:t> 샘플링</a:t>
            </a:r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굴림" pitchFamily="34" charset="-127"/>
              </a:rPr>
              <a:t>투영된 픽셀에</a:t>
            </a:r>
            <a:endParaRPr lang="en-US" altLang="ko-KR" dirty="0">
              <a:ea typeface="굴림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굴림" pitchFamily="34" charset="-127"/>
              </a:rPr>
              <a:t>가장 근접한 </a:t>
            </a:r>
            <a:r>
              <a:rPr lang="ko-KR" altLang="en-US" dirty="0" err="1">
                <a:ea typeface="굴림" pitchFamily="34" charset="-127"/>
              </a:rPr>
              <a:t>텍셀에서</a:t>
            </a:r>
            <a:endParaRPr lang="en-US" altLang="ko-KR" dirty="0">
              <a:ea typeface="굴림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굴림" pitchFamily="34" charset="-127"/>
              </a:rPr>
              <a:t>색상을 </a:t>
            </a:r>
            <a:r>
              <a:rPr lang="ko-KR" altLang="en-US" dirty="0" err="1">
                <a:ea typeface="굴림" pitchFamily="34" charset="-127"/>
              </a:rPr>
              <a:t>가지고온다</a:t>
            </a:r>
            <a:r>
              <a:rPr lang="en-US" altLang="ko-KR" dirty="0">
                <a:ea typeface="굴림" pitchFamily="34" charset="-127"/>
              </a:rPr>
              <a:t>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5548FAC-C788-49EA-8FC6-4B186344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17" y="1825625"/>
            <a:ext cx="65738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84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FC06D-E105-49FE-A9AB-AE34EE81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텍스처 확대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D7A96-A262-49CF-86D8-E6CA10D3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ea typeface="굴림" pitchFamily="34" charset="-127"/>
              </a:rPr>
              <a:t>겹선형</a:t>
            </a:r>
            <a:r>
              <a:rPr lang="ko-KR" altLang="en-US" dirty="0">
                <a:ea typeface="굴림" pitchFamily="34" charset="-127"/>
              </a:rPr>
              <a:t> 보간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픽셀주위를 둘러싼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네개의</a:t>
            </a:r>
            <a:r>
              <a:rPr lang="ko-KR" altLang="en-US" dirty="0"/>
              <a:t> </a:t>
            </a:r>
            <a:r>
              <a:rPr lang="ko-KR" altLang="en-US" dirty="0" err="1"/>
              <a:t>텍셀을</a:t>
            </a:r>
            <a:r>
              <a:rPr lang="ko-KR" altLang="en-US" dirty="0"/>
              <a:t> </a:t>
            </a:r>
            <a:r>
              <a:rPr lang="ko-KR" altLang="en-US" dirty="0" err="1"/>
              <a:t>보간해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색상을 결정한다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D289E43-5CF0-4135-B254-D94C8089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225" y="2130425"/>
            <a:ext cx="6507162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78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613</Words>
  <Application>Microsoft Office PowerPoint</Application>
  <PresentationFormat>와이드스크린</PresentationFormat>
  <Paragraphs>120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Arial</vt:lpstr>
      <vt:lpstr>Symbol</vt:lpstr>
      <vt:lpstr>Times New Roman</vt:lpstr>
      <vt:lpstr>Wingdings</vt:lpstr>
      <vt:lpstr>Office 테마</vt:lpstr>
      <vt:lpstr>이미지 텍스처링</vt:lpstr>
      <vt:lpstr>PowerPoint 프레젠테이션</vt:lpstr>
      <vt:lpstr>이미지 텍스처</vt:lpstr>
      <vt:lpstr>텍스처 어드레싱 모드</vt:lpstr>
      <vt:lpstr>텍스처 필터링</vt:lpstr>
      <vt:lpstr>텍스처 필터링 확대</vt:lpstr>
      <vt:lpstr>텍스처 필터링 축소</vt:lpstr>
      <vt:lpstr>텍스처 확대 필터링</vt:lpstr>
      <vt:lpstr>텍스처 확대 필터링</vt:lpstr>
      <vt:lpstr>텍스처 축소 필터링</vt:lpstr>
      <vt:lpstr>밉맵</vt:lpstr>
      <vt:lpstr>밉맵 필터링</vt:lpstr>
      <vt:lpstr>삼선형 보간</vt:lpstr>
      <vt:lpstr>밉매핑</vt:lpstr>
      <vt:lpstr>밉매핑</vt:lpstr>
      <vt:lpstr>밉매핑</vt:lpstr>
      <vt:lpstr>밉매핑 예제</vt:lpstr>
      <vt:lpstr>비등방형 필터링</vt:lpstr>
      <vt:lpstr>비등방형 필터링</vt:lpstr>
      <vt:lpstr>비등방형 필터링</vt:lpstr>
      <vt:lpstr>비등방형 필터링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텍스처링</dc:title>
  <dc:creator>eung su</dc:creator>
  <cp:lastModifiedBy>eung su</cp:lastModifiedBy>
  <cp:revision>22</cp:revision>
  <dcterms:created xsi:type="dcterms:W3CDTF">2018-02-22T07:09:01Z</dcterms:created>
  <dcterms:modified xsi:type="dcterms:W3CDTF">2018-02-25T07:05:09Z</dcterms:modified>
</cp:coreProperties>
</file>