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2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AFD75-1B82-4F19-AF0D-4D237CC80226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6810A-B689-4F60-B93B-F93B37787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8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06C40F-9F2D-401D-95BB-8296AB06E169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924124"/>
          </a:xfrm>
        </p:spPr>
        <p:txBody>
          <a:bodyPr>
            <a:noAutofit/>
          </a:bodyPr>
          <a:lstStyle/>
          <a:p>
            <a:pPr algn="r"/>
            <a:r>
              <a:rPr lang="en-US" altLang="ko-KR" sz="5400" dirty="0" smtClean="0">
                <a:latin typeface="HY목각파임B" pitchFamily="18" charset="-127"/>
                <a:ea typeface="HY목각파임B" pitchFamily="18" charset="-127"/>
              </a:rPr>
              <a:t>04.</a:t>
            </a:r>
            <a:r>
              <a:rPr lang="ko-KR" altLang="en-US" sz="5400" dirty="0" err="1" smtClean="0">
                <a:latin typeface="HY목각파임B" pitchFamily="18" charset="-127"/>
                <a:ea typeface="HY목각파임B" pitchFamily="18" charset="-127"/>
              </a:rPr>
              <a:t>프래그먼트</a:t>
            </a:r>
            <a:r>
              <a:rPr lang="ko-KR" altLang="en-US" sz="5400" dirty="0" smtClean="0">
                <a:latin typeface="HY목각파임B" pitchFamily="18" charset="-127"/>
                <a:ea typeface="HY목각파임B" pitchFamily="18" charset="-127"/>
              </a:rPr>
              <a:t> 처리와 </a:t>
            </a:r>
            <a:r>
              <a:rPr lang="en-US" altLang="ko-KR" sz="5400" dirty="0" smtClean="0">
                <a:latin typeface="HY목각파임B" pitchFamily="18" charset="-127"/>
                <a:ea typeface="HY목각파임B" pitchFamily="18" charset="-127"/>
              </a:rPr>
              <a:t/>
            </a:r>
            <a:br>
              <a:rPr lang="en-US" altLang="ko-KR" sz="5400" dirty="0" smtClean="0">
                <a:latin typeface="HY목각파임B" pitchFamily="18" charset="-127"/>
                <a:ea typeface="HY목각파임B" pitchFamily="18" charset="-127"/>
              </a:rPr>
            </a:br>
            <a:r>
              <a:rPr lang="ko-KR" altLang="en-US" sz="5400" dirty="0" smtClean="0">
                <a:latin typeface="HY목각파임B" pitchFamily="18" charset="-127"/>
                <a:ea typeface="HY목각파임B" pitchFamily="18" charset="-127"/>
              </a:rPr>
              <a:t>출력 병합</a:t>
            </a:r>
            <a:endParaRPr lang="ko-KR" altLang="en-US" sz="54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021" y="6381328"/>
            <a:ext cx="6084168" cy="476672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게임공학과 </a:t>
            </a:r>
            <a:r>
              <a:rPr lang="en-US" altLang="ko-KR" dirty="0" smtClean="0">
                <a:solidFill>
                  <a:schemeClr val="tx1"/>
                </a:solidFill>
              </a:rPr>
              <a:t>2012181011 </a:t>
            </a:r>
            <a:r>
              <a:rPr lang="ko-KR" altLang="en-US" dirty="0" smtClean="0">
                <a:solidFill>
                  <a:schemeClr val="tx1"/>
                </a:solidFill>
              </a:rPr>
              <a:t>김종휘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정점들이 가진 텍스처 </a:t>
            </a:r>
            <a:r>
              <a:rPr lang="ko-KR" altLang="en-US" dirty="0" err="1" smtClean="0"/>
              <a:t>좌표값은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래스터라이저의</a:t>
            </a:r>
            <a:r>
              <a:rPr lang="ko-KR" altLang="en-US" dirty="0" smtClean="0"/>
              <a:t> 스캔 변환 단계에서 </a:t>
            </a:r>
            <a:r>
              <a:rPr lang="ko-KR" altLang="en-US" dirty="0" err="1" smtClean="0"/>
              <a:t>보간되어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프래그먼트들에</a:t>
            </a:r>
            <a:r>
              <a:rPr lang="ko-KR" altLang="en-US" dirty="0" smtClean="0"/>
              <a:t> 할당된다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4.1.3 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텍스처 좌표에서 </a:t>
            </a:r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텍셀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주소로의 </a:t>
            </a:r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23588"/>
            <a:ext cx="4048125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40" y="4778288"/>
            <a:ext cx="1452562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28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프로그램의 출력은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색상만을 가지고 있는 것이 아니라 </a:t>
            </a:r>
            <a:r>
              <a:rPr lang="ko-KR" altLang="en-US" dirty="0" err="1" smtClean="0"/>
              <a:t>불투명도를</a:t>
            </a:r>
            <a:r>
              <a:rPr lang="ko-KR" altLang="en-US" dirty="0" smtClean="0"/>
              <a:t> 나타내는 알파</a:t>
            </a:r>
            <a:r>
              <a:rPr lang="en-US" altLang="ko-KR" dirty="0" smtClean="0"/>
              <a:t>(alpha) A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깊이를 나타내는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가지고있어서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RGBAZ </a:t>
            </a:r>
            <a:r>
              <a:rPr lang="ko-KR" altLang="en-US" dirty="0" err="1" smtClean="0"/>
              <a:t>프래그먼트라고도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출력 병합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98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4.2.1 Z-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버퍼링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93096"/>
            <a:ext cx="16446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뷰포트</a:t>
            </a:r>
            <a:r>
              <a:rPr lang="ko-KR" altLang="en-US" dirty="0" smtClean="0"/>
              <a:t> 내의 두 삼각형은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위치한 픽셀을 차지하기 위해 경쟁하는데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삼각형이 빨간색 삼각형에 비해 카메라에 더 가까우므로 해당 픽셀은 파란색으로 그려질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결정은 </a:t>
            </a:r>
            <a:r>
              <a:rPr lang="en-US" altLang="ko-KR" dirty="0" smtClean="0"/>
              <a:t>Z-</a:t>
            </a:r>
            <a:r>
              <a:rPr lang="ko-KR" altLang="en-US" dirty="0" smtClean="0"/>
              <a:t>버퍼 혹은 깊이 버퍼를 이용하여 이뤄지는데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이용한 알고리즘을 </a:t>
            </a:r>
            <a:r>
              <a:rPr lang="en-US" altLang="ko-KR" dirty="0" smtClean="0"/>
              <a:t>z-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또는 깊이 </a:t>
            </a:r>
            <a:r>
              <a:rPr lang="ko-KR" altLang="en-US" dirty="0" err="1" smtClean="0"/>
              <a:t>버퍼링이라</a:t>
            </a:r>
            <a:r>
              <a:rPr lang="ko-KR" altLang="en-US" dirty="0" smtClean="0"/>
              <a:t> 부른다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231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4.2.2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알파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블렌딩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Z-</a:t>
            </a:r>
            <a:r>
              <a:rPr lang="ko-KR" altLang="en-US" dirty="0" err="1" smtClean="0"/>
              <a:t>버퍼링은</a:t>
            </a:r>
            <a:r>
              <a:rPr lang="ko-KR" altLang="en-US" dirty="0" smtClean="0"/>
              <a:t> 모든 삼각형들이 불투명하다는 가정 하에 </a:t>
            </a:r>
            <a:r>
              <a:rPr lang="en-US" altLang="ko-KR" dirty="0" smtClean="0"/>
              <a:t>z-</a:t>
            </a:r>
            <a:r>
              <a:rPr lang="ko-KR" altLang="en-US" dirty="0" smtClean="0"/>
              <a:t>버퍼를 이용하여 깊이 검사를 수행하였다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반투명한 물체를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할 때는 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반투명한 </a:t>
            </a:r>
            <a:r>
              <a:rPr lang="ko-KR" altLang="en-US" dirty="0" err="1" smtClean="0"/>
              <a:t>프래그먼트의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값이 컬러 버퍼에 있는 픽셀의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값보다 작을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픽셀의 색은 </a:t>
            </a:r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통해 비쳐 보여야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이는 픽셀과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색상의 혼합을 필요로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혼합 과정은 </a:t>
            </a:r>
            <a:r>
              <a:rPr lang="ko-KR" altLang="en-US" dirty="0" err="1" smtClean="0"/>
              <a:t>프래그먼트의</a:t>
            </a:r>
            <a:r>
              <a:rPr lang="ko-KR" altLang="en-US" dirty="0" smtClean="0"/>
              <a:t> 알파 값을 이용하므로 알파 </a:t>
            </a:r>
            <a:r>
              <a:rPr lang="ko-KR" altLang="en-US" dirty="0" err="1" smtClean="0"/>
              <a:t>블렌딩이라</a:t>
            </a:r>
            <a:r>
              <a:rPr lang="ko-KR" altLang="en-US" dirty="0" smtClean="0"/>
              <a:t> 불린다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96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4.2.2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알파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블렌딩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RGBAZ</a:t>
            </a:r>
            <a:r>
              <a:rPr lang="ko-KR" altLang="en-US" dirty="0"/>
              <a:t> </a:t>
            </a:r>
            <a:r>
              <a:rPr lang="ko-KR" altLang="en-US" dirty="0" err="1" smtClean="0"/>
              <a:t>프래그먼트의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요소를 알파 채널이라고 하는데 이는 정규화된 범위 </a:t>
            </a:r>
            <a:r>
              <a:rPr lang="en-US" altLang="ko-KR" dirty="0" smtClean="0"/>
              <a:t>[0, 1]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>
                <a:ea typeface="굴림" pitchFamily="50" charset="-127"/>
              </a:rPr>
              <a:t>알파 </a:t>
            </a:r>
            <a:r>
              <a:rPr lang="ko-KR" altLang="en-US" dirty="0" err="1">
                <a:ea typeface="굴림" pitchFamily="50" charset="-127"/>
              </a:rPr>
              <a:t>블렌딩</a:t>
            </a:r>
            <a:r>
              <a:rPr lang="ko-KR" altLang="en-US" dirty="0">
                <a:ea typeface="굴림" pitchFamily="50" charset="-127"/>
              </a:rPr>
              <a:t> 수식 </a:t>
            </a:r>
            <a:r>
              <a:rPr lang="en-US" altLang="ko-KR" dirty="0">
                <a:ea typeface="굴림" pitchFamily="50" charset="-127"/>
              </a:rPr>
              <a:t> :  </a:t>
            </a:r>
            <a:r>
              <a:rPr lang="en-US" altLang="ko-KR" i="1" dirty="0" err="1">
                <a:ea typeface="굴림" pitchFamily="50" charset="-127"/>
              </a:rPr>
              <a:t>c</a:t>
            </a:r>
            <a:r>
              <a:rPr lang="en-US" altLang="ko-KR" i="1" baseline="-25000" dirty="0" err="1">
                <a:ea typeface="굴림" pitchFamily="50" charset="-127"/>
              </a:rPr>
              <a:t>f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ko-KR" altLang="en-US" dirty="0" err="1">
                <a:ea typeface="굴림" pitchFamily="50" charset="-127"/>
              </a:rPr>
              <a:t>프래그먼트</a:t>
            </a:r>
            <a:r>
              <a:rPr lang="ko-KR" altLang="en-US" dirty="0">
                <a:ea typeface="굴림" pitchFamily="50" charset="-127"/>
              </a:rPr>
              <a:t> 색상</a:t>
            </a:r>
            <a:r>
              <a:rPr lang="en-US" altLang="ko-KR" dirty="0">
                <a:ea typeface="굴림" pitchFamily="50" charset="-127"/>
              </a:rPr>
              <a:t>), </a:t>
            </a:r>
            <a:r>
              <a:rPr lang="en-US" altLang="ko-KR" i="1" dirty="0" err="1">
                <a:ea typeface="굴림" pitchFamily="50" charset="-127"/>
              </a:rPr>
              <a:t>c</a:t>
            </a:r>
            <a:r>
              <a:rPr lang="en-US" altLang="ko-KR" i="1" baseline="-25000" dirty="0" err="1">
                <a:ea typeface="굴림" pitchFamily="50" charset="-127"/>
              </a:rPr>
              <a:t>p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ko-KR" altLang="en-US" dirty="0">
                <a:ea typeface="굴림" pitchFamily="50" charset="-127"/>
              </a:rPr>
              <a:t>픽셀 색상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en-US" altLang="ko-KR" dirty="0"/>
          </a:p>
          <a:p>
            <a:endParaRPr lang="en-US" altLang="ko-KR" b="1" dirty="0" smtClean="0"/>
          </a:p>
        </p:txBody>
      </p:sp>
      <p:pic>
        <p:nvPicPr>
          <p:cNvPr id="5" name="그림 6" descr="Figure04x8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3025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34531"/>
            <a:ext cx="22177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1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4.2.2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알파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블렌딩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반투명한 삼각형들은 모든 불투명한 삼각형이 처리된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반투명한 삼각형들은 뒤에서부터 앞으로</a:t>
            </a:r>
            <a:r>
              <a:rPr lang="en-US" altLang="ko-KR" dirty="0" smtClean="0"/>
              <a:t>(back-to-front) </a:t>
            </a:r>
            <a:r>
              <a:rPr lang="ko-KR" altLang="en-US" dirty="0" smtClean="0"/>
              <a:t>차례차례 처리되어야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반투명한 삼각형들은 정렬</a:t>
            </a:r>
            <a:r>
              <a:rPr lang="en-US" altLang="ko-KR" dirty="0" smtClean="0"/>
              <a:t>(sorting)</a:t>
            </a:r>
            <a:r>
              <a:rPr lang="ko-KR" altLang="en-US" dirty="0" smtClean="0"/>
              <a:t>되어야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603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4.3 Z-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컬링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Z-</a:t>
            </a:r>
            <a:r>
              <a:rPr lang="ko-KR" altLang="en-US" dirty="0" smtClean="0"/>
              <a:t>버퍼를 이용한 깊이 검사는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처리 다음 단계인 출력 병합 시 </a:t>
            </a:r>
            <a:r>
              <a:rPr lang="ko-KR" altLang="en-US" dirty="0" smtClean="0"/>
              <a:t>수행된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/>
              <a:t>프래그먼트</a:t>
            </a:r>
            <a:r>
              <a:rPr lang="ko-KR" altLang="en-US" dirty="0"/>
              <a:t> 처리 단계에 진입하기 전에 </a:t>
            </a:r>
            <a:r>
              <a:rPr lang="ko-KR" altLang="en-US" dirty="0" err="1"/>
              <a:t>프래그먼트의</a:t>
            </a:r>
            <a:r>
              <a:rPr lang="ko-KR" altLang="en-US" dirty="0"/>
              <a:t> 깊이 값이 </a:t>
            </a:r>
            <a:r>
              <a:rPr lang="en-US" altLang="ko-KR" dirty="0"/>
              <a:t>z-</a:t>
            </a:r>
            <a:r>
              <a:rPr lang="ko-KR" altLang="en-US" dirty="0"/>
              <a:t>버퍼에 저장된 값보다 크다는 것을 알 수 있다면 이 </a:t>
            </a:r>
            <a:r>
              <a:rPr lang="ko-KR" altLang="en-US" dirty="0" err="1"/>
              <a:t>프래그먼트를</a:t>
            </a:r>
            <a:r>
              <a:rPr lang="ko-KR" altLang="en-US" dirty="0"/>
              <a:t> 즉각 버릴 수 있을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방식으로 </a:t>
            </a:r>
            <a:r>
              <a:rPr lang="ko-KR" altLang="en-US" dirty="0" err="1"/>
              <a:t>프래그먼트</a:t>
            </a:r>
            <a:r>
              <a:rPr lang="ko-KR" altLang="en-US" dirty="0"/>
              <a:t> 처리 단계로 보낼 </a:t>
            </a:r>
            <a:r>
              <a:rPr lang="ko-KR" altLang="en-US" dirty="0" err="1"/>
              <a:t>프래그먼트를</a:t>
            </a:r>
            <a:r>
              <a:rPr lang="ko-KR" altLang="en-US" dirty="0"/>
              <a:t> 선별하는 작업을 </a:t>
            </a:r>
            <a:r>
              <a:rPr lang="en-US" altLang="ko-KR" dirty="0"/>
              <a:t>z-</a:t>
            </a:r>
            <a:r>
              <a:rPr lang="ko-KR" altLang="en-US" dirty="0" err="1"/>
              <a:t>컬링이라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967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4.3.1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타일 기반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컬링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타일 기반 </a:t>
            </a:r>
            <a:r>
              <a:rPr lang="ko-KR" altLang="en-US" dirty="0" err="1" smtClean="0"/>
              <a:t>컬링은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 X n </a:t>
            </a:r>
            <a:r>
              <a:rPr lang="ko-KR" altLang="en-US" dirty="0" smtClean="0"/>
              <a:t>픽셀마다 가장 큰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값을 기록하여 해당 픽셀이 다른 픽셀에 의해 완전히 가려진다고 판정하면 더 이상 처리하지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 그림은 타일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0.7</a:t>
            </a:r>
            <a:r>
              <a:rPr lang="ko-KR" altLang="en-US" dirty="0" smtClean="0"/>
              <a:t>이고 삼각형의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0.8</a:t>
            </a:r>
            <a:r>
              <a:rPr lang="ko-KR" altLang="en-US" dirty="0" smtClean="0"/>
              <a:t>이기 때문에 타일들은 다 버려진다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45529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98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4.3.1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타일 기반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컬링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Z-</a:t>
            </a:r>
            <a:r>
              <a:rPr lang="ko-KR" altLang="en-US" dirty="0" err="1" smtClean="0"/>
              <a:t>컬링을</a:t>
            </a:r>
            <a:r>
              <a:rPr lang="ko-KR" altLang="en-US" dirty="0" smtClean="0"/>
              <a:t> 사용해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성능을 상당히 향상할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그런데 실시간에 삼각형을 정렬하는 것은 어려운 문제이므로 물체 단위로 정렬하는 방법을 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1800" dirty="0" smtClean="0"/>
              <a:t>일렬로 늘어선 물체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err="1" smtClean="0"/>
              <a:t>인데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그림의 경우 앞에서부터 뒤로</a:t>
            </a:r>
            <a:r>
              <a:rPr lang="en-US" altLang="ko-KR" sz="1800" dirty="0" smtClean="0"/>
              <a:t>(front-to-back) </a:t>
            </a:r>
            <a:r>
              <a:rPr lang="ko-KR" altLang="en-US" sz="1800" dirty="0" smtClean="0"/>
              <a:t>정렬되었을 때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smtClean="0"/>
              <a:t> 성능은 </a:t>
            </a:r>
            <a:r>
              <a:rPr lang="en-US" altLang="ko-KR" sz="1800" dirty="0" smtClean="0"/>
              <a:t>z-z</a:t>
            </a:r>
            <a:r>
              <a:rPr lang="ko-KR" altLang="en-US" sz="1800" dirty="0" err="1" smtClean="0"/>
              <a:t>컬링에</a:t>
            </a:r>
            <a:r>
              <a:rPr lang="ko-KR" altLang="en-US" sz="1800" dirty="0" smtClean="0"/>
              <a:t> 의해 상당히 향상된다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3134032"/>
            <a:ext cx="3065417" cy="19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20" y="3301791"/>
            <a:ext cx="2180869" cy="17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3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4.3.2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응용 사례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프리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-z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패스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19944" y="1895856"/>
            <a:ext cx="8371655" cy="438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투패스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조명이나 </a:t>
            </a:r>
            <a:r>
              <a:rPr lang="ko-KR" altLang="en-US" dirty="0" err="1" smtClean="0"/>
              <a:t>텍스처링을</a:t>
            </a:r>
            <a:r>
              <a:rPr lang="ko-KR" altLang="en-US" dirty="0"/>
              <a:t> </a:t>
            </a:r>
            <a:r>
              <a:rPr lang="ko-KR" altLang="en-US" dirty="0" smtClean="0"/>
              <a:t>수행하지 않고</a:t>
            </a:r>
            <a:r>
              <a:rPr lang="en-US" altLang="ko-KR" dirty="0"/>
              <a:t> </a:t>
            </a:r>
            <a:r>
              <a:rPr lang="ko-KR" altLang="en-US" dirty="0" smtClean="0"/>
              <a:t>오로지 </a:t>
            </a:r>
            <a:r>
              <a:rPr lang="en-US" altLang="ko-KR" dirty="0" smtClean="0"/>
              <a:t>z-</a:t>
            </a:r>
            <a:r>
              <a:rPr lang="ko-KR" altLang="en-US" dirty="0" smtClean="0"/>
              <a:t>버퍼만을 채운다</a:t>
            </a:r>
            <a:r>
              <a:rPr lang="en-US" altLang="ko-KR" dirty="0" smtClean="0"/>
              <a:t>.</a:t>
            </a:r>
          </a:p>
          <a:p>
            <a:pPr marL="274320" lvl="1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통상적인 </a:t>
            </a:r>
            <a:r>
              <a:rPr lang="ko-KR" altLang="en-US" dirty="0" err="1" smtClean="0"/>
              <a:t>랜더링을</a:t>
            </a:r>
            <a:r>
              <a:rPr lang="ko-KR" altLang="en-US" dirty="0" smtClean="0"/>
              <a:t> 수행하여 </a:t>
            </a:r>
            <a:r>
              <a:rPr lang="en-US" altLang="ko-KR" sz="2000" dirty="0"/>
              <a:t>Z-</a:t>
            </a:r>
            <a:r>
              <a:rPr lang="ko-KR" altLang="en-US" sz="2000" dirty="0" err="1"/>
              <a:t>컬링에</a:t>
            </a:r>
            <a:r>
              <a:rPr lang="ko-KR" altLang="en-US" sz="2000" dirty="0"/>
              <a:t> 의해서 현재 </a:t>
            </a:r>
            <a:r>
              <a:rPr lang="en-US" altLang="ko-KR" sz="2000" dirty="0"/>
              <a:t>z-</a:t>
            </a:r>
            <a:r>
              <a:rPr lang="ko-KR" altLang="en-US" sz="2000" dirty="0"/>
              <a:t>버퍼에 의해 가려지는 </a:t>
            </a:r>
            <a:r>
              <a:rPr lang="ko-KR" altLang="en-US" sz="2000" dirty="0" err="1"/>
              <a:t>프래그먼트를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걸러낸다</a:t>
            </a:r>
            <a:r>
              <a:rPr lang="en-US" altLang="ko-KR" sz="2000" dirty="0" smtClean="0"/>
              <a:t>.</a:t>
            </a:r>
          </a:p>
          <a:p>
            <a:pPr marL="274320" lvl="1"/>
            <a:endParaRPr lang="en-US" altLang="ko-KR" sz="2000" dirty="0"/>
          </a:p>
          <a:p>
            <a:pPr marL="274320" lvl="1"/>
            <a:r>
              <a:rPr lang="ko-KR" altLang="en-US" sz="2000" dirty="0" err="1"/>
              <a:t>프리</a:t>
            </a:r>
            <a:r>
              <a:rPr lang="en-US" altLang="ko-KR" sz="2000" dirty="0"/>
              <a:t>-Z </a:t>
            </a:r>
            <a:r>
              <a:rPr lang="ko-KR" altLang="en-US" sz="2000" dirty="0"/>
              <a:t>패스 알고리즘을 </a:t>
            </a:r>
            <a:r>
              <a:rPr lang="en-US" altLang="ko-KR" sz="2000" dirty="0"/>
              <a:t>back-to-front </a:t>
            </a:r>
            <a:r>
              <a:rPr lang="ko-KR" altLang="en-US" sz="2000" dirty="0"/>
              <a:t>순서 </a:t>
            </a:r>
            <a:r>
              <a:rPr lang="ko-KR" altLang="en-US" sz="2000" dirty="0" err="1"/>
              <a:t>렌더링해도</a:t>
            </a:r>
            <a:r>
              <a:rPr lang="ko-KR" altLang="en-US" sz="2000" dirty="0"/>
              <a:t> 단일 패스 </a:t>
            </a:r>
            <a:r>
              <a:rPr lang="en-US" altLang="ko-KR" sz="2000" dirty="0"/>
              <a:t>front-to-back </a:t>
            </a:r>
            <a:r>
              <a:rPr lang="ko-KR" altLang="en-US" sz="2000" dirty="0"/>
              <a:t>순서 </a:t>
            </a:r>
            <a:r>
              <a:rPr lang="ko-KR" altLang="en-US" sz="2000" dirty="0" err="1"/>
              <a:t>렌더링</a:t>
            </a:r>
            <a:r>
              <a:rPr lang="ko-KR" altLang="en-US" sz="2000" dirty="0"/>
              <a:t> 보다 속도가 </a:t>
            </a:r>
            <a:r>
              <a:rPr lang="ko-KR" altLang="en-US" sz="2000" dirty="0" smtClean="0"/>
              <a:t>빠름</a:t>
            </a:r>
            <a:endParaRPr lang="en-US" altLang="ko-KR" sz="2000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691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59" cy="4281339"/>
          </a:xfrm>
        </p:spPr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 err="1" smtClean="0"/>
              <a:t>텍스처링</a:t>
            </a:r>
            <a:endParaRPr lang="ko-KR" altLang="en-US" dirty="0"/>
          </a:p>
          <a:p>
            <a:r>
              <a:rPr lang="en-US" altLang="ko-KR" dirty="0"/>
              <a:t>4.1.2 </a:t>
            </a:r>
            <a:r>
              <a:rPr lang="ko-KR" altLang="en-US" dirty="0"/>
              <a:t>표면 </a:t>
            </a:r>
            <a:r>
              <a:rPr lang="ko-KR" altLang="en-US" dirty="0" err="1" smtClean="0"/>
              <a:t>파라미터화</a:t>
            </a:r>
            <a:endParaRPr lang="ko-KR" altLang="en-US" dirty="0"/>
          </a:p>
          <a:p>
            <a:r>
              <a:rPr lang="en-US" altLang="ko-KR" dirty="0"/>
              <a:t>4.1.3 </a:t>
            </a:r>
            <a:r>
              <a:rPr lang="ko-KR" altLang="en-US" dirty="0"/>
              <a:t>텍스처 좌표에서 </a:t>
            </a:r>
            <a:r>
              <a:rPr lang="ko-KR" altLang="en-US" dirty="0" err="1"/>
              <a:t>텍셀</a:t>
            </a:r>
            <a:r>
              <a:rPr lang="ko-KR" altLang="en-US" dirty="0"/>
              <a:t> 주소로의 </a:t>
            </a:r>
            <a:r>
              <a:rPr lang="ko-KR" altLang="en-US" dirty="0" err="1" smtClean="0"/>
              <a:t>매핑</a:t>
            </a:r>
            <a:endParaRPr lang="ko-KR" altLang="en-US" dirty="0"/>
          </a:p>
          <a:p>
            <a:r>
              <a:rPr lang="en-US" altLang="ko-KR" dirty="0"/>
              <a:t>4.2 </a:t>
            </a:r>
            <a:r>
              <a:rPr lang="ko-KR" altLang="en-US" dirty="0"/>
              <a:t>출력 </a:t>
            </a:r>
            <a:r>
              <a:rPr lang="ko-KR" altLang="en-US" dirty="0" smtClean="0"/>
              <a:t>병합</a:t>
            </a:r>
            <a:endParaRPr lang="ko-KR" altLang="en-US" dirty="0"/>
          </a:p>
          <a:p>
            <a:r>
              <a:rPr lang="en-US" altLang="ko-KR" dirty="0"/>
              <a:t>4.2.1 Z-</a:t>
            </a:r>
            <a:r>
              <a:rPr lang="ko-KR" altLang="en-US" dirty="0" err="1" smtClean="0"/>
              <a:t>버퍼링</a:t>
            </a:r>
            <a:endParaRPr lang="ko-KR" altLang="en-US" dirty="0"/>
          </a:p>
          <a:p>
            <a:r>
              <a:rPr lang="en-US" altLang="ko-KR" dirty="0"/>
              <a:t>4.2.2 </a:t>
            </a:r>
            <a:r>
              <a:rPr lang="ko-KR" altLang="en-US" dirty="0"/>
              <a:t>알파 </a:t>
            </a:r>
            <a:r>
              <a:rPr lang="ko-KR" altLang="en-US" dirty="0" err="1" smtClean="0"/>
              <a:t>블렌딩</a:t>
            </a:r>
            <a:endParaRPr lang="ko-KR" altLang="en-US" dirty="0"/>
          </a:p>
          <a:p>
            <a:r>
              <a:rPr lang="en-US" altLang="ko-KR" dirty="0"/>
              <a:t>4.3 Z-</a:t>
            </a:r>
            <a:r>
              <a:rPr lang="ko-KR" altLang="en-US" dirty="0" err="1" smtClean="0"/>
              <a:t>컬링</a:t>
            </a:r>
            <a:endParaRPr lang="ko-KR" altLang="en-US" dirty="0"/>
          </a:p>
          <a:p>
            <a:r>
              <a:rPr lang="en-US" altLang="ko-KR" dirty="0"/>
              <a:t>4.3.1 </a:t>
            </a:r>
            <a:r>
              <a:rPr lang="ko-KR" altLang="en-US" dirty="0"/>
              <a:t>타일 기반 </a:t>
            </a:r>
            <a:r>
              <a:rPr lang="ko-KR" altLang="en-US" dirty="0" err="1" smtClean="0"/>
              <a:t>컬링</a:t>
            </a:r>
            <a:endParaRPr lang="ko-KR" altLang="en-US" dirty="0"/>
          </a:p>
          <a:p>
            <a:r>
              <a:rPr lang="en-US" altLang="ko-KR" dirty="0"/>
              <a:t>4.3.2 </a:t>
            </a:r>
            <a:r>
              <a:rPr lang="ko-KR" altLang="en-US" dirty="0"/>
              <a:t>응용 사례 </a:t>
            </a:r>
            <a:r>
              <a:rPr lang="en-US" altLang="ko-KR" dirty="0"/>
              <a:t>: </a:t>
            </a:r>
            <a:r>
              <a:rPr lang="ko-KR" altLang="en-US" dirty="0" err="1"/>
              <a:t>프리</a:t>
            </a:r>
            <a:r>
              <a:rPr lang="en-US" altLang="ko-KR" dirty="0"/>
              <a:t>-z</a:t>
            </a:r>
            <a:r>
              <a:rPr lang="ko-KR" altLang="en-US" dirty="0"/>
              <a:t>패스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8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화면을 구성하는 픽셀 전체는 컬러 버퍼라는 메모리 공간에 저장되는데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화면을 생성하기 위해 이 컬러 버퍼는 여러 차례 수정된다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수정 과정은 </a:t>
            </a:r>
            <a:r>
              <a:rPr lang="ko-KR" altLang="en-US" dirty="0" err="1" smtClean="0"/>
              <a:t>픽셀별로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진해오디는데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컬러 버퍼에 저장된 픽셀을 수정하는데 필요한 데이터 모음을 </a:t>
            </a:r>
            <a:r>
              <a:rPr lang="ko-KR" altLang="en-US" dirty="0" err="1" smtClean="0"/>
              <a:t>프래그먼트라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깊이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텍스처 좌표</a:t>
            </a:r>
            <a:r>
              <a:rPr lang="en-US" altLang="ko-KR" dirty="0" smtClean="0"/>
              <a:t>, RGB</a:t>
            </a:r>
            <a:r>
              <a:rPr lang="ko-KR" altLang="en-US" dirty="0" smtClean="0"/>
              <a:t>색상 등의 </a:t>
            </a:r>
            <a:r>
              <a:rPr lang="ko-KR" altLang="en-US" dirty="0" err="1" smtClean="0"/>
              <a:t>속엉을</a:t>
            </a:r>
            <a:r>
              <a:rPr lang="ko-KR" altLang="en-US" dirty="0" smtClean="0"/>
              <a:t> 포함하고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프로그램은 다양한 종류의 알고리즘이 개발되었는데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주로 조명과 </a:t>
            </a:r>
            <a:r>
              <a:rPr lang="ko-KR" altLang="en-US" dirty="0" err="1" smtClean="0"/>
              <a:t>텍스처링에</a:t>
            </a:r>
            <a:r>
              <a:rPr lang="ko-KR" altLang="en-US" dirty="0" smtClean="0"/>
              <a:t> 집중된다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4.1</a:t>
            </a:r>
            <a:r>
              <a:rPr lang="ko-KR" altLang="en-US" dirty="0" smtClean="0"/>
              <a:t>장에서는 </a:t>
            </a:r>
            <a:r>
              <a:rPr lang="ko-KR" altLang="en-US" dirty="0" err="1" smtClean="0"/>
              <a:t>텍스처링의</a:t>
            </a:r>
            <a:r>
              <a:rPr lang="ko-KR" altLang="en-US" dirty="0" smtClean="0"/>
              <a:t> 기초를</a:t>
            </a:r>
            <a:r>
              <a:rPr lang="en-US" altLang="ko-KR" dirty="0" smtClean="0"/>
              <a:t>, 4.2</a:t>
            </a:r>
            <a:r>
              <a:rPr lang="ko-KR" altLang="en-US" dirty="0" smtClean="0"/>
              <a:t>장에서는 출력 병합에 대해 설명하고 </a:t>
            </a:r>
            <a:r>
              <a:rPr lang="en-US" altLang="ko-KR" dirty="0" smtClean="0"/>
              <a:t>4.3</a:t>
            </a:r>
            <a:r>
              <a:rPr lang="ko-KR" altLang="en-US" dirty="0" smtClean="0"/>
              <a:t>장은 </a:t>
            </a:r>
            <a:r>
              <a:rPr lang="en-US" altLang="ko-KR" dirty="0" smtClean="0"/>
              <a:t>z-</a:t>
            </a:r>
            <a:r>
              <a:rPr lang="ko-KR" altLang="en-US" dirty="0" err="1" smtClean="0"/>
              <a:t>컬링에</a:t>
            </a:r>
            <a:r>
              <a:rPr lang="ko-KR" altLang="en-US" dirty="0" smtClean="0"/>
              <a:t> 대한 내용을 다룬다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프래그먼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5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텍스처링</a:t>
            </a:r>
            <a:r>
              <a:rPr lang="ko-KR" altLang="en-US" dirty="0" smtClean="0"/>
              <a:t> 기법 중 가장 간단한 것은 이미지 </a:t>
            </a:r>
            <a:r>
              <a:rPr lang="ko-KR" altLang="en-US" dirty="0" err="1" smtClean="0"/>
              <a:t>텍스처링이다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이는 물체의 표면 위에 이미지를 펴 바르는 방식으로 이해하면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텍스처링을</a:t>
            </a:r>
            <a:r>
              <a:rPr lang="ko-KR" altLang="en-US" dirty="0" smtClean="0"/>
              <a:t> 하기 위해선 텍스처 좌표와 표면 </a:t>
            </a:r>
            <a:r>
              <a:rPr lang="ko-KR" altLang="en-US" dirty="0" err="1" smtClean="0"/>
              <a:t>파라미터화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텍스처 좌표에서 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주소로의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하는 법을 알아야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텍스처링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8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텍스처의 구성 요소는 </a:t>
            </a:r>
            <a:r>
              <a:rPr lang="ko-KR" altLang="en-US" dirty="0" err="1" smtClean="0"/>
              <a:t>텍셀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texel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불린다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픽셀</a:t>
            </a:r>
            <a:r>
              <a:rPr lang="en-US" altLang="ko-KR" dirty="0" smtClean="0"/>
              <a:t>(pixel)</a:t>
            </a:r>
            <a:r>
              <a:rPr lang="ko-KR" altLang="en-US" dirty="0" smtClean="0"/>
              <a:t>과 구분하기 위해서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텍스처는 대게 </a:t>
            </a:r>
            <a:r>
              <a:rPr lang="ko-KR" altLang="en-US" dirty="0" err="1" smtClean="0"/>
              <a:t>텍셀의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형태를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텍스처 좌표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" y="3037926"/>
            <a:ext cx="5688632" cy="274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4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텍스처링</a:t>
            </a:r>
            <a:r>
              <a:rPr lang="ko-KR" altLang="en-US" dirty="0" smtClean="0"/>
              <a:t> 작업을 위해서는 텍스처와 물체 표면 간 대응 관계가 설정되어야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다시 말해 물체 표면의 한 점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대응하는 텍스처 공간상의 점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설정되어야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이래야만 점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에서 추출한 </a:t>
            </a:r>
            <a:r>
              <a:rPr lang="ko-KR" altLang="en-US" dirty="0" err="1" smtClean="0"/>
              <a:t>텍셀을</a:t>
            </a:r>
            <a:r>
              <a:rPr lang="ko-KR" altLang="en-US" dirty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입힐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대응 관계는 각 정점에 설정된다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각 정점에 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주소를 할당할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특정 텍스처에 종속되게 하므로 해상도가 다른 텍스처를 사용할 수 없게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텍스처 좌표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2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이러한 문제를 해결하기 위해서 각 정점마다 정규화된 텍스처 좌표</a:t>
            </a:r>
            <a:r>
              <a:rPr lang="en-US" altLang="ko-KR" dirty="0" smtClean="0"/>
              <a:t>(u, v)</a:t>
            </a:r>
            <a:r>
              <a:rPr lang="ko-KR" altLang="en-US" dirty="0" smtClean="0"/>
              <a:t>를 할당하는데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값을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그림을 보면 텍스처 좌표 </a:t>
            </a:r>
            <a:r>
              <a:rPr lang="en-US" altLang="ko-KR" dirty="0" smtClean="0"/>
              <a:t>(0.5, 0.5),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텍스처에서는 </a:t>
            </a:r>
            <a:r>
              <a:rPr lang="en-US" altLang="ko-KR" dirty="0" smtClean="0"/>
              <a:t>(2,2)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매핑되지만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텍스처에서는 </a:t>
            </a:r>
            <a:r>
              <a:rPr lang="en-US" altLang="ko-KR" dirty="0" smtClean="0"/>
              <a:t>(3,3),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매핑된다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텍스처 좌표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35" descr="Figure04x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154612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텍스처 좌표 </a:t>
            </a:r>
            <a:r>
              <a:rPr lang="en-US" altLang="ko-KR" dirty="0" smtClean="0"/>
              <a:t>(u, v)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정점에 할당하는 작업을 표면 </a:t>
            </a:r>
            <a:r>
              <a:rPr lang="ko-KR" altLang="en-US" dirty="0" err="1" smtClean="0"/>
              <a:t>파라미터화</a:t>
            </a:r>
            <a:r>
              <a:rPr lang="en-US" altLang="ko-KR" dirty="0" smtClean="0"/>
              <a:t>(surface parameterization)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작업을 위해서는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평면에 펼쳐야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파라미터화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8" descr="Figure04x1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68960"/>
            <a:ext cx="5258544" cy="3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13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원통과 같은 경우는 쉽게 평면에 </a:t>
            </a:r>
            <a:r>
              <a:rPr lang="ko-KR" altLang="en-US" dirty="0" err="1" smtClean="0"/>
              <a:t>펼처지지만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평면으로 펼치는 과정에서는 대부분 왜곡 현상이 발생한다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왜곡을 줄일 수 있는 방법 중 하나는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여러 개로 쪼개어 부분별로 </a:t>
            </a:r>
            <a:r>
              <a:rPr lang="ko-KR" altLang="en-US" dirty="0" err="1" smtClean="0"/>
              <a:t>파라미터화를</a:t>
            </a:r>
            <a:r>
              <a:rPr lang="ko-KR" altLang="en-US" dirty="0" smtClean="0"/>
              <a:t> 수행하는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아티스트는 </a:t>
            </a:r>
            <a:r>
              <a:rPr lang="ko-KR" altLang="en-US" dirty="0" err="1" smtClean="0"/>
              <a:t>파라미터화가</a:t>
            </a:r>
            <a:r>
              <a:rPr lang="ko-KR" altLang="en-US" dirty="0" smtClean="0"/>
              <a:t> 완료된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메쉬에</a:t>
            </a:r>
            <a:r>
              <a:rPr lang="ko-KR" altLang="en-US" dirty="0" smtClean="0"/>
              <a:t> 이미지를 그린다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이미지를 차트</a:t>
            </a:r>
            <a:r>
              <a:rPr lang="en-US" altLang="ko-KR" dirty="0" smtClean="0"/>
              <a:t>(chart)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차트를 하나의 텍스처에 모은 것을 아틀라스</a:t>
            </a:r>
            <a:r>
              <a:rPr lang="en-US" altLang="ko-KR" dirty="0" smtClean="0"/>
              <a:t>(atlas)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파라미터화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20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1077</TotalTime>
  <Words>897</Words>
  <Application>Microsoft Office PowerPoint</Application>
  <PresentationFormat>화면 슬라이드 쇼(4:3)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파형</vt:lpstr>
      <vt:lpstr>04.프래그먼트 처리와  출력 병합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래스터화</dc:title>
  <dc:creator>Windows 사용자</dc:creator>
  <cp:lastModifiedBy>PC</cp:lastModifiedBy>
  <cp:revision>31</cp:revision>
  <dcterms:created xsi:type="dcterms:W3CDTF">2018-03-16T03:58:18Z</dcterms:created>
  <dcterms:modified xsi:type="dcterms:W3CDTF">2018-03-25T10:35:30Z</dcterms:modified>
</cp:coreProperties>
</file>