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7" r:id="rId9"/>
    <p:sldId id="268" r:id="rId10"/>
    <p:sldId id="262" r:id="rId11"/>
    <p:sldId id="270" r:id="rId12"/>
    <p:sldId id="263" r:id="rId13"/>
    <p:sldId id="271" r:id="rId14"/>
    <p:sldId id="272" r:id="rId15"/>
    <p:sldId id="273" r:id="rId16"/>
    <p:sldId id="264" r:id="rId17"/>
    <p:sldId id="265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06C40F-9F2D-401D-95BB-8296AB06E169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79C9CC-E559-4836-8198-070BD049DA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780108"/>
          </a:xfrm>
        </p:spPr>
        <p:txBody>
          <a:bodyPr>
            <a:noAutofit/>
          </a:bodyPr>
          <a:lstStyle/>
          <a:p>
            <a:r>
              <a:rPr lang="en-US" altLang="ko-KR" sz="9600" dirty="0" smtClean="0">
                <a:latin typeface="HY목각파임B" pitchFamily="18" charset="-127"/>
                <a:ea typeface="HY목각파임B" pitchFamily="18" charset="-127"/>
              </a:rPr>
              <a:t>03.</a:t>
            </a:r>
            <a:r>
              <a:rPr lang="ko-KR" altLang="en-US" sz="9600" dirty="0" err="1" smtClean="0">
                <a:latin typeface="HY목각파임B" pitchFamily="18" charset="-127"/>
                <a:ea typeface="HY목각파임B" pitchFamily="18" charset="-127"/>
              </a:rPr>
              <a:t>래스터화</a:t>
            </a:r>
            <a:endParaRPr lang="ko-KR" altLang="en-US" sz="96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021" y="6381328"/>
            <a:ext cx="6084168" cy="476672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게임공학과 </a:t>
            </a:r>
            <a:r>
              <a:rPr lang="en-US" altLang="ko-KR" dirty="0" smtClean="0">
                <a:solidFill>
                  <a:schemeClr val="tx1"/>
                </a:solidFill>
              </a:rPr>
              <a:t>2012181011 </a:t>
            </a:r>
            <a:r>
              <a:rPr lang="ko-KR" altLang="en-US" dirty="0" smtClean="0">
                <a:solidFill>
                  <a:schemeClr val="tx1"/>
                </a:solidFill>
              </a:rPr>
              <a:t>김종휘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3.3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뒷면 제거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64038"/>
            <a:ext cx="5775325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772816"/>
            <a:ext cx="7408333" cy="345069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dirty="0">
                <a:cs typeface="Arial" pitchFamily="34" charset="0"/>
              </a:rPr>
              <a:t>카메라에 등을 돌리는 </a:t>
            </a:r>
            <a:r>
              <a:rPr lang="ko-KR" altLang="en-US" dirty="0" err="1">
                <a:cs typeface="Arial" pitchFamily="34" charset="0"/>
              </a:rPr>
              <a:t>폴리곤</a:t>
            </a:r>
            <a:r>
              <a:rPr lang="ko-KR" altLang="en-US" dirty="0">
                <a:cs typeface="Arial" pitchFamily="34" charset="0"/>
              </a:rPr>
              <a:t> </a:t>
            </a:r>
            <a:r>
              <a:rPr lang="en-US" altLang="ko-KR" dirty="0">
                <a:cs typeface="Arial" pitchFamily="34" charset="0"/>
              </a:rPr>
              <a:t>(</a:t>
            </a:r>
            <a:r>
              <a:rPr lang="ko-KR" altLang="en-US" dirty="0">
                <a:cs typeface="Arial" pitchFamily="34" charset="0"/>
              </a:rPr>
              <a:t>뒷면 </a:t>
            </a:r>
            <a:r>
              <a:rPr lang="en-US" altLang="ko-KR" dirty="0">
                <a:cs typeface="Arial" pitchFamily="34" charset="0"/>
              </a:rPr>
              <a:t>back-face) </a:t>
            </a:r>
            <a:r>
              <a:rPr lang="ko-KR" altLang="en-US" dirty="0">
                <a:cs typeface="Arial" pitchFamily="34" charset="0"/>
              </a:rPr>
              <a:t>제거</a:t>
            </a:r>
            <a:r>
              <a:rPr lang="en-US" altLang="ko-KR" dirty="0">
                <a:cs typeface="Arial" pitchFamily="34" charset="0"/>
              </a:rPr>
              <a:t>. </a:t>
            </a:r>
            <a:r>
              <a:rPr lang="ko-KR" altLang="en-US" dirty="0">
                <a:cs typeface="Arial" pitchFamily="34" charset="0"/>
              </a:rPr>
              <a:t>카메라를 향하는 </a:t>
            </a:r>
            <a:r>
              <a:rPr lang="ko-KR" altLang="en-US" dirty="0" err="1">
                <a:cs typeface="Arial" pitchFamily="34" charset="0"/>
              </a:rPr>
              <a:t>폴리곤은</a:t>
            </a:r>
            <a:r>
              <a:rPr lang="ko-KR" altLang="en-US" dirty="0">
                <a:cs typeface="Arial" pitchFamily="34" charset="0"/>
              </a:rPr>
              <a:t> 앞면</a:t>
            </a:r>
            <a:r>
              <a:rPr lang="en-US" altLang="ko-KR" dirty="0">
                <a:cs typeface="Arial" pitchFamily="34" charset="0"/>
              </a:rPr>
              <a:t>(</a:t>
            </a:r>
            <a:r>
              <a:rPr lang="en-US" altLang="ko-KR" dirty="0"/>
              <a:t> </a:t>
            </a:r>
            <a:r>
              <a:rPr lang="en-US" altLang="ko-KR" i="1" dirty="0"/>
              <a:t>front-faces</a:t>
            </a:r>
            <a:r>
              <a:rPr lang="en-US" altLang="ko-KR" dirty="0"/>
              <a:t>).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dirty="0" err="1"/>
              <a:t>캄메라</a:t>
            </a:r>
            <a:r>
              <a:rPr lang="ko-KR" altLang="en-US" dirty="0"/>
              <a:t> 공간에서</a:t>
            </a:r>
            <a:r>
              <a:rPr lang="en-US" altLang="ko-KR" dirty="0"/>
              <a:t>, </a:t>
            </a:r>
            <a:r>
              <a:rPr lang="ko-KR" altLang="en-US" dirty="0"/>
              <a:t>삼각형 </a:t>
            </a:r>
            <a:r>
              <a:rPr lang="ko-KR" altLang="en-US" dirty="0" err="1"/>
              <a:t>노멀은</a:t>
            </a:r>
            <a:r>
              <a:rPr lang="ko-KR" altLang="en-US" dirty="0"/>
              <a:t> 삼각형의 앞면</a:t>
            </a:r>
            <a:r>
              <a:rPr lang="en-US" altLang="ko-KR" dirty="0"/>
              <a:t>/</a:t>
            </a:r>
            <a:r>
              <a:rPr lang="ko-KR" altLang="en-US" dirty="0"/>
              <a:t>뒷면을 결정</a:t>
            </a:r>
            <a:r>
              <a:rPr lang="en-US" altLang="ko-KR" dirty="0"/>
              <a:t>. </a:t>
            </a:r>
            <a:r>
              <a:rPr lang="ko-KR" altLang="en-US" dirty="0"/>
              <a:t>카메라 </a:t>
            </a:r>
            <a:r>
              <a:rPr lang="en-US" altLang="ko-KR" dirty="0"/>
              <a:t>(</a:t>
            </a:r>
            <a:r>
              <a:rPr lang="en-US" altLang="ko-KR" b="1" dirty="0"/>
              <a:t>EYE</a:t>
            </a:r>
            <a:r>
              <a:rPr lang="en-US" altLang="ko-KR" dirty="0"/>
              <a:t>) </a:t>
            </a:r>
            <a:r>
              <a:rPr lang="ko-KR" altLang="en-US" dirty="0"/>
              <a:t>가 삼각형 </a:t>
            </a:r>
            <a:r>
              <a:rPr lang="ko-KR" altLang="en-US" dirty="0" err="1"/>
              <a:t>노멀</a:t>
            </a:r>
            <a:r>
              <a:rPr lang="ko-KR" altLang="en-US" dirty="0"/>
              <a:t> 방향의 반대쪽에 존재한다면 이 삼각형은 뒷면이고</a:t>
            </a:r>
            <a:r>
              <a:rPr lang="en-US" altLang="ko-KR" dirty="0"/>
              <a:t>, </a:t>
            </a:r>
            <a:r>
              <a:rPr lang="ko-KR" altLang="en-US" dirty="0"/>
              <a:t>아니면 앞면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dirty="0"/>
              <a:t>삼각형 </a:t>
            </a:r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카메라와 삼각형 정점을 연결한 벡터 </a:t>
            </a:r>
            <a:r>
              <a:rPr lang="en-US" altLang="ko-KR" dirty="0"/>
              <a:t>c </a:t>
            </a:r>
            <a:r>
              <a:rPr lang="ko-KR" altLang="en-US" dirty="0"/>
              <a:t>를 내적</a:t>
            </a:r>
            <a:endParaRPr lang="en-US" altLang="ko-KR" dirty="0">
              <a:cs typeface="Arial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3.3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뒷면 제거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772816"/>
            <a:ext cx="7408333" cy="345069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dirty="0">
                <a:cs typeface="Arial" pitchFamily="34" charset="0"/>
              </a:rPr>
              <a:t>카메라 공간의 뒷면 제거는 비용이 많이 듦</a:t>
            </a:r>
            <a:r>
              <a:rPr lang="en-US" altLang="ko-KR" dirty="0"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dirty="0">
                <a:ea typeface="굴림" charset="-127"/>
              </a:rPr>
              <a:t>투영 변환은 모든 삼각형 연결 벡터가 동일</a:t>
            </a:r>
            <a:r>
              <a:rPr lang="en-US" altLang="ko-KR" dirty="0">
                <a:ea typeface="굴림" charset="-127"/>
              </a:rPr>
              <a:t>(z-</a:t>
            </a:r>
            <a:r>
              <a:rPr lang="ko-KR" altLang="en-US" dirty="0">
                <a:ea typeface="굴림" charset="-127"/>
              </a:rPr>
              <a:t>축에 평행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dirty="0">
                <a:ea typeface="굴림" charset="-127"/>
              </a:rPr>
              <a:t>단일한 연결 벡터로 삼각형을 바라보면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직교투영</a:t>
            </a:r>
            <a:r>
              <a:rPr lang="en-US" altLang="ko-KR" dirty="0">
                <a:ea typeface="굴림" charset="-127"/>
              </a:rPr>
              <a:t>(z </a:t>
            </a:r>
            <a:r>
              <a:rPr lang="ko-KR" altLang="en-US" dirty="0">
                <a:ea typeface="굴림" charset="-127"/>
              </a:rPr>
              <a:t>좌표 버리고 </a:t>
            </a:r>
            <a:r>
              <a:rPr lang="en-US" altLang="ko-KR" dirty="0" err="1">
                <a:ea typeface="굴림" charset="-127"/>
              </a:rPr>
              <a:t>xy</a:t>
            </a:r>
            <a:r>
              <a:rPr lang="ko-KR" altLang="en-US" dirty="0">
                <a:ea typeface="굴림" charset="-127"/>
              </a:rPr>
              <a:t>좌표만 취함</a:t>
            </a:r>
            <a:r>
              <a:rPr lang="en-US" altLang="ko-KR" dirty="0">
                <a:ea typeface="굴림" charset="-127"/>
              </a:rPr>
              <a:t>)</a:t>
            </a:r>
            <a:r>
              <a:rPr lang="ko-KR" altLang="en-US" dirty="0">
                <a:ea typeface="굴림" charset="-127"/>
              </a:rPr>
              <a:t>한 효과</a:t>
            </a:r>
            <a:r>
              <a:rPr lang="en-US" altLang="ko-KR" dirty="0">
                <a:ea typeface="굴림" charset="-127"/>
              </a:rPr>
              <a:t> </a:t>
            </a:r>
          </a:p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5280660" cy="22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0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좌표계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내용 개체 틀 4" descr="Figure03x3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373745" cy="261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323528" y="3913485"/>
            <a:ext cx="8568951" cy="221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3ds Max </a:t>
            </a:r>
            <a:r>
              <a:rPr lang="ko-KR" altLang="en-US" smtClean="0"/>
              <a:t>와 </a:t>
            </a:r>
            <a:r>
              <a:rPr lang="en-US" altLang="ko-KR" smtClean="0"/>
              <a:t>OpenGL </a:t>
            </a:r>
            <a:r>
              <a:rPr lang="ko-KR" altLang="en-US" smtClean="0"/>
              <a:t>모두 </a:t>
            </a:r>
            <a:r>
              <a:rPr lang="en-US" altLang="ko-KR" smtClean="0"/>
              <a:t>RHS </a:t>
            </a:r>
            <a:r>
              <a:rPr lang="ko-KR" altLang="en-US" smtClean="0"/>
              <a:t>이지만 </a:t>
            </a:r>
            <a:r>
              <a:rPr lang="en-US" altLang="ko-KR" smtClean="0"/>
              <a:t>3ds Max </a:t>
            </a:r>
            <a:r>
              <a:rPr lang="ko-KR" altLang="en-US" smtClean="0"/>
              <a:t>는 </a:t>
            </a:r>
            <a:r>
              <a:rPr lang="en-US" altLang="ko-KR" smtClean="0"/>
              <a:t>z</a:t>
            </a:r>
            <a:r>
              <a:rPr lang="ko-KR" altLang="en-US" smtClean="0"/>
              <a:t>축이 수직이고</a:t>
            </a:r>
            <a:r>
              <a:rPr lang="en-US" altLang="ko-KR" smtClean="0"/>
              <a:t>, OpenGL </a:t>
            </a:r>
            <a:r>
              <a:rPr lang="ko-KR" altLang="en-US" smtClean="0"/>
              <a:t>은 </a:t>
            </a:r>
            <a:r>
              <a:rPr lang="en-US" altLang="ko-KR" smtClean="0"/>
              <a:t>y</a:t>
            </a:r>
            <a:r>
              <a:rPr lang="ko-KR" altLang="en-US" smtClean="0"/>
              <a:t>축이 수직임</a:t>
            </a:r>
            <a:r>
              <a:rPr lang="en-US" altLang="ko-KR" smtClean="0"/>
              <a:t>.</a:t>
            </a:r>
            <a:endParaRPr lang="en-US" altLang="ko-KR" smtClean="0">
              <a:cs typeface="Arial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좌표계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488" y="1268760"/>
            <a:ext cx="4259262" cy="539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1213" y="1268760"/>
            <a:ext cx="4305300" cy="5395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4" y="1269492"/>
            <a:ext cx="220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4" y="1288542"/>
            <a:ext cx="21431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07" y="5036630"/>
            <a:ext cx="20288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82" y="5073142"/>
            <a:ext cx="1990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524919" y="3328480"/>
            <a:ext cx="15414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600"/>
              <a:t>3ds Max </a:t>
            </a:r>
            <a:r>
              <a:rPr lang="ko-KR" altLang="en-US" sz="1600"/>
              <a:t>물체를 </a:t>
            </a:r>
            <a:r>
              <a:rPr lang="en-US" altLang="ko-KR" sz="1600"/>
              <a:t>OpenGL</a:t>
            </a:r>
            <a:r>
              <a:rPr lang="ko-KR" altLang="en-US" sz="1600"/>
              <a:t>로 그대로 내보내면</a:t>
            </a:r>
            <a:r>
              <a:rPr lang="en-US" altLang="ko-KR" sz="1600"/>
              <a:t>, </a:t>
            </a:r>
            <a:r>
              <a:rPr lang="ko-KR" altLang="en-US" sz="1600"/>
              <a:t>물체는 넘어져 보임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7027069" y="3336417"/>
            <a:ext cx="16494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600"/>
              <a:t>물체를 내보낼 때 물체를 고정한 채</a:t>
            </a:r>
            <a:r>
              <a:rPr lang="en-US" altLang="ko-KR" sz="1600"/>
              <a:t>, </a:t>
            </a:r>
            <a:r>
              <a:rPr lang="ko-KR" altLang="en-US" sz="1600"/>
              <a:t> </a:t>
            </a:r>
            <a:r>
              <a:rPr lang="en-US" altLang="ko-KR" sz="1600"/>
              <a:t>yz</a:t>
            </a:r>
            <a:r>
              <a:rPr lang="ko-KR" altLang="en-US" sz="1600"/>
              <a:t>축 대칭이동 </a:t>
            </a:r>
            <a:r>
              <a:rPr lang="en-US" altLang="ko-KR" sz="1600"/>
              <a:t>(x</a:t>
            </a:r>
            <a:r>
              <a:rPr lang="ko-KR" altLang="en-US" sz="1600"/>
              <a:t>축을 중심으로 </a:t>
            </a:r>
            <a:r>
              <a:rPr lang="en-US" altLang="ko-KR" sz="1600"/>
              <a:t>yz</a:t>
            </a:r>
            <a:r>
              <a:rPr lang="ko-KR" altLang="en-US" sz="1600"/>
              <a:t>평면 </a:t>
            </a:r>
            <a:r>
              <a:rPr lang="en-US" altLang="ko-KR" sz="1600"/>
              <a:t>90</a:t>
            </a:r>
            <a:r>
              <a:rPr lang="ko-KR" altLang="en-US" sz="1600"/>
              <a:t>도 회전</a:t>
            </a:r>
            <a:r>
              <a:rPr lang="en-US" altLang="ko-KR" sz="1600"/>
              <a:t>).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031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1" cy="442535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sz="1800" dirty="0">
                <a:cs typeface="Arial" pitchFamily="34" charset="0"/>
              </a:rPr>
              <a:t>컴퓨터 스크린 상의 윈도우는 스크린 공간</a:t>
            </a:r>
            <a:r>
              <a:rPr lang="en-US" altLang="ko-KR" sz="1800" dirty="0">
                <a:cs typeface="Arial" pitchFamily="34" charset="0"/>
              </a:rPr>
              <a:t>(</a:t>
            </a:r>
            <a:r>
              <a:rPr lang="en-US" altLang="ko-KR" sz="1800" i="1" dirty="0"/>
              <a:t>screen space</a:t>
            </a:r>
            <a:r>
              <a:rPr lang="en-US" altLang="ko-KR" sz="1800" dirty="0"/>
              <a:t>)</a:t>
            </a:r>
            <a:r>
              <a:rPr lang="ko-KR" altLang="en-US" sz="1800" dirty="0"/>
              <a:t>을 가짐</a:t>
            </a:r>
            <a:r>
              <a:rPr lang="en-US" altLang="ko-KR" sz="1800" dirty="0"/>
              <a:t>. </a:t>
            </a:r>
            <a:r>
              <a:rPr lang="ko-KR" altLang="en-US" sz="1800" dirty="0"/>
              <a:t>오른손 </a:t>
            </a:r>
            <a:r>
              <a:rPr lang="ko-KR" altLang="en-US" sz="1800" dirty="0" err="1"/>
              <a:t>좌표계임</a:t>
            </a:r>
            <a:r>
              <a:rPr lang="en-US" altLang="ko-KR" sz="1800" dirty="0"/>
              <a:t>.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sz="1800" dirty="0"/>
              <a:t>스크린 공간에 </a:t>
            </a:r>
            <a:r>
              <a:rPr lang="ko-KR" altLang="en-US" sz="1800" dirty="0" err="1"/>
              <a:t>뷰포트</a:t>
            </a:r>
            <a:r>
              <a:rPr lang="en-US" altLang="ko-KR" sz="1800" dirty="0"/>
              <a:t>(</a:t>
            </a:r>
            <a:r>
              <a:rPr lang="en-US" altLang="ko-KR" sz="1800" i="1" dirty="0"/>
              <a:t>viewport</a:t>
            </a:r>
            <a:r>
              <a:rPr lang="en-US" altLang="ko-KR" sz="1800" dirty="0"/>
              <a:t> )</a:t>
            </a:r>
            <a:r>
              <a:rPr lang="ko-KR" altLang="en-US" sz="1800" dirty="0"/>
              <a:t>가 정의됨</a:t>
            </a:r>
            <a:r>
              <a:rPr lang="en-US" altLang="ko-KR" sz="1800" dirty="0"/>
              <a:t>.</a:t>
            </a:r>
            <a:endParaRPr lang="en-US" altLang="ko-KR" sz="1800" dirty="0"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3.5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뷰포트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전환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01786" y="4819477"/>
            <a:ext cx="278765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400"/>
              <a:t>typedef struct _D3DVIEWPORT9 { </a:t>
            </a:r>
          </a:p>
          <a:p>
            <a:pPr eaLnBrk="1" hangingPunct="1"/>
            <a:r>
              <a:rPr lang="en-US" altLang="ko-KR" sz="1400"/>
              <a:t>DWORD X;   	</a:t>
            </a:r>
          </a:p>
          <a:p>
            <a:pPr eaLnBrk="1" hangingPunct="1"/>
            <a:r>
              <a:rPr lang="en-US" altLang="ko-KR" sz="1400"/>
              <a:t>DWORD Y;    	</a:t>
            </a:r>
          </a:p>
          <a:p>
            <a:pPr eaLnBrk="1" hangingPunct="1"/>
            <a:r>
              <a:rPr lang="en-US" altLang="ko-KR" sz="1400"/>
              <a:t>DWORD Width; 	</a:t>
            </a:r>
          </a:p>
          <a:p>
            <a:pPr eaLnBrk="1" hangingPunct="1"/>
            <a:r>
              <a:rPr lang="en-US" altLang="ko-KR" sz="1400"/>
              <a:t>DWORD Height; 	</a:t>
            </a:r>
          </a:p>
          <a:p>
            <a:pPr eaLnBrk="1" hangingPunct="1"/>
            <a:r>
              <a:rPr lang="en-US" altLang="ko-KR" sz="1400"/>
              <a:t>float MinZ;  	</a:t>
            </a:r>
          </a:p>
          <a:p>
            <a:pPr eaLnBrk="1" hangingPunct="1"/>
            <a:r>
              <a:rPr lang="en-US" altLang="ko-KR" sz="1400"/>
              <a:t>float MaxZ; 	</a:t>
            </a:r>
          </a:p>
          <a:p>
            <a:pPr eaLnBrk="1" hangingPunct="1"/>
            <a:r>
              <a:rPr lang="en-US" altLang="ko-KR" sz="1400"/>
              <a:t>} D3DVIEWPORT9;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22786" y="4819477"/>
            <a:ext cx="2859088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latinLnBrk="0" hangingPunct="1"/>
            <a:r>
              <a:rPr lang="en-US" altLang="ko-KR" sz="1400"/>
              <a:t>typedef struct D3D10_VIEWPORT { </a:t>
            </a:r>
          </a:p>
          <a:p>
            <a:pPr eaLnBrk="1" latinLnBrk="0" hangingPunct="1"/>
            <a:r>
              <a:rPr lang="en-US" altLang="ko-KR" sz="1400"/>
              <a:t>INT TopLeftX; </a:t>
            </a:r>
          </a:p>
          <a:p>
            <a:pPr eaLnBrk="1" latinLnBrk="0" hangingPunct="1"/>
            <a:r>
              <a:rPr lang="en-US" altLang="ko-KR" sz="1400"/>
              <a:t>INT TopLeftY; </a:t>
            </a:r>
          </a:p>
          <a:p>
            <a:pPr eaLnBrk="1" latinLnBrk="0" hangingPunct="1"/>
            <a:r>
              <a:rPr lang="en-US" altLang="ko-KR" sz="1400"/>
              <a:t>UINT Width; </a:t>
            </a:r>
          </a:p>
          <a:p>
            <a:pPr eaLnBrk="1" latinLnBrk="0" hangingPunct="1"/>
            <a:r>
              <a:rPr lang="en-US" altLang="ko-KR" sz="1400"/>
              <a:t>UINT Height; </a:t>
            </a:r>
          </a:p>
          <a:p>
            <a:pPr eaLnBrk="1" latinLnBrk="0" hangingPunct="1"/>
            <a:r>
              <a:rPr lang="en-US" altLang="ko-KR" sz="1400"/>
              <a:t>FLOAT MinDepth; </a:t>
            </a:r>
          </a:p>
          <a:p>
            <a:pPr eaLnBrk="1" latinLnBrk="0" hangingPunct="1"/>
            <a:r>
              <a:rPr lang="en-US" altLang="ko-KR" sz="1400"/>
              <a:t>FLOAT MaxDepth; </a:t>
            </a:r>
          </a:p>
          <a:p>
            <a:pPr eaLnBrk="1" latinLnBrk="0" hangingPunct="1"/>
            <a:r>
              <a:rPr lang="en-US" altLang="ko-KR" sz="1400"/>
              <a:t>} D3D10_VIEWPORT;</a:t>
            </a:r>
            <a:endParaRPr lang="ko-KR" altLang="en-US" sz="1400"/>
          </a:p>
        </p:txBody>
      </p:sp>
      <p:pic>
        <p:nvPicPr>
          <p:cNvPr id="6" name="그림 5" descr="Figure03x2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4" y="2204864"/>
            <a:ext cx="736758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7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3.5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뷰포트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전환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 descr="Figure03x3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2862"/>
            <a:ext cx="4767263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5650"/>
            <a:ext cx="33051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54" y="5002137"/>
            <a:ext cx="13811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059041" y="3965500"/>
            <a:ext cx="24955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400"/>
              <a:t>대부분 응용에서</a:t>
            </a:r>
            <a:r>
              <a:rPr lang="en-US" altLang="ko-KR" sz="1400"/>
              <a:t>,</a:t>
            </a:r>
          </a:p>
          <a:p>
            <a:pPr eaLnBrk="1" hangingPunct="1"/>
            <a:r>
              <a:rPr lang="en-US" altLang="ko-KR" sz="1400" i="1"/>
              <a:t>MinZ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en-US" altLang="ko-KR" sz="1400" i="1"/>
              <a:t>MaxZ </a:t>
            </a:r>
            <a:r>
              <a:rPr lang="en-US" altLang="ko-KR" sz="1400"/>
              <a:t> </a:t>
            </a:r>
            <a:r>
              <a:rPr lang="ko-KR" altLang="en-US" sz="1400"/>
              <a:t>는</a:t>
            </a:r>
            <a:r>
              <a:rPr lang="en-US" altLang="ko-KR" sz="1400"/>
              <a:t> 0.0 </a:t>
            </a:r>
            <a:r>
              <a:rPr lang="ko-KR" altLang="en-US" sz="1400"/>
              <a:t>과</a:t>
            </a:r>
            <a:r>
              <a:rPr lang="en-US" altLang="ko-KR" sz="1400"/>
              <a:t> 1.0, </a:t>
            </a:r>
          </a:p>
          <a:p>
            <a:pPr eaLnBrk="1" hangingPunct="1"/>
            <a:r>
              <a:rPr lang="en-US" altLang="ko-KR" sz="1400" i="1"/>
              <a:t>MinX</a:t>
            </a:r>
            <a:r>
              <a:rPr lang="en-US" altLang="ko-KR" sz="1400"/>
              <a:t>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en-US" altLang="ko-KR" sz="1400" i="1"/>
              <a:t>MinY </a:t>
            </a:r>
            <a:r>
              <a:rPr lang="en-US" altLang="ko-KR" sz="1400"/>
              <a:t> </a:t>
            </a:r>
            <a:r>
              <a:rPr lang="ko-KR" altLang="en-US" sz="1400"/>
              <a:t>는</a:t>
            </a:r>
            <a:r>
              <a:rPr lang="en-US" altLang="ko-KR" sz="1400"/>
              <a:t>  0</a:t>
            </a:r>
            <a:r>
              <a:rPr lang="ko-KR" altLang="en-US" sz="1400"/>
              <a:t>으로 설정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5212904" y="4324275"/>
            <a:ext cx="11890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07504" y="2132856"/>
            <a:ext cx="927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축 반사</a:t>
            </a: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99566" y="3372693"/>
            <a:ext cx="985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</a:rPr>
              <a:t>축소확대</a:t>
            </a:r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99566" y="4933206"/>
            <a:ext cx="833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9877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1" cy="442535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sz="1800" dirty="0" err="1">
                <a:ea typeface="굴림" charset="-127"/>
              </a:rPr>
              <a:t>래스터화</a:t>
            </a:r>
            <a:r>
              <a:rPr lang="ko-KR" altLang="en-US" sz="1800" dirty="0">
                <a:ea typeface="굴림" charset="-127"/>
              </a:rPr>
              <a:t> 마지막 단계는 스캔변환</a:t>
            </a:r>
            <a:r>
              <a:rPr lang="en-US" altLang="ko-KR" sz="1800" dirty="0">
                <a:ea typeface="굴림" charset="-127"/>
              </a:rPr>
              <a:t> (</a:t>
            </a:r>
            <a:r>
              <a:rPr lang="en-US" altLang="ko-KR" sz="1800" i="1" dirty="0">
                <a:ea typeface="굴림" charset="-127"/>
              </a:rPr>
              <a:t>scan conversion</a:t>
            </a:r>
            <a:r>
              <a:rPr lang="en-US" altLang="ko-KR" sz="1800" dirty="0">
                <a:ea typeface="굴림" charset="-127"/>
              </a:rPr>
              <a:t>). “</a:t>
            </a:r>
            <a:r>
              <a:rPr lang="ko-KR" altLang="en-US" sz="1800" dirty="0">
                <a:ea typeface="굴림" charset="-127"/>
              </a:rPr>
              <a:t>좁은 의미의 </a:t>
            </a:r>
            <a:r>
              <a:rPr lang="ko-KR" altLang="en-US" sz="1800" dirty="0" err="1">
                <a:ea typeface="굴림" charset="-127"/>
              </a:rPr>
              <a:t>래스터화</a:t>
            </a:r>
            <a:r>
              <a:rPr lang="en-US" altLang="ko-KR" sz="1800" dirty="0">
                <a:ea typeface="굴림" charset="-127"/>
              </a:rPr>
              <a:t>”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sz="1800" dirty="0">
                <a:ea typeface="굴림" charset="-127"/>
              </a:rPr>
              <a:t>삼각형이 차지하는 스크린 공간의 픽셀 위치를 결정하고</a:t>
            </a:r>
            <a:r>
              <a:rPr lang="en-US" altLang="ko-KR" sz="1800" dirty="0">
                <a:ea typeface="굴림" charset="-127"/>
              </a:rPr>
              <a:t>, </a:t>
            </a:r>
            <a:r>
              <a:rPr lang="ko-KR" altLang="en-US" sz="1800" dirty="0">
                <a:ea typeface="굴림" charset="-127"/>
              </a:rPr>
              <a:t>삼각형 </a:t>
            </a:r>
            <a:r>
              <a:rPr lang="ko-KR" altLang="en-US" sz="1800" dirty="0" err="1">
                <a:ea typeface="굴림" charset="-127"/>
              </a:rPr>
              <a:t>정점별</a:t>
            </a:r>
            <a:r>
              <a:rPr lang="ko-KR" altLang="en-US" sz="1800" dirty="0">
                <a:ea typeface="굴림" charset="-127"/>
              </a:rPr>
              <a:t> 속성을 </a:t>
            </a:r>
            <a:r>
              <a:rPr lang="ko-KR" altLang="en-US" sz="1800" dirty="0" err="1">
                <a:ea typeface="굴림" charset="-127"/>
              </a:rPr>
              <a:t>보간하여</a:t>
            </a:r>
            <a:r>
              <a:rPr lang="ko-KR" altLang="en-US" sz="1800" dirty="0">
                <a:ea typeface="굴림" charset="-127"/>
              </a:rPr>
              <a:t> 각 픽셀 위치의 </a:t>
            </a:r>
            <a:r>
              <a:rPr lang="ko-KR" altLang="en-US" sz="1800" dirty="0" err="1">
                <a:ea typeface="굴림" charset="-127"/>
              </a:rPr>
              <a:t>프래그먼트</a:t>
            </a:r>
            <a:r>
              <a:rPr lang="ko-KR" altLang="en-US" sz="1800" dirty="0">
                <a:ea typeface="굴림" charset="-127"/>
              </a:rPr>
              <a:t> 속성으로 할당</a:t>
            </a:r>
            <a:endParaRPr lang="en-US" altLang="ko-KR" sz="1800" dirty="0">
              <a:cs typeface="Arial" pitchFamily="34" charset="0"/>
            </a:endParaRPr>
          </a:p>
          <a:p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3.6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스캔 변환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2950220"/>
            <a:ext cx="5662613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3453458"/>
            <a:ext cx="3094037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3.6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스캔 변환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97042"/>
            <a:ext cx="705643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77" y="4308517"/>
            <a:ext cx="43656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60227" y="1657392"/>
            <a:ext cx="2655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(c) </a:t>
            </a:r>
            <a:r>
              <a:rPr lang="ko-KR" altLang="en-US">
                <a:solidFill>
                  <a:srgbClr val="FF0000"/>
                </a:solidFill>
              </a:rPr>
              <a:t>기울기 계산</a:t>
            </a: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60227" y="4630779"/>
            <a:ext cx="2655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(d) </a:t>
            </a:r>
            <a:r>
              <a:rPr lang="ko-KR" altLang="en-US">
                <a:solidFill>
                  <a:srgbClr val="FF0000"/>
                </a:solidFill>
              </a:rPr>
              <a:t>변 속성 보간</a:t>
            </a:r>
          </a:p>
        </p:txBody>
      </p:sp>
    </p:spTree>
    <p:extLst>
      <p:ext uri="{BB962C8B-B14F-4D97-AF65-F5344CB8AC3E}">
        <p14:creationId xmlns:p14="http://schemas.microsoft.com/office/powerpoint/2010/main" val="514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3.6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스캔 변환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7029"/>
            <a:ext cx="76930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520429" y="3712041"/>
            <a:ext cx="332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(e) </a:t>
            </a:r>
            <a:r>
              <a:rPr lang="ko-KR" altLang="en-US">
                <a:solidFill>
                  <a:srgbClr val="FF0000"/>
                </a:solidFill>
              </a:rPr>
              <a:t>스캔라인 속성 보간</a:t>
            </a:r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291704" y="6317627"/>
            <a:ext cx="455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(f) </a:t>
            </a:r>
            <a:r>
              <a:rPr lang="ko-KR" altLang="en-US" dirty="0">
                <a:solidFill>
                  <a:srgbClr val="FF0000"/>
                </a:solidFill>
              </a:rPr>
              <a:t>정점 색상이 </a:t>
            </a:r>
            <a:r>
              <a:rPr lang="ko-KR" altLang="en-US" dirty="0" err="1">
                <a:solidFill>
                  <a:srgbClr val="FF0000"/>
                </a:solidFill>
              </a:rPr>
              <a:t>보간된</a:t>
            </a:r>
            <a:r>
              <a:rPr lang="ko-KR" altLang="en-US" dirty="0">
                <a:solidFill>
                  <a:srgbClr val="FF0000"/>
                </a:solidFill>
              </a:rPr>
              <a:t> 삼각형들</a:t>
            </a:r>
          </a:p>
        </p:txBody>
      </p:sp>
    </p:spTree>
    <p:extLst>
      <p:ext uri="{BB962C8B-B14F-4D97-AF65-F5344CB8AC3E}">
        <p14:creationId xmlns:p14="http://schemas.microsoft.com/office/powerpoint/2010/main" val="1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1" cy="4425355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3.6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스캔 변환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7" y="1464318"/>
            <a:ext cx="3708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7" y="3021655"/>
            <a:ext cx="3790950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32" y="2432693"/>
            <a:ext cx="4595812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263232" y="1384943"/>
            <a:ext cx="461168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</a:rPr>
              <a:t>투영변환 후 선분의 거리 비율이 왜곡되므로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스캔 변환 보간 시에 </a:t>
            </a:r>
            <a:r>
              <a:rPr lang="en-US" altLang="ko-KR">
                <a:solidFill>
                  <a:srgbClr val="FF0000"/>
                </a:solidFill>
              </a:rPr>
              <a:t>API</a:t>
            </a:r>
            <a:r>
              <a:rPr lang="ko-KR" altLang="en-US">
                <a:solidFill>
                  <a:srgbClr val="FF0000"/>
                </a:solidFill>
              </a:rPr>
              <a:t>에서 원근보정해야 함</a:t>
            </a:r>
          </a:p>
        </p:txBody>
      </p:sp>
    </p:spTree>
    <p:extLst>
      <p:ext uri="{BB962C8B-B14F-4D97-AF65-F5344CB8AC3E}">
        <p14:creationId xmlns:p14="http://schemas.microsoft.com/office/powerpoint/2010/main" val="1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44824"/>
            <a:ext cx="8640959" cy="428133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래스터화</a:t>
            </a:r>
            <a:endParaRPr lang="ko-KR" altLang="en-US" dirty="0"/>
          </a:p>
          <a:p>
            <a:r>
              <a:rPr lang="en-US" altLang="ko-KR" dirty="0"/>
              <a:t>3.1 </a:t>
            </a:r>
            <a:r>
              <a:rPr lang="ko-KR" altLang="en-US" dirty="0" err="1"/>
              <a:t>클리핑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원근 나눗셈</a:t>
            </a:r>
          </a:p>
          <a:p>
            <a:r>
              <a:rPr lang="en-US" altLang="ko-KR" dirty="0"/>
              <a:t>3.3 </a:t>
            </a:r>
            <a:r>
              <a:rPr lang="ko-KR" altLang="en-US" dirty="0"/>
              <a:t>뒷면 제거</a:t>
            </a:r>
          </a:p>
          <a:p>
            <a:r>
              <a:rPr lang="en-US" altLang="ko-KR" dirty="0"/>
              <a:t>3.4 </a:t>
            </a:r>
            <a:r>
              <a:rPr lang="ko-KR" altLang="en-US" dirty="0" err="1"/>
              <a:t>좌표계</a:t>
            </a:r>
            <a:endParaRPr lang="ko-KR" altLang="en-US" dirty="0"/>
          </a:p>
          <a:p>
            <a:r>
              <a:rPr lang="en-US" altLang="ko-KR" dirty="0"/>
              <a:t>3.4.1 3ds Max -&gt; </a:t>
            </a:r>
            <a:r>
              <a:rPr lang="en-US" altLang="ko-KR" dirty="0" err="1"/>
              <a:t>openGL</a:t>
            </a:r>
            <a:r>
              <a:rPr lang="en-US" altLang="ko-KR" dirty="0"/>
              <a:t> - </a:t>
            </a:r>
            <a:r>
              <a:rPr lang="en-US" altLang="ko-KR" dirty="0" err="1"/>
              <a:t>yz</a:t>
            </a:r>
            <a:r>
              <a:rPr lang="ko-KR" altLang="en-US" dirty="0"/>
              <a:t>축 대칭이동</a:t>
            </a:r>
          </a:p>
          <a:p>
            <a:pPr lvl="1"/>
            <a:r>
              <a:rPr lang="en-US" altLang="ko-KR" dirty="0"/>
              <a:t>3.4.2 </a:t>
            </a:r>
            <a:r>
              <a:rPr lang="en-US" altLang="ko-KR" dirty="0" err="1"/>
              <a:t>openGL</a:t>
            </a:r>
            <a:r>
              <a:rPr lang="en-US" altLang="ko-KR" dirty="0"/>
              <a:t> -&gt; Direct3D - </a:t>
            </a:r>
            <a:r>
              <a:rPr lang="ko-KR" altLang="en-US" dirty="0"/>
              <a:t>반사</a:t>
            </a:r>
          </a:p>
          <a:p>
            <a:pPr lvl="1"/>
            <a:r>
              <a:rPr lang="en-US" altLang="ko-KR" dirty="0"/>
              <a:t>3.4.3 </a:t>
            </a:r>
            <a:r>
              <a:rPr lang="en-US" altLang="ko-KR" dirty="0" err="1"/>
              <a:t>openGL</a:t>
            </a:r>
            <a:r>
              <a:rPr lang="en-US" altLang="ko-KR" dirty="0"/>
              <a:t> -&gt; Direct3D - </a:t>
            </a:r>
            <a:r>
              <a:rPr lang="ko-KR" altLang="en-US" dirty="0"/>
              <a:t>정점 재정렬</a:t>
            </a:r>
          </a:p>
          <a:p>
            <a:r>
              <a:rPr lang="en-US" altLang="ko-KR" dirty="0"/>
              <a:t>3.5 </a:t>
            </a:r>
            <a:r>
              <a:rPr lang="ko-KR" altLang="en-US" dirty="0" err="1"/>
              <a:t>뷰포트</a:t>
            </a:r>
            <a:r>
              <a:rPr lang="ko-KR" altLang="en-US" dirty="0"/>
              <a:t> 전환</a:t>
            </a:r>
          </a:p>
          <a:p>
            <a:r>
              <a:rPr lang="en-US" altLang="ko-KR" dirty="0"/>
              <a:t>3.6 </a:t>
            </a:r>
            <a:r>
              <a:rPr lang="ko-KR" altLang="en-US" dirty="0"/>
              <a:t>스캔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8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3248620"/>
            <a:ext cx="8568951" cy="287754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정점처리된</a:t>
            </a:r>
            <a:r>
              <a:rPr lang="ko-KR" altLang="en-US" dirty="0"/>
              <a:t> 정점들은 </a:t>
            </a:r>
            <a:r>
              <a:rPr lang="ko-KR" altLang="en-US" dirty="0" err="1"/>
              <a:t>렌더링</a:t>
            </a:r>
            <a:r>
              <a:rPr lang="ko-KR" altLang="en-US" dirty="0"/>
              <a:t> 파이프라인의 다음 </a:t>
            </a:r>
            <a:r>
              <a:rPr lang="ko-KR" altLang="en-US" dirty="0" smtClean="0"/>
              <a:t>단계로 넘어간다</a:t>
            </a:r>
            <a:endParaRPr lang="ko-KR" altLang="en-US" dirty="0"/>
          </a:p>
          <a:p>
            <a:r>
              <a:rPr lang="ko-KR" altLang="en-US" dirty="0"/>
              <a:t>스크린에 그려질 </a:t>
            </a:r>
            <a:r>
              <a:rPr lang="en-US" altLang="ko-KR" dirty="0"/>
              <a:t>2</a:t>
            </a:r>
            <a:r>
              <a:rPr lang="ko-KR" altLang="en-US" dirty="0"/>
              <a:t>차원 삼각형의 정점 좌표가 결정되면</a:t>
            </a:r>
            <a:r>
              <a:rPr lang="en-US" altLang="ko-KR" dirty="0"/>
              <a:t>, </a:t>
            </a:r>
            <a:r>
              <a:rPr lang="ko-KR" altLang="en-US" dirty="0"/>
              <a:t>이 삼각형이 포함하는 픽셀마다 </a:t>
            </a:r>
            <a:r>
              <a:rPr lang="ko-KR" altLang="en-US" dirty="0" err="1"/>
              <a:t>프래그먼트가</a:t>
            </a:r>
            <a:r>
              <a:rPr lang="ko-KR" altLang="en-US" dirty="0"/>
              <a:t> </a:t>
            </a:r>
            <a:r>
              <a:rPr lang="ko-KR" altLang="en-US" dirty="0" smtClean="0"/>
              <a:t>생성된다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그리고 삼각형 </a:t>
            </a:r>
            <a:r>
              <a:rPr lang="ko-KR" altLang="en-US" dirty="0"/>
              <a:t>정점에 할당되었던 여러 데이터가 </a:t>
            </a:r>
            <a:r>
              <a:rPr lang="ko-KR" altLang="en-US" dirty="0" err="1"/>
              <a:t>보간되어</a:t>
            </a:r>
            <a:r>
              <a:rPr lang="ko-KR" altLang="en-US" dirty="0"/>
              <a:t> 각 </a:t>
            </a:r>
            <a:r>
              <a:rPr lang="ko-KR" altLang="en-US" dirty="0" err="1"/>
              <a:t>프레그먼트에</a:t>
            </a:r>
            <a:r>
              <a:rPr lang="ko-KR" altLang="en-US" dirty="0"/>
              <a:t> 할당된다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래스터화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1700808"/>
            <a:ext cx="6999288" cy="1547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pic>
        <p:nvPicPr>
          <p:cNvPr id="5" name="그림 4" descr="Figure02x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84" y="1507132"/>
            <a:ext cx="687705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0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1" cy="44253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하드 </a:t>
            </a:r>
            <a:r>
              <a:rPr lang="ko-KR" altLang="en-US" dirty="0" err="1" smtClean="0"/>
              <a:t>와이어드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클리핑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원근 나눗셈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뒷면 제거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뷰포트</a:t>
            </a:r>
            <a:r>
              <a:rPr lang="ko-KR" altLang="en-US" dirty="0" smtClean="0"/>
              <a:t> 변환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스캔 변환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Direct3D</a:t>
            </a:r>
            <a:r>
              <a:rPr lang="ko-KR" altLang="en-US" dirty="0" smtClean="0"/>
              <a:t>에서는 이를 </a:t>
            </a:r>
            <a:r>
              <a:rPr lang="ko-KR" altLang="en-US" dirty="0" err="1" smtClean="0"/>
              <a:t>래스터화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래스터라이저</a:t>
            </a:r>
            <a:r>
              <a:rPr lang="ko-KR" altLang="en-US" dirty="0" smtClean="0"/>
              <a:t> 라고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래스터화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97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3.1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클리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핑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내용 개체 틀 3" descr="Figure03x9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1916832"/>
            <a:ext cx="7365431" cy="26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3851920" y="2492896"/>
            <a:ext cx="5040559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클리핑은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2x2x1 </a:t>
            </a:r>
            <a:r>
              <a:rPr lang="ko-KR" altLang="en-US" dirty="0" smtClean="0"/>
              <a:t>크기의 클립 공간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볼륨 바깥에 놓인 </a:t>
            </a:r>
            <a:r>
              <a:rPr lang="ko-KR" altLang="en-US" dirty="0" err="1" smtClean="0"/>
              <a:t>폴리곤을</a:t>
            </a:r>
            <a:r>
              <a:rPr lang="ko-KR" altLang="en-US" dirty="0" smtClean="0"/>
              <a:t> 잘라내는 작업을 말한다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ko-KR" altLang="en-US" sz="1800" dirty="0">
                <a:cs typeface="Arial" pitchFamily="34" charset="0"/>
              </a:rPr>
              <a:t>삼각형 </a:t>
            </a:r>
            <a:r>
              <a:rPr lang="en-US" altLang="ko-KR" sz="1800" dirty="0">
                <a:cs typeface="Arial" pitchFamily="34" charset="0"/>
              </a:rPr>
              <a:t>t1 : </a:t>
            </a:r>
            <a:r>
              <a:rPr lang="ko-KR" altLang="en-US" sz="1800" dirty="0">
                <a:cs typeface="Arial" pitchFamily="34" charset="0"/>
              </a:rPr>
              <a:t>제거 </a:t>
            </a:r>
            <a:r>
              <a:rPr lang="en-US" altLang="ko-KR" sz="1800" dirty="0">
                <a:cs typeface="Arial" pitchFamily="34" charset="0"/>
              </a:rPr>
              <a:t>‘Completely outside’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ko-KR" altLang="en-US" sz="1800" dirty="0">
                <a:cs typeface="Arial" pitchFamily="34" charset="0"/>
              </a:rPr>
              <a:t>삼각형 </a:t>
            </a:r>
            <a:r>
              <a:rPr lang="en-US" altLang="ko-KR" sz="1800" dirty="0">
                <a:cs typeface="Arial" pitchFamily="34" charset="0"/>
              </a:rPr>
              <a:t>t2 : </a:t>
            </a:r>
            <a:r>
              <a:rPr lang="ko-KR" altLang="en-US" sz="1800" dirty="0">
                <a:cs typeface="Arial" pitchFamily="34" charset="0"/>
              </a:rPr>
              <a:t>다음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ko-KR" altLang="en-US" sz="1800" dirty="0">
                <a:cs typeface="Arial" pitchFamily="34" charset="0"/>
              </a:rPr>
              <a:t>단계 진입 </a:t>
            </a:r>
            <a:r>
              <a:rPr lang="en-US" altLang="ko-KR" sz="1800" dirty="0">
                <a:cs typeface="Arial" pitchFamily="34" charset="0"/>
              </a:rPr>
              <a:t>‘Completely inside’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ko-KR" altLang="en-US" sz="1800" dirty="0">
                <a:cs typeface="Arial" pitchFamily="34" charset="0"/>
              </a:rPr>
              <a:t>삼각형 </a:t>
            </a:r>
            <a:r>
              <a:rPr lang="en-US" altLang="ko-KR" sz="1800" dirty="0">
                <a:cs typeface="Arial" pitchFamily="34" charset="0"/>
              </a:rPr>
              <a:t>t3 : </a:t>
            </a:r>
            <a:r>
              <a:rPr lang="ko-KR" altLang="en-US" sz="1800" dirty="0" err="1">
                <a:cs typeface="Arial" pitchFamily="34" charset="0"/>
              </a:rPr>
              <a:t>뷰</a:t>
            </a:r>
            <a:r>
              <a:rPr lang="ko-KR" altLang="en-US" sz="1800" dirty="0">
                <a:cs typeface="Arial" pitchFamily="34" charset="0"/>
              </a:rPr>
              <a:t> </a:t>
            </a:r>
            <a:r>
              <a:rPr lang="ko-KR" altLang="en-US" sz="1800" dirty="0" err="1">
                <a:cs typeface="Arial" pitchFamily="34" charset="0"/>
              </a:rPr>
              <a:t>프러스텀</a:t>
            </a:r>
            <a:r>
              <a:rPr lang="ko-KR" altLang="en-US" sz="1800" dirty="0">
                <a:cs typeface="Arial" pitchFamily="34" charset="0"/>
              </a:rPr>
              <a:t> 바깥쪽 잘라냄 </a:t>
            </a:r>
            <a:r>
              <a:rPr lang="en-US" altLang="ko-KR" sz="1800" dirty="0">
                <a:cs typeface="Arial" pitchFamily="34" charset="0"/>
              </a:rPr>
              <a:t>‘Intersecting’</a:t>
            </a:r>
          </a:p>
          <a:p>
            <a:r>
              <a:rPr lang="ko-KR" altLang="en-US" dirty="0" err="1"/>
              <a:t>클리핑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/>
              <a:t>정점 일부가 제거되고 새로운 정점이 추가됨</a:t>
            </a:r>
            <a:r>
              <a:rPr lang="en-US" altLang="ko-KR" dirty="0" smtClean="0"/>
              <a:t>.</a:t>
            </a:r>
            <a:endParaRPr lang="en-US" altLang="ko-K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18456" y="4941168"/>
            <a:ext cx="8568951" cy="4425355"/>
          </a:xfrm>
        </p:spPr>
        <p:txBody>
          <a:bodyPr>
            <a:normAutofit/>
          </a:bodyPr>
          <a:lstStyle/>
          <a:p>
            <a:pPr marL="274320" lvl="1"/>
            <a:r>
              <a:rPr lang="en-US" altLang="ko-KR" sz="2000" i="1" dirty="0" err="1"/>
              <a:t>fovy</a:t>
            </a:r>
            <a:r>
              <a:rPr lang="en-US" altLang="ko-KR" sz="2000" dirty="0"/>
              <a:t> (field of view Y) : </a:t>
            </a:r>
            <a:r>
              <a:rPr lang="ko-KR" altLang="en-US" sz="2000" dirty="0" err="1"/>
              <a:t>수직시야각</a:t>
            </a:r>
            <a:r>
              <a:rPr lang="en-US" altLang="ko-KR" sz="2000" dirty="0"/>
              <a:t>, </a:t>
            </a:r>
            <a:r>
              <a:rPr lang="en-US" altLang="ko-KR" sz="2000" i="1" dirty="0"/>
              <a:t>aspect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종횡비</a:t>
            </a:r>
            <a:r>
              <a:rPr lang="en-US" altLang="ko-KR" sz="2000" dirty="0"/>
              <a:t>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: </a:t>
            </a:r>
            <a:r>
              <a:rPr lang="ko-KR" altLang="en-US" sz="2000" dirty="0"/>
              <a:t>전방평면거리</a:t>
            </a:r>
            <a:r>
              <a:rPr lang="en-US" altLang="ko-KR" sz="2000" dirty="0"/>
              <a:t>,  </a:t>
            </a:r>
            <a:r>
              <a:rPr lang="en-US" altLang="ko-KR" sz="2000" i="1" dirty="0"/>
              <a:t>f</a:t>
            </a:r>
            <a:r>
              <a:rPr lang="en-US" altLang="ko-KR" sz="2000" dirty="0"/>
              <a:t>: </a:t>
            </a:r>
            <a:r>
              <a:rPr lang="ko-KR" altLang="en-US" sz="2000" dirty="0"/>
              <a:t>후방평면거리</a:t>
            </a:r>
            <a:endParaRPr lang="en-US" altLang="ko-KR" sz="2000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원근 나눗셈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 descr="Figure02x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75215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1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1" cy="54006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dirty="0" err="1">
                <a:ea typeface="굴림" charset="-127"/>
              </a:rPr>
              <a:t>아핀</a:t>
            </a:r>
            <a:r>
              <a:rPr lang="ko-KR" altLang="en-US" dirty="0">
                <a:ea typeface="굴림" charset="-127"/>
              </a:rPr>
              <a:t> 변환과 달리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투영 행렬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i="1" dirty="0" err="1"/>
              <a:t>M</a:t>
            </a:r>
            <a:r>
              <a:rPr lang="en-US" altLang="ko-KR" i="1" baseline="-25000" dirty="0" err="1"/>
              <a:t>proj</a:t>
            </a:r>
            <a:r>
              <a:rPr lang="en-US" altLang="ko-KR" i="1" baseline="-25000" dirty="0"/>
              <a:t> </a:t>
            </a:r>
            <a:r>
              <a:rPr lang="ko-KR" altLang="en-US" dirty="0">
                <a:ea typeface="굴림" charset="-127"/>
              </a:rPr>
              <a:t>의 네 번째 행은</a:t>
            </a:r>
            <a:r>
              <a:rPr lang="en-US" altLang="ko-KR" dirty="0">
                <a:ea typeface="굴림" charset="-127"/>
              </a:rPr>
              <a:t> (0 0 0 1) </a:t>
            </a:r>
            <a:r>
              <a:rPr lang="ko-KR" altLang="en-US" dirty="0">
                <a:ea typeface="굴림" charset="-127"/>
              </a:rPr>
              <a:t>아니라        </a:t>
            </a:r>
            <a:r>
              <a:rPr lang="en-US" altLang="ko-KR" dirty="0">
                <a:ea typeface="굴림" charset="-127"/>
              </a:rPr>
              <a:t> (0 0 -1 0).  </a:t>
            </a:r>
            <a:r>
              <a:rPr lang="en-US" altLang="ko-KR" i="1" dirty="0" err="1"/>
              <a:t>M</a:t>
            </a:r>
            <a:r>
              <a:rPr lang="en-US" altLang="ko-KR" i="1" baseline="-25000" dirty="0" err="1"/>
              <a:t>proj</a:t>
            </a:r>
            <a:r>
              <a:rPr lang="en-US" altLang="ko-KR" i="1" baseline="-25000" dirty="0"/>
              <a:t> </a:t>
            </a:r>
            <a:r>
              <a:rPr lang="ko-KR" altLang="en-US" dirty="0">
                <a:ea typeface="굴림" charset="-127"/>
              </a:rPr>
              <a:t>을</a:t>
            </a:r>
            <a:r>
              <a:rPr lang="en-US" altLang="ko-KR" dirty="0">
                <a:ea typeface="굴림" charset="-127"/>
              </a:rPr>
              <a:t> (</a:t>
            </a:r>
            <a:r>
              <a:rPr lang="en-US" altLang="ko-KR" i="1" dirty="0">
                <a:ea typeface="굴림" charset="-127"/>
              </a:rPr>
              <a:t>x</a:t>
            </a:r>
            <a:r>
              <a:rPr lang="en-US" altLang="ko-KR" dirty="0">
                <a:ea typeface="굴림" charset="-127"/>
              </a:rPr>
              <a:t>,</a:t>
            </a:r>
            <a:r>
              <a:rPr lang="en-US" altLang="ko-KR" i="1" dirty="0">
                <a:ea typeface="굴림" charset="-127"/>
              </a:rPr>
              <a:t>y</a:t>
            </a:r>
            <a:r>
              <a:rPr lang="en-US" altLang="ko-KR" dirty="0">
                <a:ea typeface="굴림" charset="-127"/>
              </a:rPr>
              <a:t>,</a:t>
            </a:r>
            <a:r>
              <a:rPr lang="en-US" altLang="ko-KR" i="1" dirty="0">
                <a:ea typeface="굴림" charset="-127"/>
              </a:rPr>
              <a:t>z</a:t>
            </a:r>
            <a:r>
              <a:rPr lang="en-US" altLang="ko-KR" dirty="0">
                <a:ea typeface="굴림" charset="-127"/>
              </a:rPr>
              <a:t>,1)</a:t>
            </a:r>
            <a:r>
              <a:rPr lang="ko-KR" altLang="en-US" dirty="0">
                <a:ea typeface="굴림" charset="-127"/>
              </a:rPr>
              <a:t>에 적용하면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변환된 </a:t>
            </a:r>
            <a:r>
              <a:rPr lang="en-US" altLang="ko-KR" i="1" dirty="0">
                <a:ea typeface="굴림" charset="-127"/>
              </a:rPr>
              <a:t>w</a:t>
            </a:r>
            <a:r>
              <a:rPr lang="en-US" altLang="ko-KR" dirty="0">
                <a:ea typeface="굴림" charset="-127"/>
              </a:rPr>
              <a:t>-</a:t>
            </a:r>
            <a:r>
              <a:rPr lang="ko-KR" altLang="en-US" dirty="0">
                <a:ea typeface="굴림" charset="-127"/>
              </a:rPr>
              <a:t>좌표는 </a:t>
            </a:r>
            <a:r>
              <a:rPr lang="en-US" altLang="ko-KR" dirty="0">
                <a:ea typeface="굴림" charset="-127"/>
              </a:rPr>
              <a:t>–</a:t>
            </a:r>
            <a:r>
              <a:rPr lang="en-US" altLang="ko-KR" i="1" dirty="0">
                <a:ea typeface="굴림" charset="-127"/>
              </a:rPr>
              <a:t>z </a:t>
            </a:r>
            <a:r>
              <a:rPr lang="ko-KR" altLang="en-US" i="1" dirty="0">
                <a:ea typeface="굴림" charset="-127"/>
              </a:rPr>
              <a:t>임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altLang="ko-KR" dirty="0">
              <a:ea typeface="굴림" charset="-127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altLang="ko-KR" dirty="0" smtClean="0">
              <a:ea typeface="굴림" charset="-127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altLang="ko-KR" dirty="0">
              <a:ea typeface="굴림" charset="-127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altLang="ko-KR" dirty="0" smtClean="0">
              <a:ea typeface="굴림" charset="-127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altLang="ko-KR" dirty="0">
              <a:ea typeface="굴림" charset="-127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altLang="ko-KR" dirty="0" smtClean="0">
              <a:ea typeface="굴림" charset="-127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ko-KR" altLang="en-US" dirty="0">
                <a:ea typeface="굴림" charset="-127"/>
              </a:rPr>
              <a:t>동차 클립 공간에서 </a:t>
            </a:r>
            <a:r>
              <a:rPr lang="ko-KR" altLang="en-US" dirty="0" err="1">
                <a:ea typeface="굴림" charset="-127"/>
              </a:rPr>
              <a:t>카테시안</a:t>
            </a:r>
            <a:r>
              <a:rPr lang="ko-KR" altLang="en-US" dirty="0">
                <a:ea typeface="굴림" charset="-127"/>
              </a:rPr>
              <a:t> 공간으로 변환하려면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각 정점을 </a:t>
            </a:r>
            <a:r>
              <a:rPr lang="en-US" altLang="ko-KR" i="1" dirty="0"/>
              <a:t>w-</a:t>
            </a:r>
            <a:r>
              <a:rPr lang="ko-KR" altLang="en-US" i="1" dirty="0"/>
              <a:t>좌표</a:t>
            </a:r>
            <a:r>
              <a:rPr lang="en-US" altLang="ko-KR" dirty="0"/>
              <a:t> (= </a:t>
            </a:r>
            <a:r>
              <a:rPr lang="en-US" altLang="ko-KR" dirty="0">
                <a:ea typeface="굴림" charset="-127"/>
              </a:rPr>
              <a:t>–</a:t>
            </a:r>
            <a:r>
              <a:rPr lang="en-US" altLang="ko-KR" i="1" dirty="0">
                <a:ea typeface="굴림" charset="-127"/>
              </a:rPr>
              <a:t>z</a:t>
            </a:r>
            <a:r>
              <a:rPr lang="en-US" altLang="ko-KR" dirty="0"/>
              <a:t>) </a:t>
            </a:r>
            <a:r>
              <a:rPr lang="ko-KR" altLang="en-US" dirty="0"/>
              <a:t>로 나누어야 함</a:t>
            </a:r>
            <a:r>
              <a:rPr lang="en-US" altLang="ko-KR" dirty="0"/>
              <a:t>.</a:t>
            </a:r>
            <a:endParaRPr lang="en-US" altLang="ko-KR" b="1" dirty="0"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altLang="ko-KR" dirty="0">
              <a:ea typeface="굴림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원근 나눗셈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2771800" y="2324115"/>
            <a:ext cx="3316288" cy="1249362"/>
            <a:chOff x="3668542" y="408260"/>
            <a:chExt cx="3398464" cy="1133475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625" y="408260"/>
              <a:ext cx="2659381" cy="113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542" y="821872"/>
              <a:ext cx="675538" cy="262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16" y="3861048"/>
            <a:ext cx="6659562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원근 나눗셈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1929119"/>
            <a:ext cx="58356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473882"/>
            <a:ext cx="6499225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288019"/>
            <a:ext cx="11906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411844"/>
            <a:ext cx="16684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>
            <a:grpSpLocks/>
          </p:cNvGrpSpPr>
          <p:nvPr/>
        </p:nvGrpSpPr>
        <p:grpSpPr bwMode="auto">
          <a:xfrm>
            <a:off x="117475" y="2076757"/>
            <a:ext cx="3135313" cy="1049337"/>
            <a:chOff x="3668542" y="408260"/>
            <a:chExt cx="3398464" cy="1133475"/>
          </a:xfrm>
        </p:grpSpPr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625" y="408260"/>
              <a:ext cx="2659381" cy="113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542" y="821872"/>
              <a:ext cx="675538" cy="262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63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1" cy="4425355"/>
          </a:xfrm>
        </p:spPr>
        <p:txBody>
          <a:bodyPr>
            <a:normAutofit/>
          </a:bodyPr>
          <a:lstStyle/>
          <a:p>
            <a:r>
              <a:rPr lang="en-US" altLang="ko-KR" dirty="0"/>
              <a:t>–z </a:t>
            </a:r>
            <a:r>
              <a:rPr lang="ko-KR" altLang="en-US" dirty="0"/>
              <a:t>값은 카메라공간 </a:t>
            </a:r>
            <a:r>
              <a:rPr lang="en-US" altLang="ko-KR" dirty="0" err="1"/>
              <a:t>xy</a:t>
            </a:r>
            <a:r>
              <a:rPr lang="en-US" altLang="ko-KR" dirty="0"/>
              <a:t>-</a:t>
            </a:r>
            <a:r>
              <a:rPr lang="ko-KR" altLang="en-US" dirty="0"/>
              <a:t>평면으로 부터의 거리로 양수임</a:t>
            </a:r>
            <a:r>
              <a:rPr lang="en-US" altLang="ko-KR" dirty="0"/>
              <a:t>. –z </a:t>
            </a:r>
            <a:r>
              <a:rPr lang="ko-KR" altLang="en-US" dirty="0"/>
              <a:t>로 나누면 멀리 떨어진 물체를 작게 만듦</a:t>
            </a:r>
            <a:r>
              <a:rPr lang="en-US" altLang="ko-KR" dirty="0"/>
              <a:t>. </a:t>
            </a:r>
            <a:r>
              <a:rPr lang="ko-KR" altLang="en-US" dirty="0"/>
              <a:t>원근 나눗셈이라 하며 이 좌표를 정규화된 장치 좌표 </a:t>
            </a:r>
            <a:r>
              <a:rPr lang="en-US" altLang="ko-KR" dirty="0"/>
              <a:t>NDC (normalized device coordinates) 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원근 나눗셈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212</TotalTime>
  <Words>618</Words>
  <Application>Microsoft Office PowerPoint</Application>
  <PresentationFormat>화면 슬라이드 쇼(4:3)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파형</vt:lpstr>
      <vt:lpstr>03.래스터화</vt:lpstr>
      <vt:lpstr>목차</vt:lpstr>
      <vt:lpstr>3. 래스터화</vt:lpstr>
      <vt:lpstr>3. 래스터화</vt:lpstr>
      <vt:lpstr>3.1 클리핑</vt:lpstr>
      <vt:lpstr>3.2 원근 나눗셈</vt:lpstr>
      <vt:lpstr>3.2 원근 나눗셈</vt:lpstr>
      <vt:lpstr>3.2 원근 나눗셈</vt:lpstr>
      <vt:lpstr>3.2 원근 나눗셈</vt:lpstr>
      <vt:lpstr>3.3 뒷면 제거</vt:lpstr>
      <vt:lpstr>3.3 뒷면 제거</vt:lpstr>
      <vt:lpstr>3.4 좌표계</vt:lpstr>
      <vt:lpstr>3.4 좌표계</vt:lpstr>
      <vt:lpstr>3.5 뷰포트 전환</vt:lpstr>
      <vt:lpstr>3.5 뷰포트 전환</vt:lpstr>
      <vt:lpstr>3.6 스캔 변환</vt:lpstr>
      <vt:lpstr>3.6 스캔 변환</vt:lpstr>
      <vt:lpstr>3.6 스캔 변환</vt:lpstr>
      <vt:lpstr>3.6 스캔 변환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래스터화</dc:title>
  <dc:creator>Windows 사용자</dc:creator>
  <cp:lastModifiedBy>Windows 사용자</cp:lastModifiedBy>
  <cp:revision>13</cp:revision>
  <dcterms:created xsi:type="dcterms:W3CDTF">2018-03-16T03:58:18Z</dcterms:created>
  <dcterms:modified xsi:type="dcterms:W3CDTF">2018-03-17T03:12:04Z</dcterms:modified>
</cp:coreProperties>
</file>