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85" r:id="rId4"/>
    <p:sldId id="286" r:id="rId5"/>
    <p:sldId id="287" r:id="rId6"/>
    <p:sldId id="274" r:id="rId7"/>
    <p:sldId id="282" r:id="rId8"/>
    <p:sldId id="283" r:id="rId9"/>
    <p:sldId id="284" r:id="rId10"/>
    <p:sldId id="271" r:id="rId11"/>
    <p:sldId id="288" r:id="rId12"/>
    <p:sldId id="289" r:id="rId13"/>
    <p:sldId id="290" r:id="rId14"/>
    <p:sldId id="291" r:id="rId15"/>
    <p:sldId id="292" r:id="rId16"/>
    <p:sldId id="277" r:id="rId17"/>
    <p:sldId id="272" r:id="rId18"/>
    <p:sldId id="279" r:id="rId19"/>
    <p:sldId id="280" r:id="rId20"/>
    <p:sldId id="281" r:id="rId21"/>
    <p:sldId id="266" r:id="rId22"/>
    <p:sldId id="269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0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192.168.1.204\home\uni\current\HCS\uebungen\self_04\A1\A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192.168.1.204\home\uni\current\HCS\uebungen\self_04\A1\A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204\home\uni\current\HCS\uebungen\self_04\A5\orig_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[A1.xlsx]Sheet1!$C$9</c:f>
              <c:strCache>
                <c:ptCount val="1"/>
                <c:pt idx="0">
                  <c:v>Männer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560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1808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[A1.xlsx]Sheet1!$B$10:$B$11</c:f>
              <c:strCache>
                <c:ptCount val="2"/>
                <c:pt idx="0">
                  <c:v>Humanwissenschaften</c:v>
                </c:pt>
                <c:pt idx="1">
                  <c:v>Informatik</c:v>
                </c:pt>
              </c:strCache>
            </c:strRef>
          </c:cat>
          <c:val>
            <c:numRef>
              <c:f>[A1.xlsx]Sheet1!$C$10:$C$11</c:f>
              <c:numCache>
                <c:formatCode>General</c:formatCode>
                <c:ptCount val="2"/>
                <c:pt idx="0">
                  <c:v>900</c:v>
                </c:pt>
                <c:pt idx="1">
                  <c:v>180</c:v>
                </c:pt>
              </c:numCache>
            </c:numRef>
          </c:val>
        </c:ser>
        <c:ser>
          <c:idx val="1"/>
          <c:order val="1"/>
          <c:tx>
            <c:strRef>
              <c:f>[A1.xlsx]Sheet1!$D$9</c:f>
              <c:strCache>
                <c:ptCount val="1"/>
                <c:pt idx="0">
                  <c:v>Frauen</c:v>
                </c:pt>
              </c:strCache>
            </c:strRef>
          </c:tx>
          <c:spPr>
            <a:solidFill>
              <a:srgbClr val="D008C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959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182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[A1.xlsx]Sheet1!$B$10:$B$11</c:f>
              <c:strCache>
                <c:ptCount val="2"/>
                <c:pt idx="0">
                  <c:v>Humanwissenschaften</c:v>
                </c:pt>
                <c:pt idx="1">
                  <c:v>Informatik</c:v>
                </c:pt>
              </c:strCache>
            </c:strRef>
          </c:cat>
          <c:val>
            <c:numRef>
              <c:f>[A1.xlsx]Sheet1!$D$10:$D$11</c:f>
              <c:numCache>
                <c:formatCode>General</c:formatCode>
                <c:ptCount val="2"/>
                <c:pt idx="0">
                  <c:v>540</c:v>
                </c:pt>
                <c:pt idx="1">
                  <c:v>1800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9511536"/>
        <c:axId val="1949520784"/>
      </c:barChart>
      <c:catAx>
        <c:axId val="194951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520784"/>
        <c:crosses val="autoZero"/>
        <c:auto val="1"/>
        <c:lblAlgn val="ctr"/>
        <c:lblOffset val="100"/>
        <c:noMultiLvlLbl val="0"/>
      </c:catAx>
      <c:valAx>
        <c:axId val="19495207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951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[A1.xlsx]Sheet1!$C$4</c:f>
              <c:strCache>
                <c:ptCount val="1"/>
                <c:pt idx="0">
                  <c:v>Männer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[A1.xlsx]Sheet1!$B$5:$B$6</c:f>
              <c:strCache>
                <c:ptCount val="2"/>
                <c:pt idx="0">
                  <c:v>Humanwissenschaften</c:v>
                </c:pt>
                <c:pt idx="1">
                  <c:v>Informatik</c:v>
                </c:pt>
              </c:strCache>
            </c:strRef>
          </c:cat>
          <c:val>
            <c:numRef>
              <c:f>[A1.xlsx]Sheet1!$C$5:$C$6</c:f>
              <c:numCache>
                <c:formatCode>General</c:formatCode>
                <c:ptCount val="2"/>
                <c:pt idx="0">
                  <c:v>560</c:v>
                </c:pt>
                <c:pt idx="1">
                  <c:v>1808</c:v>
                </c:pt>
              </c:numCache>
            </c:numRef>
          </c:val>
        </c:ser>
        <c:ser>
          <c:idx val="1"/>
          <c:order val="1"/>
          <c:tx>
            <c:strRef>
              <c:f>[A1.xlsx]Sheet1!$D$4</c:f>
              <c:strCache>
                <c:ptCount val="1"/>
                <c:pt idx="0">
                  <c:v>Frauen</c:v>
                </c:pt>
              </c:strCache>
            </c:strRef>
          </c:tx>
          <c:spPr>
            <a:solidFill>
              <a:srgbClr val="D008C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[A1.xlsx]Sheet1!$B$5:$B$6</c:f>
              <c:strCache>
                <c:ptCount val="2"/>
                <c:pt idx="0">
                  <c:v>Humanwissenschaften</c:v>
                </c:pt>
                <c:pt idx="1">
                  <c:v>Informatik</c:v>
                </c:pt>
              </c:strCache>
            </c:strRef>
          </c:cat>
          <c:val>
            <c:numRef>
              <c:f>[A1.xlsx]Sheet1!$D$5:$D$6</c:f>
              <c:numCache>
                <c:formatCode>General</c:formatCode>
                <c:ptCount val="2"/>
                <c:pt idx="0">
                  <c:v>959</c:v>
                </c:pt>
                <c:pt idx="1">
                  <c:v>182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47758736"/>
        <c:axId val="1744811344"/>
      </c:barChart>
      <c:catAx>
        <c:axId val="174775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811344"/>
        <c:crosses val="autoZero"/>
        <c:auto val="1"/>
        <c:lblAlgn val="ctr"/>
        <c:lblOffset val="100"/>
        <c:noMultiLvlLbl val="0"/>
      </c:catAx>
      <c:valAx>
        <c:axId val="17448113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4775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[orig_table.xlsx]Extended!$B$11</c:f>
              <c:strCache>
                <c:ptCount val="1"/>
                <c:pt idx="0">
                  <c:v>01 Rechts- u. Wirtschaftsw.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[orig_table.xlsx]Extended!$C$11</c:f>
              <c:numCache>
                <c:formatCode>General</c:formatCode>
                <c:ptCount val="1"/>
                <c:pt idx="0">
                  <c:v>3150</c:v>
                </c:pt>
              </c:numCache>
            </c:numRef>
          </c:val>
        </c:ser>
        <c:ser>
          <c:idx val="1"/>
          <c:order val="1"/>
          <c:tx>
            <c:strRef>
              <c:f>[orig_table.xlsx]Extended!$B$12</c:f>
              <c:strCache>
                <c:ptCount val="1"/>
                <c:pt idx="0">
                  <c:v>02 Gesell. u. Geschichtsw.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[orig_table.xlsx]Extended!$C$12</c:f>
              <c:numCache>
                <c:formatCode>General</c:formatCode>
                <c:ptCount val="1"/>
                <c:pt idx="0">
                  <c:v>3091</c:v>
                </c:pt>
              </c:numCache>
            </c:numRef>
          </c:val>
        </c:ser>
        <c:ser>
          <c:idx val="2"/>
          <c:order val="2"/>
          <c:tx>
            <c:strRef>
              <c:f>[orig_table.xlsx]Extended!$B$13</c:f>
              <c:strCache>
                <c:ptCount val="1"/>
                <c:pt idx="0">
                  <c:v>03 Humanwissenschaften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[orig_table.xlsx]Extended!$C$13</c:f>
              <c:numCache>
                <c:formatCode>General</c:formatCode>
                <c:ptCount val="1"/>
                <c:pt idx="0">
                  <c:v>1519</c:v>
                </c:pt>
              </c:numCache>
            </c:numRef>
          </c:val>
        </c:ser>
        <c:ser>
          <c:idx val="3"/>
          <c:order val="3"/>
          <c:tx>
            <c:strRef>
              <c:f>[orig_table.xlsx]Extended!$B$14</c:f>
              <c:strCache>
                <c:ptCount val="1"/>
                <c:pt idx="0">
                  <c:v>04 Mathematik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[orig_table.xlsx]Extended!$C$14</c:f>
              <c:numCache>
                <c:formatCode>General</c:formatCode>
                <c:ptCount val="1"/>
                <c:pt idx="0">
                  <c:v>1243</c:v>
                </c:pt>
              </c:numCache>
            </c:numRef>
          </c:val>
        </c:ser>
        <c:ser>
          <c:idx val="4"/>
          <c:order val="4"/>
          <c:tx>
            <c:strRef>
              <c:f>[orig_table.xlsx]Extended!$B$15</c:f>
              <c:strCache>
                <c:ptCount val="1"/>
                <c:pt idx="0">
                  <c:v>05 Physik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[orig_table.xlsx]Extended!$C$15</c:f>
              <c:numCache>
                <c:formatCode>General</c:formatCode>
                <c:ptCount val="1"/>
                <c:pt idx="0">
                  <c:v>923</c:v>
                </c:pt>
              </c:numCache>
            </c:numRef>
          </c:val>
        </c:ser>
        <c:ser>
          <c:idx val="5"/>
          <c:order val="5"/>
          <c:tx>
            <c:strRef>
              <c:f>[orig_table.xlsx]Extended!$B$16</c:f>
              <c:strCache>
                <c:ptCount val="1"/>
                <c:pt idx="0">
                  <c:v>06 Mechanik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[orig_table.xlsx]Extended!$C$16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</c:ser>
        <c:ser>
          <c:idx val="6"/>
          <c:order val="6"/>
          <c:tx>
            <c:strRef>
              <c:f>[orig_table.xlsx]Extended!$B$17</c:f>
              <c:strCache>
                <c:ptCount val="1"/>
                <c:pt idx="0">
                  <c:v>07 Chemie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[orig_table.xlsx]Extended!$C$17</c:f>
              <c:numCache>
                <c:formatCode>General</c:formatCode>
                <c:ptCount val="1"/>
                <c:pt idx="0">
                  <c:v>870</c:v>
                </c:pt>
              </c:numCache>
            </c:numRef>
          </c:val>
        </c:ser>
        <c:ser>
          <c:idx val="7"/>
          <c:order val="7"/>
          <c:tx>
            <c:strRef>
              <c:f>[orig_table.xlsx]Extended!$B$18</c:f>
              <c:strCache>
                <c:ptCount val="1"/>
                <c:pt idx="0">
                  <c:v>10 Biologie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[orig_table.xlsx]Extended!$C$18</c:f>
              <c:numCache>
                <c:formatCode>General</c:formatCode>
                <c:ptCount val="1"/>
                <c:pt idx="0">
                  <c:v>699</c:v>
                </c:pt>
              </c:numCache>
            </c:numRef>
          </c:val>
        </c:ser>
        <c:ser>
          <c:idx val="8"/>
          <c:order val="8"/>
          <c:tx>
            <c:strRef>
              <c:f>[orig_table.xlsx]Extended!$B$19</c:f>
              <c:strCache>
                <c:ptCount val="1"/>
                <c:pt idx="0">
                  <c:v>11 Material- und Geowissens.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[orig_table.xlsx]Extended!$C$19</c:f>
              <c:numCache>
                <c:formatCode>General</c:formatCode>
                <c:ptCount val="1"/>
                <c:pt idx="0">
                  <c:v>713</c:v>
                </c:pt>
              </c:numCache>
            </c:numRef>
          </c:val>
        </c:ser>
        <c:ser>
          <c:idx val="9"/>
          <c:order val="9"/>
          <c:tx>
            <c:strRef>
              <c:f>[orig_table.xlsx]Extended!$B$20</c:f>
              <c:strCache>
                <c:ptCount val="1"/>
                <c:pt idx="0">
                  <c:v>13 Bauing. und Geodäsie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[orig_table.xlsx]Extended!$C$20</c:f>
              <c:numCache>
                <c:formatCode>General</c:formatCode>
                <c:ptCount val="1"/>
                <c:pt idx="0">
                  <c:v>1969</c:v>
                </c:pt>
              </c:numCache>
            </c:numRef>
          </c:val>
        </c:ser>
        <c:ser>
          <c:idx val="10"/>
          <c:order val="10"/>
          <c:tx>
            <c:strRef>
              <c:f>[orig_table.xlsx]Extended!$B$21</c:f>
              <c:strCache>
                <c:ptCount val="1"/>
                <c:pt idx="0">
                  <c:v>15 Architektur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[orig_table.xlsx]Extended!$C$21</c:f>
              <c:numCache>
                <c:formatCode>General</c:formatCode>
                <c:ptCount val="1"/>
                <c:pt idx="0">
                  <c:v>1266</c:v>
                </c:pt>
              </c:numCache>
            </c:numRef>
          </c:val>
        </c:ser>
        <c:ser>
          <c:idx val="11"/>
          <c:order val="11"/>
          <c:tx>
            <c:strRef>
              <c:f>[orig_table.xlsx]Extended!$B$22</c:f>
              <c:strCache>
                <c:ptCount val="1"/>
                <c:pt idx="0">
                  <c:v>16 Maschinenbau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[orig_table.xlsx]Extended!$C$22</c:f>
              <c:numCache>
                <c:formatCode>General</c:formatCode>
                <c:ptCount val="1"/>
                <c:pt idx="0">
                  <c:v>2987</c:v>
                </c:pt>
              </c:numCache>
            </c:numRef>
          </c:val>
        </c:ser>
        <c:ser>
          <c:idx val="12"/>
          <c:order val="12"/>
          <c:tx>
            <c:strRef>
              <c:f>[orig_table.xlsx]Extended!$B$23</c:f>
              <c:strCache>
                <c:ptCount val="1"/>
                <c:pt idx="0">
                  <c:v>18 Elektro- und Inf.-Technik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[orig_table.xlsx]Extended!$C$23</c:f>
              <c:numCache>
                <c:formatCode>General</c:formatCode>
                <c:ptCount val="1"/>
                <c:pt idx="0">
                  <c:v>1990</c:v>
                </c:pt>
              </c:numCache>
            </c:numRef>
          </c:val>
        </c:ser>
        <c:ser>
          <c:idx val="13"/>
          <c:order val="13"/>
          <c:tx>
            <c:strRef>
              <c:f>[orig_table.xlsx]Extended!$B$24</c:f>
              <c:strCache>
                <c:ptCount val="1"/>
                <c:pt idx="0">
                  <c:v>20 Informatik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[orig_table.xlsx]Extended!$C$24</c:f>
              <c:numCache>
                <c:formatCode>General</c:formatCode>
                <c:ptCount val="1"/>
                <c:pt idx="0">
                  <c:v>1990</c:v>
                </c:pt>
              </c:numCache>
            </c:numRef>
          </c:val>
        </c:ser>
        <c:ser>
          <c:idx val="14"/>
          <c:order val="14"/>
          <c:tx>
            <c:strRef>
              <c:f>[orig_table.xlsx]Extended!$B$25</c:f>
              <c:strCache>
                <c:ptCount val="1"/>
                <c:pt idx="0">
                  <c:v>25 Computational Engineering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[orig_table.xlsx]Extended!$C$25</c:f>
              <c:numCache>
                <c:formatCode>General</c:formatCode>
                <c:ptCount val="1"/>
                <c:pt idx="0">
                  <c:v>190</c:v>
                </c:pt>
              </c:numCache>
            </c:numRef>
          </c:val>
        </c:ser>
        <c:ser>
          <c:idx val="15"/>
          <c:order val="15"/>
          <c:tx>
            <c:strRef>
              <c:f>[orig_table.xlsx]Extended!$B$26</c:f>
              <c:strCache>
                <c:ptCount val="1"/>
                <c:pt idx="0">
                  <c:v>26 Informationssystemtechnik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[orig_table.xlsx]Extended!$C$26</c:f>
              <c:numCache>
                <c:formatCode>General</c:formatCode>
                <c:ptCount val="1"/>
                <c:pt idx="0">
                  <c:v>183</c:v>
                </c:pt>
              </c:numCache>
            </c:numRef>
          </c:val>
        </c:ser>
        <c:ser>
          <c:idx val="16"/>
          <c:order val="16"/>
          <c:tx>
            <c:strRef>
              <c:f>[orig_table.xlsx]Extended!$B$27</c:f>
              <c:strCache>
                <c:ptCount val="1"/>
                <c:pt idx="0">
                  <c:v>30 Studienkolleg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[orig_table.xlsx]Extended!$C$27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</c:ser>
        <c:ser>
          <c:idx val="17"/>
          <c:order val="17"/>
          <c:tx>
            <c:strRef>
              <c:f>[orig_table.xlsx]Extended!$B$28</c:f>
              <c:strCache>
                <c:ptCount val="1"/>
                <c:pt idx="0">
                  <c:v>99 Deutschkurs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[orig_table.xlsx]Extended!$C$10</c:f>
              <c:strCache>
                <c:ptCount val="1"/>
                <c:pt idx="0">
                  <c:v>Insgesamt</c:v>
                </c:pt>
              </c:strCache>
            </c:strRef>
          </c:cat>
          <c:val>
            <c:numRef>
              <c:f>[orig_table.xlsx]Extended!$C$28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0"/>
        <c:axId val="1747947232"/>
        <c:axId val="1747946144"/>
        <c:extLst>
          <c:ext xmlns:c15="http://schemas.microsoft.com/office/drawing/2012/chart" uri="{02D57815-91ED-43cb-92C2-25804820EDAC}">
            <c15:filteredBarSeries>
              <c15:ser>
                <c:idx val="18"/>
                <c:order val="18"/>
                <c:tx>
                  <c:strRef>
                    <c:extLst>
                      <c:ext uri="{02D57815-91ED-43cb-92C2-25804820EDAC}">
                        <c15:formulaRef>
                          <c15:sqref>[orig_table.xlsx]Extended!$B$29</c15:sqref>
                        </c15:formulaRef>
                      </c:ext>
                    </c:extLst>
                    <c:strCache>
                      <c:ptCount val="1"/>
                      <c:pt idx="0">
                        <c:v>Studierende gesamt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[orig_table.xlsx]Extended!$C$10</c15:sqref>
                        </c15:formulaRef>
                      </c:ext>
                    </c:extLst>
                    <c:strCache>
                      <c:ptCount val="1"/>
                      <c:pt idx="0">
                        <c:v>Insgesamt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[orig_table.xlsx]Extended!$C$29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23113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[orig_table.xlsx]Extended!$B$30</c15:sqref>
                        </c15:formulaRef>
                      </c:ext>
                    </c:extLst>
                    <c:strCache>
                      <c:ptCount val="1"/>
                      <c:pt idx="0">
                        <c:v>davon Lehramt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[orig_table.xlsx]Extended!$C$10</c15:sqref>
                        </c15:formulaRef>
                      </c:ext>
                    </c:extLst>
                    <c:strCache>
                      <c:ptCount val="1"/>
                      <c:pt idx="0">
                        <c:v>Insgesamt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[orig_table.xlsx]Extended!$C$30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1580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4794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946144"/>
        <c:crosses val="autoZero"/>
        <c:auto val="1"/>
        <c:lblAlgn val="ctr"/>
        <c:lblOffset val="100"/>
        <c:noMultiLvlLbl val="0"/>
      </c:catAx>
      <c:valAx>
        <c:axId val="174794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9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Deutsche/ausländer + </a:t>
            </a:r>
            <a:r>
              <a:rPr lang="en-US" sz="1800" b="1" i="0" u="none" strike="noStrike" cap="all" baseline="0">
                <a:effectLst/>
              </a:rPr>
              <a:t>Männer/Frauen </a:t>
            </a:r>
            <a:endParaRPr lang="en-US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Extended!$Q$10</c:f>
              <c:strCache>
                <c:ptCount val="1"/>
                <c:pt idx="0">
                  <c:v>männlich (DE)</c:v>
                </c:pt>
              </c:strCache>
            </c:strRef>
          </c:tx>
          <c:spPr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Extended!$Q$11:$Q$30</c15:sqref>
                  </c15:fullRef>
                </c:ext>
              </c:extLst>
              <c:f>(Extended!$Q$11:$Q$15,Extended!$Q$24)</c:f>
              <c:numCache>
                <c:formatCode>General</c:formatCode>
                <c:ptCount val="6"/>
                <c:pt idx="0">
                  <c:v>2383</c:v>
                </c:pt>
                <c:pt idx="1">
                  <c:v>1276</c:v>
                </c:pt>
                <c:pt idx="2">
                  <c:v>513</c:v>
                </c:pt>
                <c:pt idx="3">
                  <c:v>634</c:v>
                </c:pt>
                <c:pt idx="4">
                  <c:v>727</c:v>
                </c:pt>
                <c:pt idx="5">
                  <c:v>1473</c:v>
                </c:pt>
              </c:numCache>
            </c:numRef>
          </c:val>
        </c:ser>
        <c:ser>
          <c:idx val="22"/>
          <c:order val="1"/>
          <c:tx>
            <c:strRef>
              <c:f>Extended!$AE$10</c:f>
              <c:strCache>
                <c:ptCount val="1"/>
                <c:pt idx="0">
                  <c:v>männlich (Ausl.)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Extended!$AE$11:$AE$30</c15:sqref>
                  </c15:fullRef>
                </c:ext>
              </c:extLst>
              <c:f>(Extended!$AE$11:$AE$15,Extended!$AE$24)</c:f>
              <c:numCache>
                <c:formatCode>General</c:formatCode>
                <c:ptCount val="6"/>
                <c:pt idx="0">
                  <c:v>253</c:v>
                </c:pt>
                <c:pt idx="1">
                  <c:v>142</c:v>
                </c:pt>
                <c:pt idx="2">
                  <c:v>47</c:v>
                </c:pt>
                <c:pt idx="3">
                  <c:v>146</c:v>
                </c:pt>
                <c:pt idx="4">
                  <c:v>48</c:v>
                </c:pt>
                <c:pt idx="5">
                  <c:v>335</c:v>
                </c:pt>
              </c:numCache>
            </c:numRef>
          </c:val>
        </c:ser>
        <c:ser>
          <c:idx val="11"/>
          <c:order val="2"/>
          <c:tx>
            <c:strRef>
              <c:f>Extended!$R$10</c:f>
              <c:strCache>
                <c:ptCount val="1"/>
                <c:pt idx="0">
                  <c:v>weiblich (DE)</c:v>
                </c:pt>
              </c:strCache>
            </c:strRef>
          </c:tx>
          <c:spPr>
            <a:solidFill>
              <a:srgbClr val="D008C2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Extended!$R$11:$R$30</c15:sqref>
                  </c15:fullRef>
                </c:ext>
              </c:extLst>
              <c:f>(Extended!$R$11:$R$15,Extended!$R$24)</c:f>
              <c:numCache>
                <c:formatCode>General</c:formatCode>
                <c:ptCount val="6"/>
                <c:pt idx="0">
                  <c:v>388</c:v>
                </c:pt>
                <c:pt idx="1">
                  <c:v>1402</c:v>
                </c:pt>
                <c:pt idx="2">
                  <c:v>864</c:v>
                </c:pt>
                <c:pt idx="3">
                  <c:v>372</c:v>
                </c:pt>
                <c:pt idx="4">
                  <c:v>132</c:v>
                </c:pt>
                <c:pt idx="5">
                  <c:v>111</c:v>
                </c:pt>
              </c:numCache>
            </c:numRef>
          </c:val>
        </c:ser>
        <c:ser>
          <c:idx val="23"/>
          <c:order val="3"/>
          <c:tx>
            <c:strRef>
              <c:f>Extended!$AF$10</c:f>
              <c:strCache>
                <c:ptCount val="1"/>
                <c:pt idx="0">
                  <c:v>weiblich (Ausl.)</c:v>
                </c:pt>
              </c:strCache>
            </c:strRef>
          </c:tx>
          <c:spPr>
            <a:solidFill>
              <a:srgbClr val="F961EE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Extended!$AF$11:$AF$30</c15:sqref>
                  </c15:fullRef>
                </c:ext>
              </c:extLst>
              <c:f>(Extended!$AF$11:$AF$15,Extended!$AF$24)</c:f>
              <c:numCache>
                <c:formatCode>General</c:formatCode>
                <c:ptCount val="6"/>
                <c:pt idx="0">
                  <c:v>126</c:v>
                </c:pt>
                <c:pt idx="1">
                  <c:v>271</c:v>
                </c:pt>
                <c:pt idx="2">
                  <c:v>95</c:v>
                </c:pt>
                <c:pt idx="3">
                  <c:v>91</c:v>
                </c:pt>
                <c:pt idx="4">
                  <c:v>16</c:v>
                </c:pt>
                <c:pt idx="5">
                  <c:v>71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747948320"/>
        <c:axId val="1747759280"/>
        <c:extLst>
          <c:ext xmlns:c15="http://schemas.microsoft.com/office/drawing/2012/chart" uri="{02D57815-91ED-43cb-92C2-25804820EDAC}">
            <c15:filteredBarSeries>
              <c15:ser>
                <c:idx val="0"/>
                <c:order val="4"/>
                <c:tx>
                  <c:strRef>
                    <c:extLst>
                      <c:ext uri="{02D57815-91ED-43cb-92C2-25804820EDAC}">
                        <c15:formulaRef>
                          <c15:sqref>Extended!$C$10</c15:sqref>
                        </c15:formulaRef>
                      </c:ext>
                    </c:extLst>
                    <c:strCache>
                      <c:ptCount val="1"/>
                      <c:pt idx="0">
                        <c:v>Insgesamt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Extended!$C$11:$C$30</c15:sqref>
                        </c15:fullRef>
                        <c15:formulaRef>
                          <c15:sqref>(Extended!$C$11:$C$15,Extended!$C$24)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3150</c:v>
                      </c:pt>
                      <c:pt idx="1">
                        <c:v>3091</c:v>
                      </c:pt>
                      <c:pt idx="2">
                        <c:v>1519</c:v>
                      </c:pt>
                      <c:pt idx="3">
                        <c:v>1243</c:v>
                      </c:pt>
                      <c:pt idx="4">
                        <c:v>923</c:v>
                      </c:pt>
                      <c:pt idx="5">
                        <c:v>1990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Extended!$D$10</c15:sqref>
                        </c15:formulaRef>
                      </c:ext>
                    </c:extLst>
                    <c:strCache>
                      <c:ptCount val="1"/>
                      <c:pt idx="0">
                        <c:v>männlich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Extended!$D$11:$D$30</c15:sqref>
                        </c15:fullRef>
                        <c15:formulaRef>
                          <c15:sqref>(Extended!$D$11:$D$15,Extended!$D$24)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2636</c:v>
                      </c:pt>
                      <c:pt idx="1">
                        <c:v>1418</c:v>
                      </c:pt>
                      <c:pt idx="2">
                        <c:v>560</c:v>
                      </c:pt>
                      <c:pt idx="3">
                        <c:v>780</c:v>
                      </c:pt>
                      <c:pt idx="4">
                        <c:v>775</c:v>
                      </c:pt>
                      <c:pt idx="5">
                        <c:v>1808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Extended!$E$10</c15:sqref>
                        </c15:formulaRef>
                      </c:ext>
                    </c:extLst>
                    <c:strCache>
                      <c:ptCount val="1"/>
                      <c:pt idx="0">
                        <c:v>weiblich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Extended!$E$11:$E$30</c15:sqref>
                        </c15:fullRef>
                        <c15:formulaRef>
                          <c15:sqref>(Extended!$E$11:$E$15,Extended!$E$24)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514</c:v>
                      </c:pt>
                      <c:pt idx="1">
                        <c:v>1673</c:v>
                      </c:pt>
                      <c:pt idx="2">
                        <c:v>959</c:v>
                      </c:pt>
                      <c:pt idx="3">
                        <c:v>463</c:v>
                      </c:pt>
                      <c:pt idx="4">
                        <c:v>148</c:v>
                      </c:pt>
                      <c:pt idx="5">
                        <c:v>182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Extended!$F$10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Extended!$F$11:$F$30</c15:sqref>
                        </c15:fullRef>
                        <c15:formulaRef>
                          <c15:sqref>(Extended!$F$11:$F$15,Extended!$F$24)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73</c:v>
                      </c:pt>
                      <c:pt idx="1">
                        <c:v>126</c:v>
                      </c:pt>
                      <c:pt idx="2">
                        <c:v>48</c:v>
                      </c:pt>
                      <c:pt idx="3">
                        <c:v>63</c:v>
                      </c:pt>
                      <c:pt idx="4">
                        <c:v>128</c:v>
                      </c:pt>
                      <c:pt idx="5">
                        <c:v>128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Extended!$G$10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Extended!$G$11:$G$30</c15:sqref>
                        </c15:fullRef>
                        <c15:formulaRef>
                          <c15:sqref>(Extended!$G$11:$G$15,Extended!$G$24)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58</c:v>
                      </c:pt>
                      <c:pt idx="1">
                        <c:v>47</c:v>
                      </c:pt>
                      <c:pt idx="2">
                        <c:v>18</c:v>
                      </c:pt>
                      <c:pt idx="3">
                        <c:v>44</c:v>
                      </c:pt>
                      <c:pt idx="4">
                        <c:v>108</c:v>
                      </c:pt>
                      <c:pt idx="5">
                        <c:v>115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Extended!$H$10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Extended!$H$11:$H$30</c15:sqref>
                        </c15:fullRef>
                        <c15:formulaRef>
                          <c15:sqref>(Extended!$H$11:$H$15,Extended!$H$24)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</c:v>
                      </c:pt>
                      <c:pt idx="1">
                        <c:v>79</c:v>
                      </c:pt>
                      <c:pt idx="2">
                        <c:v>30</c:v>
                      </c:pt>
                      <c:pt idx="3">
                        <c:v>19</c:v>
                      </c:pt>
                      <c:pt idx="4">
                        <c:v>20</c:v>
                      </c:pt>
                      <c:pt idx="5">
                        <c:v>13</c:v>
                      </c:pt>
                    </c:numCache>
                  </c:numRef>
                </c:val>
              </c15:ser>
            </c15:filteredBarSeries>
            <c15:filteredBarSeries>
              <c15:ser>
                <c:idx val="6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Extended!$K$10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Extended!$K$11:$K$30</c15:sqref>
                        </c15:fullRef>
                        <c15:formulaRef>
                          <c15:sqref>(Extended!$K$11:$K$15,Extended!$K$24)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531</c:v>
                      </c:pt>
                      <c:pt idx="1">
                        <c:v>918</c:v>
                      </c:pt>
                      <c:pt idx="2">
                        <c:v>124</c:v>
                      </c:pt>
                      <c:pt idx="3">
                        <c:v>300</c:v>
                      </c:pt>
                      <c:pt idx="4">
                        <c:v>198</c:v>
                      </c:pt>
                      <c:pt idx="5">
                        <c:v>368</c:v>
                      </c:pt>
                    </c:numCache>
                  </c:numRef>
                </c:val>
              </c15:ser>
            </c15:filteredBarSeries>
            <c15:filteredBarSeries>
              <c15:ser>
                <c:idx val="7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Extended!$L$10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 mnl.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Extended!$L$11:$L$30</c15:sqref>
                        </c15:fullRef>
                        <c15:formulaRef>
                          <c15:sqref>(Extended!$L$11:$L$15,Extended!$L$24)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445</c:v>
                      </c:pt>
                      <c:pt idx="1">
                        <c:v>408</c:v>
                      </c:pt>
                      <c:pt idx="2">
                        <c:v>47</c:v>
                      </c:pt>
                      <c:pt idx="3">
                        <c:v>182</c:v>
                      </c:pt>
                      <c:pt idx="4">
                        <c:v>163</c:v>
                      </c:pt>
                      <c:pt idx="5">
                        <c:v>338</c:v>
                      </c:pt>
                    </c:numCache>
                  </c:numRef>
                </c:val>
              </c15:ser>
            </c15:filteredBarSeries>
            <c15:filteredBarSeries>
              <c15:ser>
                <c:idx val="8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Extended!$M$10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 weibl.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Extended!$M$11:$M$30</c15:sqref>
                        </c15:fullRef>
                        <c15:formulaRef>
                          <c15:sqref>(Extended!$M$11:$M$15,Extended!$M$24)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86</c:v>
                      </c:pt>
                      <c:pt idx="1">
                        <c:v>510</c:v>
                      </c:pt>
                      <c:pt idx="2">
                        <c:v>77</c:v>
                      </c:pt>
                      <c:pt idx="3">
                        <c:v>118</c:v>
                      </c:pt>
                      <c:pt idx="4">
                        <c:v>35</c:v>
                      </c:pt>
                      <c:pt idx="5">
                        <c:v>30</c:v>
                      </c:pt>
                    </c:numCache>
                  </c:numRef>
                </c:val>
              </c15:ser>
            </c15:filteredBarSeries>
            <c15:filteredBarSeries>
              <c15:ser>
                <c:idx val="9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Extended!$P$10</c15:sqref>
                        </c15:formulaRef>
                      </c:ext>
                    </c:extLst>
                    <c:strCache>
                      <c:ptCount val="1"/>
                      <c:pt idx="0">
                        <c:v>Insgesamt (DE)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Extended!$P$11:$P$30</c15:sqref>
                        </c15:fullRef>
                        <c15:formulaRef>
                          <c15:sqref>(Extended!$P$11:$P$15,Extended!$P$24)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2771</c:v>
                      </c:pt>
                      <c:pt idx="1">
                        <c:v>2678</c:v>
                      </c:pt>
                      <c:pt idx="2">
                        <c:v>1377</c:v>
                      </c:pt>
                      <c:pt idx="3">
                        <c:v>1006</c:v>
                      </c:pt>
                      <c:pt idx="4">
                        <c:v>859</c:v>
                      </c:pt>
                      <c:pt idx="5">
                        <c:v>1584</c:v>
                      </c:pt>
                    </c:numCache>
                  </c:numRef>
                </c:val>
              </c15:ser>
            </c15:filteredBarSeries>
            <c15:filteredBarSeries>
              <c15:ser>
                <c:idx val="12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Extended!$S$10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(DE)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Extended!$S$11:$S$30</c15:sqref>
                        </c15:fullRef>
                        <c15:formulaRef>
                          <c15:sqref>(Extended!$S$11:$S$15,Extended!$S$24)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68</c:v>
                      </c:pt>
                      <c:pt idx="1">
                        <c:v>95</c:v>
                      </c:pt>
                      <c:pt idx="2">
                        <c:v>44</c:v>
                      </c:pt>
                      <c:pt idx="3">
                        <c:v>56</c:v>
                      </c:pt>
                      <c:pt idx="4">
                        <c:v>109</c:v>
                      </c:pt>
                      <c:pt idx="5">
                        <c:v>88</c:v>
                      </c:pt>
                    </c:numCache>
                  </c:numRef>
                </c:val>
              </c15:ser>
            </c15:filteredBarSeries>
            <c15:filteredBarSeries>
              <c15:ser>
                <c:idx val="13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Extended!$T$10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 (DE)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Extended!$T$11:$T$30</c15:sqref>
                        </c15:fullRef>
                        <c15:formulaRef>
                          <c15:sqref>(Extended!$T$11:$T$15,Extended!$T$24)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</c:v>
                      </c:pt>
                      <c:pt idx="1">
                        <c:v>35</c:v>
                      </c:pt>
                      <c:pt idx="2">
                        <c:v>16</c:v>
                      </c:pt>
                      <c:pt idx="3">
                        <c:v>38</c:v>
                      </c:pt>
                      <c:pt idx="4">
                        <c:v>96</c:v>
                      </c:pt>
                      <c:pt idx="5">
                        <c:v>81</c:v>
                      </c:pt>
                    </c:numCache>
                  </c:numRef>
                </c:val>
              </c15:ser>
            </c15:filteredBarSeries>
            <c15:filteredBarSeries>
              <c15:ser>
                <c:idx val="14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Extended!$U$10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(DE)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Extended!$U$11:$U$30</c15:sqref>
                        </c15:fullRef>
                        <c15:formulaRef>
                          <c15:sqref>(Extended!$U$11:$U$15,Extended!$U$24)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12</c:v>
                      </c:pt>
                      <c:pt idx="1">
                        <c:v>60</c:v>
                      </c:pt>
                      <c:pt idx="2">
                        <c:v>28</c:v>
                      </c:pt>
                      <c:pt idx="3">
                        <c:v>18</c:v>
                      </c:pt>
                      <c:pt idx="4">
                        <c:v>13</c:v>
                      </c:pt>
                      <c:pt idx="5">
                        <c:v>7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Extended!$V$10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(DE)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Extended!$V$11:$V$30</c15:sqref>
                        </c15:fullRef>
                        <c15:formulaRef>
                          <c15:sqref>(Extended!$V$11:$V$15,Extended!$V$24)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433</c:v>
                      </c:pt>
                      <c:pt idx="1">
                        <c:v>615</c:v>
                      </c:pt>
                      <c:pt idx="2">
                        <c:v>81</c:v>
                      </c:pt>
                      <c:pt idx="3">
                        <c:v>204</c:v>
                      </c:pt>
                      <c:pt idx="4">
                        <c:v>161</c:v>
                      </c:pt>
                      <c:pt idx="5">
                        <c:v>271</c:v>
                      </c:pt>
                    </c:numCache>
                  </c:numRef>
                </c:val>
              </c15:ser>
            </c15:filteredBarSeries>
            <c15:filteredBarSeries>
              <c15:ser>
                <c:idx val="16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Extended!$W$10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(DE)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Extended!$W$11:$W$30</c15:sqref>
                        </c15:fullRef>
                        <c15:formulaRef>
                          <c15:sqref>(Extended!$W$11:$W$15,Extended!$W$24)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373</c:v>
                      </c:pt>
                      <c:pt idx="1">
                        <c:v>261</c:v>
                      </c:pt>
                      <c:pt idx="2">
                        <c:v>28</c:v>
                      </c:pt>
                      <c:pt idx="3">
                        <c:v>119</c:v>
                      </c:pt>
                      <c:pt idx="4">
                        <c:v>132</c:v>
                      </c:pt>
                      <c:pt idx="5">
                        <c:v>254</c:v>
                      </c:pt>
                    </c:numCache>
                  </c:numRef>
                </c:val>
              </c15:ser>
            </c15:filteredBarSeries>
            <c15:filteredBarSeries>
              <c15:ser>
                <c:idx val="17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Extended!$X$10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(DE)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Extended!$X$11:$X$30</c15:sqref>
                        </c15:fullRef>
                        <c15:formulaRef>
                          <c15:sqref>(Extended!$X$11:$X$15,Extended!$X$24)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60</c:v>
                      </c:pt>
                      <c:pt idx="1">
                        <c:v>354</c:v>
                      </c:pt>
                      <c:pt idx="2">
                        <c:v>53</c:v>
                      </c:pt>
                      <c:pt idx="3">
                        <c:v>85</c:v>
                      </c:pt>
                      <c:pt idx="4">
                        <c:v>29</c:v>
                      </c:pt>
                      <c:pt idx="5">
                        <c:v>17</c:v>
                      </c:pt>
                    </c:numCache>
                  </c:numRef>
                </c:val>
              </c15:ser>
            </c15:filteredBarSeries>
            <c15:filteredBarSeries>
              <c15:ser>
                <c:idx val="18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Extended!$Y$10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(DE)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Extended!$Y$11:$Y$30</c15:sqref>
                        </c15:fullRef>
                        <c15:formulaRef>
                          <c15:sqref>(Extended!$Y$11:$Y$15,Extended!$Y$24)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561</c:v>
                      </c:pt>
                      <c:pt idx="1">
                        <c:v>788</c:v>
                      </c:pt>
                      <c:pt idx="2">
                        <c:v>158</c:v>
                      </c:pt>
                      <c:pt idx="3">
                        <c:v>266</c:v>
                      </c:pt>
                      <c:pt idx="4">
                        <c:v>232</c:v>
                      </c:pt>
                      <c:pt idx="5">
                        <c:v>381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Extended!$Z$10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(DE)</c:v>
                      </c:pt>
                    </c:strCache>
                  </c:strRef>
                </c:tx>
                <c:spPr>
                  <a:solidFill>
                    <a:schemeClr val="accent3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Extended!$Z$11:$Z$30</c15:sqref>
                        </c15:fullRef>
                        <c15:formulaRef>
                          <c15:sqref>(Extended!$Z$11:$Z$15,Extended!$Z$24)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473</c:v>
                      </c:pt>
                      <c:pt idx="1">
                        <c:v>357</c:v>
                      </c:pt>
                      <c:pt idx="2">
                        <c:v>57</c:v>
                      </c:pt>
                      <c:pt idx="3">
                        <c:v>159</c:v>
                      </c:pt>
                      <c:pt idx="4">
                        <c:v>190</c:v>
                      </c:pt>
                      <c:pt idx="5">
                        <c:v>358</c:v>
                      </c:pt>
                    </c:numCache>
                  </c:numRef>
                </c:val>
              </c15:ser>
            </c15:filteredBarSeries>
            <c15:filteredBarSeries>
              <c15:ser>
                <c:idx val="20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Extended!$AA$10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(DE)</c:v>
                      </c:pt>
                    </c:strCache>
                  </c:strRef>
                </c:tx>
                <c:spPr>
                  <a:solidFill>
                    <a:schemeClr val="accent5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Extended!$AA$11:$AA$30</c15:sqref>
                        </c15:fullRef>
                        <c15:formulaRef>
                          <c15:sqref>(Extended!$AA$11:$AA$15,Extended!$AA$24)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88</c:v>
                      </c:pt>
                      <c:pt idx="1">
                        <c:v>431</c:v>
                      </c:pt>
                      <c:pt idx="2">
                        <c:v>101</c:v>
                      </c:pt>
                      <c:pt idx="3">
                        <c:v>107</c:v>
                      </c:pt>
                      <c:pt idx="4">
                        <c:v>42</c:v>
                      </c:pt>
                      <c:pt idx="5">
                        <c:v>23</c:v>
                      </c:pt>
                    </c:numCache>
                  </c:numRef>
                </c:val>
              </c15:ser>
            </c15:filteredBarSeries>
            <c15:filteredBarSeries>
              <c15:ser>
                <c:idx val="21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Extended!$AD$10</c15:sqref>
                        </c15:formulaRef>
                      </c:ext>
                    </c:extLst>
                    <c:strCache>
                      <c:ptCount val="1"/>
                      <c:pt idx="0">
                        <c:v>Insgesamt (A)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Extended!$AD$11:$AD$30</c15:sqref>
                        </c15:fullRef>
                        <c15:formulaRef>
                          <c15:sqref>(Extended!$AD$11:$AD$15,Extended!$AD$24)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379</c:v>
                      </c:pt>
                      <c:pt idx="1">
                        <c:v>413</c:v>
                      </c:pt>
                      <c:pt idx="2">
                        <c:v>142</c:v>
                      </c:pt>
                      <c:pt idx="3">
                        <c:v>237</c:v>
                      </c:pt>
                      <c:pt idx="4">
                        <c:v>64</c:v>
                      </c:pt>
                      <c:pt idx="5">
                        <c:v>406</c:v>
                      </c:pt>
                    </c:numCache>
                  </c:numRef>
                </c:val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Extended!$AG$10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(A)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Extended!$AG$11:$AG$30</c15:sqref>
                        </c15:fullRef>
                        <c15:formulaRef>
                          <c15:sqref>(Extended!$AG$11:$AG$15,Extended!$AG$24)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</c:v>
                      </c:pt>
                      <c:pt idx="1">
                        <c:v>31</c:v>
                      </c:pt>
                      <c:pt idx="2">
                        <c:v>4</c:v>
                      </c:pt>
                      <c:pt idx="3">
                        <c:v>7</c:v>
                      </c:pt>
                      <c:pt idx="4">
                        <c:v>19</c:v>
                      </c:pt>
                      <c:pt idx="5">
                        <c:v>40</c:v>
                      </c:pt>
                    </c:numCache>
                  </c:numRef>
                </c:val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Extended!$AH$10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mnl.(A)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Extended!$AH$11:$AH$30</c15:sqref>
                        </c15:fullRef>
                        <c15:formulaRef>
                          <c15:sqref>(Extended!$AH$11:$AH$15,Extended!$AH$24)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12</c:v>
                      </c:pt>
                      <c:pt idx="2">
                        <c:v>2</c:v>
                      </c:pt>
                      <c:pt idx="3">
                        <c:v>6</c:v>
                      </c:pt>
                      <c:pt idx="4">
                        <c:v>12</c:v>
                      </c:pt>
                      <c:pt idx="5">
                        <c:v>34</c:v>
                      </c:pt>
                    </c:numCache>
                  </c:numRef>
                </c:val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Extended!$AI$10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(A)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Extended!$AI$11:$AI$30</c15:sqref>
                        </c15:fullRef>
                        <c15:formulaRef>
                          <c15:sqref>(Extended!$AI$11:$AI$15,Extended!$AI$24)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</c:v>
                      </c:pt>
                      <c:pt idx="1">
                        <c:v>19</c:v>
                      </c:pt>
                      <c:pt idx="2">
                        <c:v>2</c:v>
                      </c:pt>
                      <c:pt idx="3">
                        <c:v>1</c:v>
                      </c:pt>
                      <c:pt idx="4">
                        <c:v>7</c:v>
                      </c:pt>
                      <c:pt idx="5">
                        <c:v>6</c:v>
                      </c:pt>
                    </c:numCache>
                  </c:numRef>
                </c:val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Extended!$AJ$10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(A)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Extended!$AJ$11:$AJ$30</c15:sqref>
                        </c15:fullRef>
                        <c15:formulaRef>
                          <c15:sqref>(Extended!$AJ$11:$AJ$15,Extended!$AJ$24)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</c:v>
                      </c:pt>
                      <c:pt idx="1">
                        <c:v>110</c:v>
                      </c:pt>
                      <c:pt idx="2">
                        <c:v>5</c:v>
                      </c:pt>
                      <c:pt idx="3">
                        <c:v>43</c:v>
                      </c:pt>
                      <c:pt idx="4">
                        <c:v>11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Extended!$AK$10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(A)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Extended!$AK$11:$AK$30</c15:sqref>
                        </c15:fullRef>
                        <c15:formulaRef>
                          <c15:sqref>(Extended!$AK$11:$AK$15,Extended!$AK$24)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</c:v>
                      </c:pt>
                      <c:pt idx="1">
                        <c:v>42</c:v>
                      </c:pt>
                      <c:pt idx="2">
                        <c:v>3</c:v>
                      </c:pt>
                      <c:pt idx="3">
                        <c:v>30</c:v>
                      </c:pt>
                      <c:pt idx="4">
                        <c:v>9</c:v>
                      </c:pt>
                      <c:pt idx="5">
                        <c:v>36</c:v>
                      </c:pt>
                    </c:numCache>
                  </c:numRef>
                </c:val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Extended!$AL$10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(A)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Extended!$AL$11:$AL$30</c15:sqref>
                        </c15:fullRef>
                        <c15:formulaRef>
                          <c15:sqref>(Extended!$AL$11:$AL$15,Extended!$AL$24)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</c:v>
                      </c:pt>
                      <c:pt idx="1">
                        <c:v>68</c:v>
                      </c:pt>
                      <c:pt idx="2">
                        <c:v>2</c:v>
                      </c:pt>
                      <c:pt idx="3">
                        <c:v>13</c:v>
                      </c:pt>
                      <c:pt idx="4">
                        <c:v>2</c:v>
                      </c:pt>
                      <c:pt idx="5">
                        <c:v>8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Extended!$AM$10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Extended!$AM$11:$AM$30</c15:sqref>
                        </c15:fullRef>
                        <c15:formulaRef>
                          <c15:sqref>(Extended!$AM$11:$AM$15,Extended!$AM$24)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</c:v>
                      </c:pt>
                      <c:pt idx="3">
                        <c:v>60</c:v>
                      </c:pt>
                      <c:pt idx="4">
                        <c:v>6</c:v>
                      </c:pt>
                      <c:pt idx="5">
                        <c:v>56</c:v>
                      </c:pt>
                    </c:numCache>
                  </c:numRef>
                </c:val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Extended!$AN$10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(A)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Extended!$AN$11:$AN$30</c15:sqref>
                        </c15:fullRef>
                        <c15:formulaRef>
                          <c15:sqref>(Extended!$AN$11:$AN$15,Extended!$AN$24)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39</c:v>
                      </c:pt>
                      <c:pt idx="1">
                        <c:v>43</c:v>
                      </c:pt>
                      <c:pt idx="2">
                        <c:v>4</c:v>
                      </c:pt>
                      <c:pt idx="3">
                        <c:v>41</c:v>
                      </c:pt>
                      <c:pt idx="4">
                        <c:v>5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Extended!$AO$10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(A)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Extended!$AO$11:$AO$30</c15:sqref>
                        </c15:fullRef>
                        <c15:formulaRef>
                          <c15:sqref>(Extended!$AO$11:$AO$15,Extended!$AO$24)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</c:v>
                      </c:pt>
                      <c:pt idx="1">
                        <c:v>71</c:v>
                      </c:pt>
                      <c:pt idx="2">
                        <c:v>8</c:v>
                      </c:pt>
                      <c:pt idx="3">
                        <c:v>19</c:v>
                      </c:pt>
                      <c:pt idx="4">
                        <c:v>1</c:v>
                      </c:pt>
                      <c:pt idx="5">
                        <c:v>12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4794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759280"/>
        <c:crosses val="autoZero"/>
        <c:auto val="1"/>
        <c:lblAlgn val="ctr"/>
        <c:lblOffset val="100"/>
        <c:noMultiLvlLbl val="0"/>
      </c:catAx>
      <c:valAx>
        <c:axId val="17477592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94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Erstsemester/nichterstsemester + Männer/Frauen</a:t>
            </a:r>
            <a:endParaRPr lang="en-US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7"/>
          <c:order val="7"/>
          <c:tx>
            <c:strRef>
              <c:f>Extended!$N$10</c:f>
              <c:strCache>
                <c:ptCount val="1"/>
                <c:pt idx="0">
                  <c:v>Nichterstsemester mnl.</c:v>
                </c:pt>
              </c:strCache>
            </c:strRef>
          </c:tx>
          <c:spPr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Extended!$N$11:$N$30</c15:sqref>
                  </c15:fullRef>
                </c:ext>
              </c:extLst>
              <c:f>(Extended!$N$11:$N$15,Extended!$N$24)</c:f>
              <c:numCache>
                <c:formatCode>General</c:formatCode>
                <c:ptCount val="6"/>
                <c:pt idx="0">
                  <c:v>2191</c:v>
                </c:pt>
                <c:pt idx="1">
                  <c:v>1010</c:v>
                </c:pt>
                <c:pt idx="2">
                  <c:v>513</c:v>
                </c:pt>
                <c:pt idx="3">
                  <c:v>598</c:v>
                </c:pt>
                <c:pt idx="4">
                  <c:v>612</c:v>
                </c:pt>
                <c:pt idx="5">
                  <c:v>1470</c:v>
                </c:pt>
              </c:numCache>
            </c:numRef>
          </c:val>
        </c:ser>
        <c:ser>
          <c:idx val="28"/>
          <c:order val="8"/>
          <c:tx>
            <c:strRef>
              <c:f>Extended!$O$10</c:f>
              <c:strCache>
                <c:ptCount val="1"/>
                <c:pt idx="0">
                  <c:v>Nichterstsemester weibl.</c:v>
                </c:pt>
              </c:strCache>
            </c:strRef>
          </c:tx>
          <c:spPr>
            <a:solidFill>
              <a:srgbClr val="D008C2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Extended!$O$11:$O$30</c15:sqref>
                  </c15:fullRef>
                </c:ext>
              </c:extLst>
              <c:f>(Extended!$O$11:$O$15,Extended!$O$24)</c:f>
              <c:numCache>
                <c:formatCode>General</c:formatCode>
                <c:ptCount val="6"/>
                <c:pt idx="0">
                  <c:v>428</c:v>
                </c:pt>
                <c:pt idx="1">
                  <c:v>1163</c:v>
                </c:pt>
                <c:pt idx="2">
                  <c:v>882</c:v>
                </c:pt>
                <c:pt idx="3">
                  <c:v>345</c:v>
                </c:pt>
                <c:pt idx="4">
                  <c:v>113</c:v>
                </c:pt>
                <c:pt idx="5">
                  <c:v>152</c:v>
                </c:pt>
              </c:numCache>
            </c:numRef>
          </c:val>
        </c:ser>
        <c:ser>
          <c:idx val="36"/>
          <c:order val="9"/>
          <c:tx>
            <c:strRef>
              <c:f>Extended!$L$10</c:f>
              <c:strCache>
                <c:ptCount val="1"/>
                <c:pt idx="0">
                  <c:v>Neu- und Erstimmatrikulierte mnl.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Extended!$L$11:$L$30</c15:sqref>
                  </c15:fullRef>
                </c:ext>
              </c:extLst>
              <c:f>(Extended!$L$11:$L$15,Extended!$L$24)</c:f>
              <c:numCache>
                <c:formatCode>General</c:formatCode>
                <c:ptCount val="6"/>
                <c:pt idx="0">
                  <c:v>445</c:v>
                </c:pt>
                <c:pt idx="1">
                  <c:v>408</c:v>
                </c:pt>
                <c:pt idx="2">
                  <c:v>47</c:v>
                </c:pt>
                <c:pt idx="3">
                  <c:v>182</c:v>
                </c:pt>
                <c:pt idx="4">
                  <c:v>163</c:v>
                </c:pt>
                <c:pt idx="5">
                  <c:v>338</c:v>
                </c:pt>
              </c:numCache>
            </c:numRef>
          </c:val>
        </c:ser>
        <c:ser>
          <c:idx val="16"/>
          <c:order val="10"/>
          <c:tx>
            <c:strRef>
              <c:f>Extended!$M$10</c:f>
              <c:strCache>
                <c:ptCount val="1"/>
                <c:pt idx="0">
                  <c:v>Neu- und Erstimmatrikulierte weibl.</c:v>
                </c:pt>
              </c:strCache>
            </c:strRef>
          </c:tx>
          <c:spPr>
            <a:solidFill>
              <a:srgbClr val="FB9BF4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Extended!$M$11:$M$30</c15:sqref>
                  </c15:fullRef>
                </c:ext>
              </c:extLst>
              <c:f>(Extended!$M$11:$M$15,Extended!$M$24)</c:f>
              <c:numCache>
                <c:formatCode>General</c:formatCode>
                <c:ptCount val="6"/>
                <c:pt idx="0">
                  <c:v>86</c:v>
                </c:pt>
                <c:pt idx="1">
                  <c:v>510</c:v>
                </c:pt>
                <c:pt idx="2">
                  <c:v>77</c:v>
                </c:pt>
                <c:pt idx="3">
                  <c:v>118</c:v>
                </c:pt>
                <c:pt idx="4">
                  <c:v>35</c:v>
                </c:pt>
                <c:pt idx="5">
                  <c:v>30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750340000"/>
        <c:axId val="1750347072"/>
        <c:extLst>
          <c:ext xmlns:c15="http://schemas.microsoft.com/office/drawing/2012/chart" uri="{02D57815-91ED-43cb-92C2-25804820EDAC}">
            <c15:filteredBarSeries>
              <c15:ser>
                <c:idx val="4"/>
                <c:order val="0"/>
                <c:tx>
                  <c:strRef>
                    <c:extLst>
                      <c:ext uri="{02D57815-91ED-43cb-92C2-25804820EDAC}">
                        <c15:formulaRef>
                          <c15:sqref>Extended!$C$10</c15:sqref>
                        </c15:formulaRef>
                      </c:ext>
                    </c:extLst>
                    <c:strCache>
                      <c:ptCount val="1"/>
                      <c:pt idx="0">
                        <c:v>Insgesamt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Extended!$C$11:$C$30</c15:sqref>
                        </c15:fullRef>
                        <c15:formulaRef>
                          <c15:sqref>(Extended!$C$11:$C$15,Extended!$C$24)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3150</c:v>
                      </c:pt>
                      <c:pt idx="1">
                        <c:v>3091</c:v>
                      </c:pt>
                      <c:pt idx="2">
                        <c:v>1519</c:v>
                      </c:pt>
                      <c:pt idx="3">
                        <c:v>1243</c:v>
                      </c:pt>
                      <c:pt idx="4">
                        <c:v>923</c:v>
                      </c:pt>
                      <c:pt idx="5">
                        <c:v>1990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Extended!$D$10</c15:sqref>
                        </c15:formulaRef>
                      </c:ext>
                    </c:extLst>
                    <c:strCache>
                      <c:ptCount val="1"/>
                      <c:pt idx="0">
                        <c:v>männlich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Extended!$D$11:$D$30</c15:sqref>
                        </c15:fullRef>
                        <c15:formulaRef>
                          <c15:sqref>(Extended!$D$11:$D$15,Extended!$D$24)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2636</c:v>
                      </c:pt>
                      <c:pt idx="1">
                        <c:v>1418</c:v>
                      </c:pt>
                      <c:pt idx="2">
                        <c:v>560</c:v>
                      </c:pt>
                      <c:pt idx="3">
                        <c:v>780</c:v>
                      </c:pt>
                      <c:pt idx="4">
                        <c:v>775</c:v>
                      </c:pt>
                      <c:pt idx="5">
                        <c:v>1808</c:v>
                      </c:pt>
                    </c:numCache>
                  </c:numRef>
                </c:val>
              </c15:ser>
            </c15:filteredBarSeries>
            <c15:filteredBarSeries>
              <c15:ser>
                <c:idx val="26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Extended!$E$10</c15:sqref>
                        </c15:formulaRef>
                      </c:ext>
                    </c:extLst>
                    <c:strCache>
                      <c:ptCount val="1"/>
                      <c:pt idx="0">
                        <c:v>weiblich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Extended!$E$11:$E$30</c15:sqref>
                        </c15:fullRef>
                        <c15:formulaRef>
                          <c15:sqref>(Extended!$E$11:$E$15,Extended!$E$24)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514</c:v>
                      </c:pt>
                      <c:pt idx="1">
                        <c:v>1673</c:v>
                      </c:pt>
                      <c:pt idx="2">
                        <c:v>959</c:v>
                      </c:pt>
                      <c:pt idx="3">
                        <c:v>463</c:v>
                      </c:pt>
                      <c:pt idx="4">
                        <c:v>148</c:v>
                      </c:pt>
                      <c:pt idx="5">
                        <c:v>182</c:v>
                      </c:pt>
                    </c:numCache>
                  </c:numRef>
                </c:val>
              </c15:ser>
            </c15:filteredBarSeries>
            <c15:filteredBarSeries>
              <c15:ser>
                <c:idx val="27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Extended!$F$10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Extended!$F$11:$F$30</c15:sqref>
                        </c15:fullRef>
                        <c15:formulaRef>
                          <c15:sqref>(Extended!$F$11:$F$15,Extended!$F$24)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73</c:v>
                      </c:pt>
                      <c:pt idx="1">
                        <c:v>126</c:v>
                      </c:pt>
                      <c:pt idx="2">
                        <c:v>48</c:v>
                      </c:pt>
                      <c:pt idx="3">
                        <c:v>63</c:v>
                      </c:pt>
                      <c:pt idx="4">
                        <c:v>128</c:v>
                      </c:pt>
                      <c:pt idx="5">
                        <c:v>128</c:v>
                      </c:pt>
                    </c:numCache>
                  </c:numRef>
                </c:val>
              </c15:ser>
            </c15:filteredBarSeries>
            <c15:filteredBarSeries>
              <c15:ser>
                <c:idx val="9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Extended!$G$10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Extended!$G$11:$G$30</c15:sqref>
                        </c15:fullRef>
                        <c15:formulaRef>
                          <c15:sqref>(Extended!$G$11:$G$15,Extended!$G$24)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58</c:v>
                      </c:pt>
                      <c:pt idx="1">
                        <c:v>47</c:v>
                      </c:pt>
                      <c:pt idx="2">
                        <c:v>18</c:v>
                      </c:pt>
                      <c:pt idx="3">
                        <c:v>44</c:v>
                      </c:pt>
                      <c:pt idx="4">
                        <c:v>108</c:v>
                      </c:pt>
                      <c:pt idx="5">
                        <c:v>115</c:v>
                      </c:pt>
                    </c:numCache>
                  </c:numRef>
                </c:val>
              </c15:ser>
            </c15:filteredBarSeries>
            <c15:filteredBarSeries>
              <c15:ser>
                <c:idx val="12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Extended!$H$10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Extended!$H$11:$H$30</c15:sqref>
                        </c15:fullRef>
                        <c15:formulaRef>
                          <c15:sqref>(Extended!$H$11:$H$15,Extended!$H$24)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</c:v>
                      </c:pt>
                      <c:pt idx="1">
                        <c:v>79</c:v>
                      </c:pt>
                      <c:pt idx="2">
                        <c:v>30</c:v>
                      </c:pt>
                      <c:pt idx="3">
                        <c:v>19</c:v>
                      </c:pt>
                      <c:pt idx="4">
                        <c:v>20</c:v>
                      </c:pt>
                      <c:pt idx="5">
                        <c:v>13</c:v>
                      </c:pt>
                    </c:numCache>
                  </c:numRef>
                </c:val>
              </c15:ser>
            </c15:filteredBarSeries>
            <c15:filteredBarSeries>
              <c15:ser>
                <c:idx val="3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Extended!$K$10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Extended!$K$11:$K$30</c15:sqref>
                        </c15:fullRef>
                        <c15:formulaRef>
                          <c15:sqref>(Extended!$K$11:$K$15,Extended!$K$24)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531</c:v>
                      </c:pt>
                      <c:pt idx="1">
                        <c:v>918</c:v>
                      </c:pt>
                      <c:pt idx="2">
                        <c:v>124</c:v>
                      </c:pt>
                      <c:pt idx="3">
                        <c:v>300</c:v>
                      </c:pt>
                      <c:pt idx="4">
                        <c:v>198</c:v>
                      </c:pt>
                      <c:pt idx="5">
                        <c:v>368</c:v>
                      </c:pt>
                    </c:numCache>
                  </c:numRef>
                </c:val>
              </c15:ser>
            </c15:filteredBarSeries>
            <c15:filteredBarSeries>
              <c15:ser>
                <c:idx val="2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Extended!$P$10</c15:sqref>
                        </c15:formulaRef>
                      </c:ext>
                    </c:extLst>
                    <c:strCache>
                      <c:ptCount val="1"/>
                      <c:pt idx="0">
                        <c:v>Insgesamt (DE)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Extended!$P$11:$P$30</c15:sqref>
                        </c15:fullRef>
                        <c15:formulaRef>
                          <c15:sqref>(Extended!$P$11:$P$15,Extended!$P$24)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2771</c:v>
                      </c:pt>
                      <c:pt idx="1">
                        <c:v>2678</c:v>
                      </c:pt>
                      <c:pt idx="2">
                        <c:v>1377</c:v>
                      </c:pt>
                      <c:pt idx="3">
                        <c:v>1006</c:v>
                      </c:pt>
                      <c:pt idx="4">
                        <c:v>859</c:v>
                      </c:pt>
                      <c:pt idx="5">
                        <c:v>1584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Extended!$Q$10</c15:sqref>
                        </c15:formulaRef>
                      </c:ext>
                    </c:extLst>
                    <c:strCache>
                      <c:ptCount val="1"/>
                      <c:pt idx="0">
                        <c:v>männlich (DE)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Extended!$Q$11:$Q$30</c15:sqref>
                        </c15:fullRef>
                        <c15:formulaRef>
                          <c15:sqref>(Extended!$Q$11:$Q$15,Extended!$Q$24)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2383</c:v>
                      </c:pt>
                      <c:pt idx="1">
                        <c:v>1276</c:v>
                      </c:pt>
                      <c:pt idx="2">
                        <c:v>513</c:v>
                      </c:pt>
                      <c:pt idx="3">
                        <c:v>634</c:v>
                      </c:pt>
                      <c:pt idx="4">
                        <c:v>727</c:v>
                      </c:pt>
                      <c:pt idx="5">
                        <c:v>1473</c:v>
                      </c:pt>
                    </c:numCache>
                  </c:numRef>
                </c:val>
              </c15:ser>
            </c15:filteredBarSeries>
            <c15:filteredBarSeries>
              <c15:ser>
                <c:idx val="20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Extended!$R$10</c15:sqref>
                        </c15:formulaRef>
                      </c:ext>
                    </c:extLst>
                    <c:strCache>
                      <c:ptCount val="1"/>
                      <c:pt idx="0">
                        <c:v>weiblich (DE)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Extended!$R$11:$R$30</c15:sqref>
                        </c15:fullRef>
                        <c15:formulaRef>
                          <c15:sqref>(Extended!$R$11:$R$15,Extended!$R$24)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388</c:v>
                      </c:pt>
                      <c:pt idx="1">
                        <c:v>1402</c:v>
                      </c:pt>
                      <c:pt idx="2">
                        <c:v>864</c:v>
                      </c:pt>
                      <c:pt idx="3">
                        <c:v>372</c:v>
                      </c:pt>
                      <c:pt idx="4">
                        <c:v>132</c:v>
                      </c:pt>
                      <c:pt idx="5">
                        <c:v>111</c:v>
                      </c:pt>
                    </c:numCache>
                  </c:numRef>
                </c:val>
              </c15:ser>
            </c15:filteredBarSeries>
            <c15:filteredBarSeries>
              <c15:ser>
                <c:idx val="31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Extended!$S$10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(DE)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Extended!$S$11:$S$30</c15:sqref>
                        </c15:fullRef>
                        <c15:formulaRef>
                          <c15:sqref>(Extended!$S$11:$S$15,Extended!$S$24)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68</c:v>
                      </c:pt>
                      <c:pt idx="1">
                        <c:v>95</c:v>
                      </c:pt>
                      <c:pt idx="2">
                        <c:v>44</c:v>
                      </c:pt>
                      <c:pt idx="3">
                        <c:v>56</c:v>
                      </c:pt>
                      <c:pt idx="4">
                        <c:v>109</c:v>
                      </c:pt>
                      <c:pt idx="5">
                        <c:v>88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Extended!$T$10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 (DE)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Extended!$T$11:$T$30</c15:sqref>
                        </c15:fullRef>
                        <c15:formulaRef>
                          <c15:sqref>(Extended!$T$11:$T$15,Extended!$T$24)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</c:v>
                      </c:pt>
                      <c:pt idx="1">
                        <c:v>35</c:v>
                      </c:pt>
                      <c:pt idx="2">
                        <c:v>16</c:v>
                      </c:pt>
                      <c:pt idx="3">
                        <c:v>38</c:v>
                      </c:pt>
                      <c:pt idx="4">
                        <c:v>96</c:v>
                      </c:pt>
                      <c:pt idx="5">
                        <c:v>81</c:v>
                      </c:pt>
                    </c:numCache>
                  </c:numRef>
                </c:val>
              </c15:ser>
            </c15:filteredBarSeries>
            <c15:filteredBarSeries>
              <c15:ser>
                <c:idx val="10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Extended!$U$10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(DE)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Extended!$U$11:$U$30</c15:sqref>
                        </c15:fullRef>
                        <c15:formulaRef>
                          <c15:sqref>(Extended!$U$11:$U$15,Extended!$U$24)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12</c:v>
                      </c:pt>
                      <c:pt idx="1">
                        <c:v>60</c:v>
                      </c:pt>
                      <c:pt idx="2">
                        <c:v>28</c:v>
                      </c:pt>
                      <c:pt idx="3">
                        <c:v>18</c:v>
                      </c:pt>
                      <c:pt idx="4">
                        <c:v>13</c:v>
                      </c:pt>
                      <c:pt idx="5">
                        <c:v>7</c:v>
                      </c:pt>
                    </c:numCache>
                  </c:numRef>
                </c:val>
              </c15:ser>
            </c15:filteredBarSeries>
            <c15:filteredBarSeries>
              <c15:ser>
                <c:idx val="22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Extended!$V$10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(DE)</c:v>
                      </c:pt>
                    </c:strCache>
                  </c:strRef>
                </c:tx>
                <c:spPr>
                  <a:solidFill>
                    <a:schemeClr val="accent3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Extended!$V$11:$V$30</c15:sqref>
                        </c15:fullRef>
                        <c15:formulaRef>
                          <c15:sqref>(Extended!$V$11:$V$15,Extended!$V$24)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433</c:v>
                      </c:pt>
                      <c:pt idx="1">
                        <c:v>615</c:v>
                      </c:pt>
                      <c:pt idx="2">
                        <c:v>81</c:v>
                      </c:pt>
                      <c:pt idx="3">
                        <c:v>204</c:v>
                      </c:pt>
                      <c:pt idx="4">
                        <c:v>161</c:v>
                      </c:pt>
                      <c:pt idx="5">
                        <c:v>271</c:v>
                      </c:pt>
                    </c:numCache>
                  </c:numRef>
                </c:val>
              </c15:ser>
            </c15:filteredBarSeries>
            <c15:filteredBarSeries>
              <c15:ser>
                <c:idx val="11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Extended!$W$10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Extended!$W$11:$W$30</c15:sqref>
                        </c15:fullRef>
                        <c15:formulaRef>
                          <c15:sqref>(Extended!$W$11:$W$15,Extended!$W$24)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373</c:v>
                      </c:pt>
                      <c:pt idx="1">
                        <c:v>261</c:v>
                      </c:pt>
                      <c:pt idx="2">
                        <c:v>28</c:v>
                      </c:pt>
                      <c:pt idx="3">
                        <c:v>119</c:v>
                      </c:pt>
                      <c:pt idx="4">
                        <c:v>132</c:v>
                      </c:pt>
                      <c:pt idx="5">
                        <c:v>254</c:v>
                      </c:pt>
                    </c:numCache>
                  </c:numRef>
                </c:val>
              </c15:ser>
            </c15:filteredBarSeries>
            <c15:filteredBarSeries>
              <c15:ser>
                <c:idx val="23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Extended!$X$10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(DE)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Extended!$X$11:$X$30</c15:sqref>
                        </c15:fullRef>
                        <c15:formulaRef>
                          <c15:sqref>(Extended!$X$11:$X$15,Extended!$X$24)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60</c:v>
                      </c:pt>
                      <c:pt idx="1">
                        <c:v>354</c:v>
                      </c:pt>
                      <c:pt idx="2">
                        <c:v>53</c:v>
                      </c:pt>
                      <c:pt idx="3">
                        <c:v>85</c:v>
                      </c:pt>
                      <c:pt idx="4">
                        <c:v>29</c:v>
                      </c:pt>
                      <c:pt idx="5">
                        <c:v>17</c:v>
                      </c:pt>
                    </c:numCache>
                  </c:numRef>
                </c:val>
              </c15:ser>
            </c15:filteredBarSeries>
            <c15:filteredBarSeries>
              <c15:ser>
                <c:idx val="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Extended!$Y$10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(DE)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Extended!$Y$11:$Y$30</c15:sqref>
                        </c15:fullRef>
                        <c15:formulaRef>
                          <c15:sqref>(Extended!$Y$11:$Y$15,Extended!$Y$24)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561</c:v>
                      </c:pt>
                      <c:pt idx="1">
                        <c:v>788</c:v>
                      </c:pt>
                      <c:pt idx="2">
                        <c:v>158</c:v>
                      </c:pt>
                      <c:pt idx="3">
                        <c:v>266</c:v>
                      </c:pt>
                      <c:pt idx="4">
                        <c:v>232</c:v>
                      </c:pt>
                      <c:pt idx="5">
                        <c:v>381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Extended!$Z$10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Extended!$Z$11:$Z$30</c15:sqref>
                        </c15:fullRef>
                        <c15:formulaRef>
                          <c15:sqref>(Extended!$Z$11:$Z$15,Extended!$Z$24)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473</c:v>
                      </c:pt>
                      <c:pt idx="1">
                        <c:v>357</c:v>
                      </c:pt>
                      <c:pt idx="2">
                        <c:v>57</c:v>
                      </c:pt>
                      <c:pt idx="3">
                        <c:v>159</c:v>
                      </c:pt>
                      <c:pt idx="4">
                        <c:v>190</c:v>
                      </c:pt>
                      <c:pt idx="5">
                        <c:v>358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Extended!$AA$10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(DE)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Extended!$AA$11:$AA$30</c15:sqref>
                        </c15:fullRef>
                        <c15:formulaRef>
                          <c15:sqref>(Extended!$AA$11:$AA$15,Extended!$AA$24)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88</c:v>
                      </c:pt>
                      <c:pt idx="1">
                        <c:v>431</c:v>
                      </c:pt>
                      <c:pt idx="2">
                        <c:v>101</c:v>
                      </c:pt>
                      <c:pt idx="3">
                        <c:v>107</c:v>
                      </c:pt>
                      <c:pt idx="4">
                        <c:v>42</c:v>
                      </c:pt>
                      <c:pt idx="5">
                        <c:v>23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Extended!$AB$10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40000"/>
                      <a:lumOff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Extended!$AB$11:$AB$30</c15:sqref>
                        </c15:fullRef>
                        <c15:formulaRef>
                          <c15:sqref>(Extended!$AB$11:$AB$15,Extended!$AB$24)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2010</c:v>
                      </c:pt>
                      <c:pt idx="1">
                        <c:v>1015</c:v>
                      </c:pt>
                      <c:pt idx="2">
                        <c:v>485</c:v>
                      </c:pt>
                      <c:pt idx="3">
                        <c:v>515</c:v>
                      </c:pt>
                      <c:pt idx="4">
                        <c:v>595</c:v>
                      </c:pt>
                      <c:pt idx="5">
                        <c:v>1219</c:v>
                      </c:pt>
                    </c:numCache>
                  </c:numRef>
                </c:val>
              </c15:ser>
            </c15:filteredBarSeries>
            <c15:filteredBarSeries>
              <c15:ser>
                <c:idx val="6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Extended!$AC$10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weibl. (DE)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Extended!$AC$11:$AC$30</c15:sqref>
                        </c15:fullRef>
                        <c15:formulaRef>
                          <c15:sqref>(Extended!$AC$11:$AC$15,Extended!$AC$24)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328</c:v>
                      </c:pt>
                      <c:pt idx="1">
                        <c:v>1048</c:v>
                      </c:pt>
                      <c:pt idx="2">
                        <c:v>811</c:v>
                      </c:pt>
                      <c:pt idx="3">
                        <c:v>287</c:v>
                      </c:pt>
                      <c:pt idx="4">
                        <c:v>103</c:v>
                      </c:pt>
                      <c:pt idx="5">
                        <c:v>94</c:v>
                      </c:pt>
                    </c:numCache>
                  </c:numRef>
                </c:val>
              </c15:ser>
            </c15:filteredBarSeries>
            <c15:filteredBarSeries>
              <c15:ser>
                <c:idx val="7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Extended!$AD$10</c15:sqref>
                        </c15:formulaRef>
                      </c:ext>
                    </c:extLst>
                    <c:strCache>
                      <c:ptCount val="1"/>
                      <c:pt idx="0">
                        <c:v>Insgesamt (A)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Extended!$AD$11:$AD$30</c15:sqref>
                        </c15:fullRef>
                        <c15:formulaRef>
                          <c15:sqref>(Extended!$AD$11:$AD$15,Extended!$AD$24)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379</c:v>
                      </c:pt>
                      <c:pt idx="1">
                        <c:v>413</c:v>
                      </c:pt>
                      <c:pt idx="2">
                        <c:v>142</c:v>
                      </c:pt>
                      <c:pt idx="3">
                        <c:v>237</c:v>
                      </c:pt>
                      <c:pt idx="4">
                        <c:v>64</c:v>
                      </c:pt>
                      <c:pt idx="5">
                        <c:v>406</c:v>
                      </c:pt>
                    </c:numCache>
                  </c:numRef>
                </c:val>
              </c15:ser>
            </c15:filteredBarSeries>
            <c15:filteredBarSeries>
              <c15:ser>
                <c:idx val="8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Extended!$AE$10</c15:sqref>
                        </c15:formulaRef>
                      </c:ext>
                    </c:extLst>
                    <c:strCache>
                      <c:ptCount val="1"/>
                      <c:pt idx="0">
                        <c:v>männlich (Ausl.)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Extended!$AE$11:$AE$30</c15:sqref>
                        </c15:fullRef>
                        <c15:formulaRef>
                          <c15:sqref>(Extended!$AE$11:$AE$15,Extended!$AE$24)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253</c:v>
                      </c:pt>
                      <c:pt idx="1">
                        <c:v>142</c:v>
                      </c:pt>
                      <c:pt idx="2">
                        <c:v>47</c:v>
                      </c:pt>
                      <c:pt idx="3">
                        <c:v>146</c:v>
                      </c:pt>
                      <c:pt idx="4">
                        <c:v>48</c:v>
                      </c:pt>
                      <c:pt idx="5">
                        <c:v>335</c:v>
                      </c:pt>
                    </c:numCache>
                  </c:numRef>
                </c:val>
              </c15:ser>
            </c15:filteredBarSeries>
            <c15:filteredBarSeries>
              <c15:ser>
                <c:idx val="13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Extended!$AF$10</c15:sqref>
                        </c15:formulaRef>
                      </c:ext>
                    </c:extLst>
                    <c:strCache>
                      <c:ptCount val="1"/>
                      <c:pt idx="0">
                        <c:v>weiblich (Ausl.)</c:v>
                      </c:pt>
                    </c:strCache>
                  </c:strRef>
                </c:tx>
                <c:spPr>
                  <a:solidFill>
                    <a:srgbClr val="F961EE">
                      <a:alpha val="69804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Extended!$AF$11:$AF$30</c15:sqref>
                        </c15:fullRef>
                        <c15:formulaRef>
                          <c15:sqref>(Extended!$AF$11:$AF$15,Extended!$AF$24)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126</c:v>
                      </c:pt>
                      <c:pt idx="1">
                        <c:v>271</c:v>
                      </c:pt>
                      <c:pt idx="2">
                        <c:v>95</c:v>
                      </c:pt>
                      <c:pt idx="3">
                        <c:v>91</c:v>
                      </c:pt>
                      <c:pt idx="4">
                        <c:v>16</c:v>
                      </c:pt>
                      <c:pt idx="5">
                        <c:v>71</c:v>
                      </c:pt>
                    </c:numCache>
                  </c:numRef>
                </c:val>
              </c15:ser>
            </c15:filteredBarSeries>
            <c15:filteredBarSeries>
              <c15:ser>
                <c:idx val="14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Extended!$AG$10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(A)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Extended!$AG$11:$AG$30</c15:sqref>
                        </c15:fullRef>
                        <c15:formulaRef>
                          <c15:sqref>(Extended!$AG$11:$AG$15,Extended!$AG$24)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</c:v>
                      </c:pt>
                      <c:pt idx="1">
                        <c:v>31</c:v>
                      </c:pt>
                      <c:pt idx="2">
                        <c:v>4</c:v>
                      </c:pt>
                      <c:pt idx="3">
                        <c:v>7</c:v>
                      </c:pt>
                      <c:pt idx="4">
                        <c:v>19</c:v>
                      </c:pt>
                      <c:pt idx="5">
                        <c:v>40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Extended!$AH$10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mnl.(A)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Extended!$AH$11:$AH$30</c15:sqref>
                        </c15:fullRef>
                        <c15:formulaRef>
                          <c15:sqref>(Extended!$AH$11:$AH$15,Extended!$AH$24)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12</c:v>
                      </c:pt>
                      <c:pt idx="2">
                        <c:v>2</c:v>
                      </c:pt>
                      <c:pt idx="3">
                        <c:v>6</c:v>
                      </c:pt>
                      <c:pt idx="4">
                        <c:v>12</c:v>
                      </c:pt>
                      <c:pt idx="5">
                        <c:v>34</c:v>
                      </c:pt>
                    </c:numCache>
                  </c:numRef>
                </c:val>
              </c15:ser>
            </c15:filteredBarSeries>
            <c15:filteredBarSeries>
              <c15:ser>
                <c:idx val="18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Extended!$AI$10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(A)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Extended!$AI$11:$AI$30</c15:sqref>
                        </c15:fullRef>
                        <c15:formulaRef>
                          <c15:sqref>(Extended!$AI$11:$AI$15,Extended!$AI$24)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</c:v>
                      </c:pt>
                      <c:pt idx="1">
                        <c:v>19</c:v>
                      </c:pt>
                      <c:pt idx="2">
                        <c:v>2</c:v>
                      </c:pt>
                      <c:pt idx="3">
                        <c:v>1</c:v>
                      </c:pt>
                      <c:pt idx="4">
                        <c:v>7</c:v>
                      </c:pt>
                      <c:pt idx="5">
                        <c:v>6</c:v>
                      </c:pt>
                    </c:numCache>
                  </c:numRef>
                </c:val>
              </c15:ser>
            </c15:filteredBarSeries>
            <c15:filteredBarSeries>
              <c15:ser>
                <c:idx val="2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Extended!$AJ$10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(A)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Extended!$AJ$11:$AJ$30</c15:sqref>
                        </c15:fullRef>
                        <c15:formulaRef>
                          <c15:sqref>(Extended!$AJ$11:$AJ$15,Extended!$AJ$24)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</c:v>
                      </c:pt>
                      <c:pt idx="1">
                        <c:v>110</c:v>
                      </c:pt>
                      <c:pt idx="2">
                        <c:v>5</c:v>
                      </c:pt>
                      <c:pt idx="3">
                        <c:v>43</c:v>
                      </c:pt>
                      <c:pt idx="4">
                        <c:v>11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24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Extended!$AK$10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Extended!$AK$11:$AK$30</c15:sqref>
                        </c15:fullRef>
                        <c15:formulaRef>
                          <c15:sqref>(Extended!$AK$11:$AK$15,Extended!$AK$24)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</c:v>
                      </c:pt>
                      <c:pt idx="1">
                        <c:v>42</c:v>
                      </c:pt>
                      <c:pt idx="2">
                        <c:v>3</c:v>
                      </c:pt>
                      <c:pt idx="3">
                        <c:v>30</c:v>
                      </c:pt>
                      <c:pt idx="4">
                        <c:v>9</c:v>
                      </c:pt>
                      <c:pt idx="5">
                        <c:v>36</c:v>
                      </c:pt>
                    </c:numCache>
                  </c:numRef>
                </c:val>
              </c15:ser>
            </c15:filteredBarSeries>
            <c15:filteredBarSeries>
              <c15:ser>
                <c:idx val="25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Extended!$AL$10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(A)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Extended!$AL$11:$AL$30</c15:sqref>
                        </c15:fullRef>
                        <c15:formulaRef>
                          <c15:sqref>(Extended!$AL$11:$AL$15,Extended!$AL$24)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</c:v>
                      </c:pt>
                      <c:pt idx="1">
                        <c:v>68</c:v>
                      </c:pt>
                      <c:pt idx="2">
                        <c:v>2</c:v>
                      </c:pt>
                      <c:pt idx="3">
                        <c:v>13</c:v>
                      </c:pt>
                      <c:pt idx="4">
                        <c:v>2</c:v>
                      </c:pt>
                      <c:pt idx="5">
                        <c:v>8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Extended!$AM$10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Extended!$AM$11:$AM$30</c15:sqref>
                        </c15:fullRef>
                        <c15:formulaRef>
                          <c15:sqref>(Extended!$AM$11:$AM$15,Extended!$AM$24)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</c:v>
                      </c:pt>
                      <c:pt idx="3">
                        <c:v>60</c:v>
                      </c:pt>
                      <c:pt idx="4">
                        <c:v>6</c:v>
                      </c:pt>
                      <c:pt idx="5">
                        <c:v>56</c:v>
                      </c:pt>
                    </c:numCache>
                  </c:numRef>
                </c:val>
              </c15:ser>
            </c15:filteredBarSeries>
            <c15:filteredBarSeries>
              <c15:ser>
                <c:idx val="33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Extended!$AN$10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Extended!$AN$11:$AN$30</c15:sqref>
                        </c15:fullRef>
                        <c15:formulaRef>
                          <c15:sqref>(Extended!$AN$11:$AN$15,Extended!$AN$24)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39</c:v>
                      </c:pt>
                      <c:pt idx="1">
                        <c:v>43</c:v>
                      </c:pt>
                      <c:pt idx="2">
                        <c:v>4</c:v>
                      </c:pt>
                      <c:pt idx="3">
                        <c:v>41</c:v>
                      </c:pt>
                      <c:pt idx="4">
                        <c:v>5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34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Extended!$AO$10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(A)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Extended!$AO$11:$AO$30</c15:sqref>
                        </c15:fullRef>
                        <c15:formulaRef>
                          <c15:sqref>(Extended!$AO$11:$AO$15,Extended!$AO$24)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</c:v>
                      </c:pt>
                      <c:pt idx="1">
                        <c:v>71</c:v>
                      </c:pt>
                      <c:pt idx="2">
                        <c:v>8</c:v>
                      </c:pt>
                      <c:pt idx="3">
                        <c:v>19</c:v>
                      </c:pt>
                      <c:pt idx="4">
                        <c:v>1</c:v>
                      </c:pt>
                      <c:pt idx="5">
                        <c:v>12</c:v>
                      </c:pt>
                    </c:numCache>
                  </c:numRef>
                </c:val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Extended!$AP$10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Extended!$AP$11:$AP$30</c15:sqref>
                        </c15:fullRef>
                        <c15:formulaRef>
                          <c15:sqref>(Extended!$AP$11:$AP$15,Extended!$AP$24)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216</c:v>
                      </c:pt>
                      <c:pt idx="1">
                        <c:v>100</c:v>
                      </c:pt>
                      <c:pt idx="2">
                        <c:v>44</c:v>
                      </c:pt>
                      <c:pt idx="3">
                        <c:v>116</c:v>
                      </c:pt>
                      <c:pt idx="4">
                        <c:v>39</c:v>
                      </c:pt>
                      <c:pt idx="5">
                        <c:v>299</c:v>
                      </c:pt>
                    </c:numCache>
                  </c:numRef>
                </c:val>
              </c15:ser>
            </c15:filteredBarSeries>
            <c15:filteredB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Extended!$AQ$10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weibl. (A)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Extended!$AQ$11:$AQ$30</c15:sqref>
                        </c15:fullRef>
                        <c15:formulaRef>
                          <c15:sqref>(Extended!$AQ$11:$AQ$15,Extended!$AQ$24)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108</c:v>
                      </c:pt>
                      <c:pt idx="1">
                        <c:v>203</c:v>
                      </c:pt>
                      <c:pt idx="2">
                        <c:v>93</c:v>
                      </c:pt>
                      <c:pt idx="3">
                        <c:v>78</c:v>
                      </c:pt>
                      <c:pt idx="4">
                        <c:v>14</c:v>
                      </c:pt>
                      <c:pt idx="5">
                        <c:v>63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5034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47072"/>
        <c:crosses val="autoZero"/>
        <c:auto val="1"/>
        <c:lblAlgn val="ctr"/>
        <c:lblOffset val="100"/>
        <c:noMultiLvlLbl val="0"/>
      </c:catAx>
      <c:valAx>
        <c:axId val="1750347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4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Doktoranden/nicht-Doktoranden + Männer/Frauen</a:t>
            </a:r>
            <a:endParaRPr lang="en-US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35"/>
          <c:order val="4"/>
          <c:tx>
            <c:strRef>
              <c:f>Extended!$I$10</c:f>
              <c:strCache>
                <c:ptCount val="1"/>
                <c:pt idx="0">
                  <c:v>nicht Promotionsstudierende mnl.</c:v>
                </c:pt>
              </c:strCache>
            </c:strRef>
          </c:tx>
          <c:spPr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Extended!$I$11:$I$30</c15:sqref>
                  </c15:fullRef>
                </c:ext>
              </c:extLst>
              <c:f>(Extended!$I$11:$I$15,Extended!$I$24)</c:f>
              <c:numCache>
                <c:formatCode>General</c:formatCode>
                <c:ptCount val="6"/>
                <c:pt idx="0">
                  <c:v>2578</c:v>
                </c:pt>
                <c:pt idx="1">
                  <c:v>1371</c:v>
                </c:pt>
                <c:pt idx="2">
                  <c:v>542</c:v>
                </c:pt>
                <c:pt idx="3">
                  <c:v>736</c:v>
                </c:pt>
                <c:pt idx="4">
                  <c:v>667</c:v>
                </c:pt>
                <c:pt idx="5">
                  <c:v>1693</c:v>
                </c:pt>
              </c:numCache>
            </c:numRef>
          </c:val>
        </c:ser>
        <c:ser>
          <c:idx val="17"/>
          <c:order val="5"/>
          <c:tx>
            <c:strRef>
              <c:f>Extended!$J$10</c:f>
              <c:strCache>
                <c:ptCount val="1"/>
                <c:pt idx="0">
                  <c:v>nicht Promotionsstudierende weibl.</c:v>
                </c:pt>
              </c:strCache>
            </c:strRef>
          </c:tx>
          <c:spPr>
            <a:solidFill>
              <a:srgbClr val="D008C2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Extended!$J$11:$J$30</c15:sqref>
                  </c15:fullRef>
                </c:ext>
              </c:extLst>
              <c:f>(Extended!$J$11:$J$15,Extended!$J$24)</c:f>
              <c:numCache>
                <c:formatCode>General</c:formatCode>
                <c:ptCount val="6"/>
                <c:pt idx="0">
                  <c:v>499</c:v>
                </c:pt>
                <c:pt idx="1">
                  <c:v>1594</c:v>
                </c:pt>
                <c:pt idx="2">
                  <c:v>929</c:v>
                </c:pt>
                <c:pt idx="3">
                  <c:v>444</c:v>
                </c:pt>
                <c:pt idx="4">
                  <c:v>128</c:v>
                </c:pt>
                <c:pt idx="5">
                  <c:v>169</c:v>
                </c:pt>
              </c:numCache>
            </c:numRef>
          </c:val>
        </c:ser>
        <c:ser>
          <c:idx val="9"/>
          <c:order val="6"/>
          <c:tx>
            <c:strRef>
              <c:f>Extended!$G$10</c:f>
              <c:strCache>
                <c:ptCount val="1"/>
                <c:pt idx="0">
                  <c:v>Promotionsstudierende mnl.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Extended!$G$11:$G$30</c15:sqref>
                  </c15:fullRef>
                </c:ext>
              </c:extLst>
              <c:f>(Extended!$G$11:$G$15,Extended!$G$24)</c:f>
              <c:numCache>
                <c:formatCode>General</c:formatCode>
                <c:ptCount val="6"/>
                <c:pt idx="0">
                  <c:v>58</c:v>
                </c:pt>
                <c:pt idx="1">
                  <c:v>47</c:v>
                </c:pt>
                <c:pt idx="2">
                  <c:v>18</c:v>
                </c:pt>
                <c:pt idx="3">
                  <c:v>44</c:v>
                </c:pt>
                <c:pt idx="4">
                  <c:v>108</c:v>
                </c:pt>
                <c:pt idx="5">
                  <c:v>115</c:v>
                </c:pt>
              </c:numCache>
            </c:numRef>
          </c:val>
        </c:ser>
        <c:ser>
          <c:idx val="12"/>
          <c:order val="7"/>
          <c:tx>
            <c:strRef>
              <c:f>Extended!$H$10</c:f>
              <c:strCache>
                <c:ptCount val="1"/>
                <c:pt idx="0">
                  <c:v>Promotionsstudierende weibl.</c:v>
                </c:pt>
              </c:strCache>
            </c:strRef>
          </c:tx>
          <c:spPr>
            <a:solidFill>
              <a:srgbClr val="FB9BF4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Extended!$B$11:$B$30</c15:sqref>
                  </c15:fullRef>
                </c:ext>
              </c:extLst>
              <c:f>(Extended!$B$11:$B$15,Extended!$B$24)</c:f>
              <c:strCache>
                <c:ptCount val="6"/>
                <c:pt idx="0">
                  <c:v>01 Rechts- u. Wirtschaftsw.</c:v>
                </c:pt>
                <c:pt idx="1">
                  <c:v>02 Gesell. u. Geschichtsw.</c:v>
                </c:pt>
                <c:pt idx="2">
                  <c:v>03 Humanwissenschaften</c:v>
                </c:pt>
                <c:pt idx="3">
                  <c:v>04 Mathematik</c:v>
                </c:pt>
                <c:pt idx="4">
                  <c:v>05 Physik</c:v>
                </c:pt>
                <c:pt idx="5">
                  <c:v>20 Informatik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Extended!$H$11:$H$30</c15:sqref>
                  </c15:fullRef>
                </c:ext>
              </c:extLst>
              <c:f>(Extended!$H$11:$H$15,Extended!$H$24)</c:f>
              <c:numCache>
                <c:formatCode>General</c:formatCode>
                <c:ptCount val="6"/>
                <c:pt idx="0">
                  <c:v>15</c:v>
                </c:pt>
                <c:pt idx="1">
                  <c:v>79</c:v>
                </c:pt>
                <c:pt idx="2">
                  <c:v>30</c:v>
                </c:pt>
                <c:pt idx="3">
                  <c:v>19</c:v>
                </c:pt>
                <c:pt idx="4">
                  <c:v>20</c:v>
                </c:pt>
                <c:pt idx="5">
                  <c:v>13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750339456"/>
        <c:axId val="1750337824"/>
        <c:extLst>
          <c:ext xmlns:c15="http://schemas.microsoft.com/office/drawing/2012/chart" uri="{02D57815-91ED-43cb-92C2-25804820EDAC}">
            <c15:filteredBarSeries>
              <c15:ser>
                <c:idx val="4"/>
                <c:order val="0"/>
                <c:tx>
                  <c:strRef>
                    <c:extLst>
                      <c:ext uri="{02D57815-91ED-43cb-92C2-25804820EDAC}">
                        <c15:formulaRef>
                          <c15:sqref>Extended!$C$10</c15:sqref>
                        </c15:formulaRef>
                      </c:ext>
                    </c:extLst>
                    <c:strCache>
                      <c:ptCount val="1"/>
                      <c:pt idx="0">
                        <c:v>Insgesamt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Extended!$C$11:$C$30</c15:sqref>
                        </c15:fullRef>
                        <c15:formulaRef>
                          <c15:sqref>(Extended!$C$11:$C$15,Extended!$C$24)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3150</c:v>
                      </c:pt>
                      <c:pt idx="1">
                        <c:v>3091</c:v>
                      </c:pt>
                      <c:pt idx="2">
                        <c:v>1519</c:v>
                      </c:pt>
                      <c:pt idx="3">
                        <c:v>1243</c:v>
                      </c:pt>
                      <c:pt idx="4">
                        <c:v>923</c:v>
                      </c:pt>
                      <c:pt idx="5">
                        <c:v>1990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Extended!$D$10</c15:sqref>
                        </c15:formulaRef>
                      </c:ext>
                    </c:extLst>
                    <c:strCache>
                      <c:ptCount val="1"/>
                      <c:pt idx="0">
                        <c:v>männlich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Extended!$D$11:$D$30</c15:sqref>
                        </c15:fullRef>
                        <c15:formulaRef>
                          <c15:sqref>(Extended!$D$11:$D$15,Extended!$D$24)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2636</c:v>
                      </c:pt>
                      <c:pt idx="1">
                        <c:v>1418</c:v>
                      </c:pt>
                      <c:pt idx="2">
                        <c:v>560</c:v>
                      </c:pt>
                      <c:pt idx="3">
                        <c:v>780</c:v>
                      </c:pt>
                      <c:pt idx="4">
                        <c:v>775</c:v>
                      </c:pt>
                      <c:pt idx="5">
                        <c:v>1808</c:v>
                      </c:pt>
                    </c:numCache>
                  </c:numRef>
                </c:val>
              </c15:ser>
            </c15:filteredBarSeries>
            <c15:filteredBarSeries>
              <c15:ser>
                <c:idx val="26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Extended!$E$10</c15:sqref>
                        </c15:formulaRef>
                      </c:ext>
                    </c:extLst>
                    <c:strCache>
                      <c:ptCount val="1"/>
                      <c:pt idx="0">
                        <c:v>weiblich</c:v>
                      </c:pt>
                    </c:strCache>
                  </c:strRef>
                </c:tx>
                <c:spPr>
                  <a:solidFill>
                    <a:schemeClr val="accent5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Extended!$E$11:$E$30</c15:sqref>
                        </c15:fullRef>
                        <c15:formulaRef>
                          <c15:sqref>(Extended!$E$11:$E$15,Extended!$E$24)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514</c:v>
                      </c:pt>
                      <c:pt idx="1">
                        <c:v>1673</c:v>
                      </c:pt>
                      <c:pt idx="2">
                        <c:v>959</c:v>
                      </c:pt>
                      <c:pt idx="3">
                        <c:v>463</c:v>
                      </c:pt>
                      <c:pt idx="4">
                        <c:v>148</c:v>
                      </c:pt>
                      <c:pt idx="5">
                        <c:v>182</c:v>
                      </c:pt>
                    </c:numCache>
                  </c:numRef>
                </c:val>
              </c15:ser>
            </c15:filteredBarSeries>
            <c15:filteredBarSeries>
              <c15:ser>
                <c:idx val="27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Extended!$F$10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</c:v>
                      </c:pt>
                    </c:strCache>
                  </c:strRef>
                </c:tx>
                <c:spPr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Extended!$F$11:$F$30</c15:sqref>
                        </c15:fullRef>
                        <c15:formulaRef>
                          <c15:sqref>(Extended!$F$11:$F$15,Extended!$F$24)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73</c:v>
                      </c:pt>
                      <c:pt idx="1">
                        <c:v>126</c:v>
                      </c:pt>
                      <c:pt idx="2">
                        <c:v>48</c:v>
                      </c:pt>
                      <c:pt idx="3">
                        <c:v>63</c:v>
                      </c:pt>
                      <c:pt idx="4">
                        <c:v>128</c:v>
                      </c:pt>
                      <c:pt idx="5">
                        <c:v>128</c:v>
                      </c:pt>
                    </c:numCache>
                  </c:numRef>
                </c:val>
              </c15:ser>
            </c15:filteredBarSeries>
            <c15:filteredBarSeries>
              <c15:ser>
                <c:idx val="2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Extended!$K$10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Extended!$K$11:$K$30</c15:sqref>
                        </c15:fullRef>
                        <c15:formulaRef>
                          <c15:sqref>(Extended!$K$11:$K$15,Extended!$K$24)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531</c:v>
                      </c:pt>
                      <c:pt idx="1">
                        <c:v>918</c:v>
                      </c:pt>
                      <c:pt idx="2">
                        <c:v>124</c:v>
                      </c:pt>
                      <c:pt idx="3">
                        <c:v>300</c:v>
                      </c:pt>
                      <c:pt idx="4">
                        <c:v>198</c:v>
                      </c:pt>
                      <c:pt idx="5">
                        <c:v>368</c:v>
                      </c:pt>
                    </c:numCache>
                  </c:numRef>
                </c:val>
              </c15:ser>
            </c15:filteredBarSeries>
            <c15:filteredBarSeries>
              <c15:ser>
                <c:idx val="3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Extended!$L$10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 mnl.</c:v>
                      </c:pt>
                    </c:strCache>
                  </c:strRef>
                </c:tx>
                <c:spPr>
                  <a:solidFill>
                    <a:schemeClr val="accent1">
                      <a:lumMod val="40000"/>
                      <a:lumOff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Extended!$L$11:$L$30</c15:sqref>
                        </c15:fullRef>
                        <c15:formulaRef>
                          <c15:sqref>(Extended!$L$11:$L$15,Extended!$L$24)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445</c:v>
                      </c:pt>
                      <c:pt idx="1">
                        <c:v>408</c:v>
                      </c:pt>
                      <c:pt idx="2">
                        <c:v>47</c:v>
                      </c:pt>
                      <c:pt idx="3">
                        <c:v>182</c:v>
                      </c:pt>
                      <c:pt idx="4">
                        <c:v>163</c:v>
                      </c:pt>
                      <c:pt idx="5">
                        <c:v>338</c:v>
                      </c:pt>
                    </c:numCache>
                  </c:numRef>
                </c:val>
              </c15:ser>
            </c15:filteredBarSeries>
            <c15:filteredBarSeries>
              <c15:ser>
                <c:idx val="16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Extended!$M$10</c15:sqref>
                        </c15:formulaRef>
                      </c:ext>
                    </c:extLst>
                    <c:strCache>
                      <c:ptCount val="1"/>
                      <c:pt idx="0">
                        <c:v>Neu- und Erstimmatrikulierte weibl.</c:v>
                      </c:pt>
                    </c:strCache>
                  </c:strRef>
                </c:tx>
                <c:spPr>
                  <a:solidFill>
                    <a:srgbClr val="FB9BF4">
                      <a:alpha val="69804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Extended!$M$11:$M$30</c15:sqref>
                        </c15:fullRef>
                        <c15:formulaRef>
                          <c15:sqref>(Extended!$M$11:$M$15,Extended!$M$24)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86</c:v>
                      </c:pt>
                      <c:pt idx="1">
                        <c:v>510</c:v>
                      </c:pt>
                      <c:pt idx="2">
                        <c:v>77</c:v>
                      </c:pt>
                      <c:pt idx="3">
                        <c:v>118</c:v>
                      </c:pt>
                      <c:pt idx="4">
                        <c:v>35</c:v>
                      </c:pt>
                      <c:pt idx="5">
                        <c:v>30</c:v>
                      </c:pt>
                    </c:numCache>
                  </c:numRef>
                </c:val>
              </c15:ser>
            </c15:filteredBarSeries>
            <c15:filteredBarSeries>
              <c15:ser>
                <c:idx val="2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Extended!$N$10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mnl.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Extended!$N$11:$N$30</c15:sqref>
                        </c15:fullRef>
                        <c15:formulaRef>
                          <c15:sqref>(Extended!$N$11:$N$15,Extended!$N$24)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2191</c:v>
                      </c:pt>
                      <c:pt idx="1">
                        <c:v>1010</c:v>
                      </c:pt>
                      <c:pt idx="2">
                        <c:v>513</c:v>
                      </c:pt>
                      <c:pt idx="3">
                        <c:v>598</c:v>
                      </c:pt>
                      <c:pt idx="4">
                        <c:v>612</c:v>
                      </c:pt>
                      <c:pt idx="5">
                        <c:v>1470</c:v>
                      </c:pt>
                    </c:numCache>
                  </c:numRef>
                </c:val>
              </c15:ser>
            </c15:filteredBarSeries>
            <c15:filteredBarSeries>
              <c15:ser>
                <c:idx val="1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Extended!$O$10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weibl.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Extended!$O$11:$O$30</c15:sqref>
                        </c15:fullRef>
                        <c15:formulaRef>
                          <c15:sqref>(Extended!$O$11:$O$15,Extended!$O$24)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428</c:v>
                      </c:pt>
                      <c:pt idx="1">
                        <c:v>1163</c:v>
                      </c:pt>
                      <c:pt idx="2">
                        <c:v>882</c:v>
                      </c:pt>
                      <c:pt idx="3">
                        <c:v>345</c:v>
                      </c:pt>
                      <c:pt idx="4">
                        <c:v>113</c:v>
                      </c:pt>
                      <c:pt idx="5">
                        <c:v>152</c:v>
                      </c:pt>
                    </c:numCache>
                  </c:numRef>
                </c:val>
              </c15:ser>
            </c15:filteredBarSeries>
            <c15:filteredBarSeries>
              <c15:ser>
                <c:idx val="20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Extended!$P$10</c15:sqref>
                        </c15:formulaRef>
                      </c:ext>
                    </c:extLst>
                    <c:strCache>
                      <c:ptCount val="1"/>
                      <c:pt idx="0">
                        <c:v>Insgesamt (DE)</c:v>
                      </c:pt>
                    </c:strCache>
                  </c:strRef>
                </c:tx>
                <c:spPr>
                  <a:solidFill>
                    <a:schemeClr val="accent5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Extended!$P$11:$P$30</c15:sqref>
                        </c15:fullRef>
                        <c15:formulaRef>
                          <c15:sqref>(Extended!$P$11:$P$15,Extended!$P$24)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2771</c:v>
                      </c:pt>
                      <c:pt idx="1">
                        <c:v>2678</c:v>
                      </c:pt>
                      <c:pt idx="2">
                        <c:v>1377</c:v>
                      </c:pt>
                      <c:pt idx="3">
                        <c:v>1006</c:v>
                      </c:pt>
                      <c:pt idx="4">
                        <c:v>859</c:v>
                      </c:pt>
                      <c:pt idx="5">
                        <c:v>1584</c:v>
                      </c:pt>
                    </c:numCache>
                  </c:numRef>
                </c:val>
              </c15:ser>
            </c15:filteredBarSeries>
            <c15:filteredBarSeries>
              <c15:ser>
                <c:idx val="31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Extended!$Q$10</c15:sqref>
                        </c15:formulaRef>
                      </c:ext>
                    </c:extLst>
                    <c:strCache>
                      <c:ptCount val="1"/>
                      <c:pt idx="0">
                        <c:v>männlich (DE)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Extended!$Q$11:$Q$30</c15:sqref>
                        </c15:fullRef>
                        <c15:formulaRef>
                          <c15:sqref>(Extended!$Q$11:$Q$15,Extended!$Q$24)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2383</c:v>
                      </c:pt>
                      <c:pt idx="1">
                        <c:v>1276</c:v>
                      </c:pt>
                      <c:pt idx="2">
                        <c:v>513</c:v>
                      </c:pt>
                      <c:pt idx="3">
                        <c:v>634</c:v>
                      </c:pt>
                      <c:pt idx="4">
                        <c:v>727</c:v>
                      </c:pt>
                      <c:pt idx="5">
                        <c:v>1473</c:v>
                      </c:pt>
                    </c:numCache>
                  </c:numRef>
                </c:val>
              </c15:ser>
            </c15:filteredBarSeries>
            <c15:filteredBarSeries>
              <c15:ser>
                <c:idx val="3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Extended!$R$10</c15:sqref>
                        </c15:formulaRef>
                      </c:ext>
                    </c:extLst>
                    <c:strCache>
                      <c:ptCount val="1"/>
                      <c:pt idx="0">
                        <c:v>weiblich (DE)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Extended!$R$11:$R$30</c15:sqref>
                        </c15:fullRef>
                        <c15:formulaRef>
                          <c15:sqref>(Extended!$R$11:$R$15,Extended!$R$24)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388</c:v>
                      </c:pt>
                      <c:pt idx="1">
                        <c:v>1402</c:v>
                      </c:pt>
                      <c:pt idx="2">
                        <c:v>864</c:v>
                      </c:pt>
                      <c:pt idx="3">
                        <c:v>372</c:v>
                      </c:pt>
                      <c:pt idx="4">
                        <c:v>132</c:v>
                      </c:pt>
                      <c:pt idx="5">
                        <c:v>111</c:v>
                      </c:pt>
                    </c:numCache>
                  </c:numRef>
                </c:val>
              </c15:ser>
            </c15:filteredBarSeries>
            <c15:filteredBarSeries>
              <c15:ser>
                <c:idx val="10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Extended!$S$10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(DE)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Extended!$S$11:$S$30</c15:sqref>
                        </c15:fullRef>
                        <c15:formulaRef>
                          <c15:sqref>(Extended!$S$11:$S$15,Extended!$S$24)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68</c:v>
                      </c:pt>
                      <c:pt idx="1">
                        <c:v>95</c:v>
                      </c:pt>
                      <c:pt idx="2">
                        <c:v>44</c:v>
                      </c:pt>
                      <c:pt idx="3">
                        <c:v>56</c:v>
                      </c:pt>
                      <c:pt idx="4">
                        <c:v>109</c:v>
                      </c:pt>
                      <c:pt idx="5">
                        <c:v>88</c:v>
                      </c:pt>
                    </c:numCache>
                  </c:numRef>
                </c:val>
              </c15:ser>
            </c15:filteredBarSeries>
            <c15:filteredBarSeries>
              <c15:ser>
                <c:idx val="22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Extended!$T$10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 (DE)</c:v>
                      </c:pt>
                    </c:strCache>
                  </c:strRef>
                </c:tx>
                <c:spPr>
                  <a:solidFill>
                    <a:schemeClr val="accent3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Extended!$T$11:$T$30</c15:sqref>
                        </c15:fullRef>
                        <c15:formulaRef>
                          <c15:sqref>(Extended!$T$11:$T$15,Extended!$T$24)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</c:v>
                      </c:pt>
                      <c:pt idx="1">
                        <c:v>35</c:v>
                      </c:pt>
                      <c:pt idx="2">
                        <c:v>16</c:v>
                      </c:pt>
                      <c:pt idx="3">
                        <c:v>38</c:v>
                      </c:pt>
                      <c:pt idx="4">
                        <c:v>96</c:v>
                      </c:pt>
                      <c:pt idx="5">
                        <c:v>81</c:v>
                      </c:pt>
                    </c:numCache>
                  </c:numRef>
                </c:val>
              </c15:ser>
            </c15:filteredBarSeries>
            <c15:filteredBarSeries>
              <c15:ser>
                <c:idx val="11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Extended!$U$10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(DE)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Extended!$U$11:$U$30</c15:sqref>
                        </c15:fullRef>
                        <c15:formulaRef>
                          <c15:sqref>(Extended!$U$11:$U$15,Extended!$U$24)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12</c:v>
                      </c:pt>
                      <c:pt idx="1">
                        <c:v>60</c:v>
                      </c:pt>
                      <c:pt idx="2">
                        <c:v>28</c:v>
                      </c:pt>
                      <c:pt idx="3">
                        <c:v>18</c:v>
                      </c:pt>
                      <c:pt idx="4">
                        <c:v>13</c:v>
                      </c:pt>
                      <c:pt idx="5">
                        <c:v>7</c:v>
                      </c:pt>
                    </c:numCache>
                  </c:numRef>
                </c:val>
              </c15:ser>
            </c15:filteredBarSeries>
            <c15:filteredBarSeries>
              <c15:ser>
                <c:idx val="23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Extended!$V$10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(DE)</c:v>
                      </c:pt>
                    </c:strCache>
                  </c:strRef>
                </c:tx>
                <c:spPr>
                  <a:solidFill>
                    <a:schemeClr val="accent5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Extended!$V$11:$V$30</c15:sqref>
                        </c15:fullRef>
                        <c15:formulaRef>
                          <c15:sqref>(Extended!$V$11:$V$15,Extended!$V$24)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433</c:v>
                      </c:pt>
                      <c:pt idx="1">
                        <c:v>615</c:v>
                      </c:pt>
                      <c:pt idx="2">
                        <c:v>81</c:v>
                      </c:pt>
                      <c:pt idx="3">
                        <c:v>204</c:v>
                      </c:pt>
                      <c:pt idx="4">
                        <c:v>161</c:v>
                      </c:pt>
                      <c:pt idx="5">
                        <c:v>271</c:v>
                      </c:pt>
                    </c:numCache>
                  </c:numRef>
                </c:val>
              </c15:ser>
            </c15:filteredBarSeries>
            <c15:filteredBarSeries>
              <c15:ser>
                <c:idx val="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Extended!$W$10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Extended!$W$11:$W$30</c15:sqref>
                        </c15:fullRef>
                        <c15:formulaRef>
                          <c15:sqref>(Extended!$W$11:$W$15,Extended!$W$24)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373</c:v>
                      </c:pt>
                      <c:pt idx="1">
                        <c:v>261</c:v>
                      </c:pt>
                      <c:pt idx="2">
                        <c:v>28</c:v>
                      </c:pt>
                      <c:pt idx="3">
                        <c:v>119</c:v>
                      </c:pt>
                      <c:pt idx="4">
                        <c:v>132</c:v>
                      </c:pt>
                      <c:pt idx="5">
                        <c:v>254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Extended!$X$10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(DE)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Extended!$X$11:$X$30</c15:sqref>
                        </c15:fullRef>
                        <c15:formulaRef>
                          <c15:sqref>(Extended!$X$11:$X$15,Extended!$X$24)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60</c:v>
                      </c:pt>
                      <c:pt idx="1">
                        <c:v>354</c:v>
                      </c:pt>
                      <c:pt idx="2">
                        <c:v>53</c:v>
                      </c:pt>
                      <c:pt idx="3">
                        <c:v>85</c:v>
                      </c:pt>
                      <c:pt idx="4">
                        <c:v>29</c:v>
                      </c:pt>
                      <c:pt idx="5">
                        <c:v>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Extended!$Y$10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(DE)</c:v>
                      </c:pt>
                    </c:strCache>
                  </c:strRef>
                </c:tx>
                <c:spPr>
                  <a:solidFill>
                    <a:schemeClr val="accent5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Extended!$Y$11:$Y$30</c15:sqref>
                        </c15:fullRef>
                        <c15:formulaRef>
                          <c15:sqref>(Extended!$Y$11:$Y$15,Extended!$Y$24)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561</c:v>
                      </c:pt>
                      <c:pt idx="1">
                        <c:v>788</c:v>
                      </c:pt>
                      <c:pt idx="2">
                        <c:v>158</c:v>
                      </c:pt>
                      <c:pt idx="3">
                        <c:v>266</c:v>
                      </c:pt>
                      <c:pt idx="4">
                        <c:v>232</c:v>
                      </c:pt>
                      <c:pt idx="5">
                        <c:v>381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Extended!$Z$10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Extended!$Z$11:$Z$30</c15:sqref>
                        </c15:fullRef>
                        <c15:formulaRef>
                          <c15:sqref>(Extended!$Z$11:$Z$15,Extended!$Z$24)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473</c:v>
                      </c:pt>
                      <c:pt idx="1">
                        <c:v>357</c:v>
                      </c:pt>
                      <c:pt idx="2">
                        <c:v>57</c:v>
                      </c:pt>
                      <c:pt idx="3">
                        <c:v>159</c:v>
                      </c:pt>
                      <c:pt idx="4">
                        <c:v>190</c:v>
                      </c:pt>
                      <c:pt idx="5">
                        <c:v>358</c:v>
                      </c:pt>
                    </c:numCache>
                  </c:numRef>
                </c:val>
              </c15:ser>
            </c15:filteredBarSeries>
            <c15:filteredBarSeries>
              <c15:ser>
                <c:idx val="6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Extended!$AA$10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(DE)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Extended!$AA$11:$AA$30</c15:sqref>
                        </c15:fullRef>
                        <c15:formulaRef>
                          <c15:sqref>(Extended!$AA$11:$AA$15,Extended!$AA$24)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88</c:v>
                      </c:pt>
                      <c:pt idx="1">
                        <c:v>431</c:v>
                      </c:pt>
                      <c:pt idx="2">
                        <c:v>101</c:v>
                      </c:pt>
                      <c:pt idx="3">
                        <c:v>107</c:v>
                      </c:pt>
                      <c:pt idx="4">
                        <c:v>42</c:v>
                      </c:pt>
                      <c:pt idx="5">
                        <c:v>23</c:v>
                      </c:pt>
                    </c:numCache>
                  </c:numRef>
                </c:val>
              </c15:ser>
            </c15:filteredBarSeries>
            <c15:filteredBarSeries>
              <c15:ser>
                <c:idx val="7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Extended!$AB$10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mnl. (DE)</c:v>
                      </c:pt>
                    </c:strCache>
                  </c:strRef>
                </c:tx>
                <c:spPr>
                  <a:solidFill>
                    <a:schemeClr val="accent1">
                      <a:lumMod val="40000"/>
                      <a:lumOff val="6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Extended!$AB$11:$AB$30</c15:sqref>
                        </c15:fullRef>
                        <c15:formulaRef>
                          <c15:sqref>(Extended!$AB$11:$AB$15,Extended!$AB$24)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2010</c:v>
                      </c:pt>
                      <c:pt idx="1">
                        <c:v>1015</c:v>
                      </c:pt>
                      <c:pt idx="2">
                        <c:v>485</c:v>
                      </c:pt>
                      <c:pt idx="3">
                        <c:v>515</c:v>
                      </c:pt>
                      <c:pt idx="4">
                        <c:v>595</c:v>
                      </c:pt>
                      <c:pt idx="5">
                        <c:v>1219</c:v>
                      </c:pt>
                    </c:numCache>
                  </c:numRef>
                </c:val>
              </c15:ser>
            </c15:filteredBarSeries>
            <c15:filteredBarSeries>
              <c15:ser>
                <c:idx val="8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Extended!$AC$10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weibl. (DE)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Extended!$AC$11:$AC$30</c15:sqref>
                        </c15:fullRef>
                        <c15:formulaRef>
                          <c15:sqref>(Extended!$AC$11:$AC$15,Extended!$AC$24)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328</c:v>
                      </c:pt>
                      <c:pt idx="1">
                        <c:v>1048</c:v>
                      </c:pt>
                      <c:pt idx="2">
                        <c:v>811</c:v>
                      </c:pt>
                      <c:pt idx="3">
                        <c:v>287</c:v>
                      </c:pt>
                      <c:pt idx="4">
                        <c:v>103</c:v>
                      </c:pt>
                      <c:pt idx="5">
                        <c:v>94</c:v>
                      </c:pt>
                    </c:numCache>
                  </c:numRef>
                </c:val>
              </c15:ser>
            </c15:filteredBarSeries>
            <c15:filteredBarSeries>
              <c15:ser>
                <c:idx val="13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Extended!$AD$10</c15:sqref>
                        </c15:formulaRef>
                      </c:ext>
                    </c:extLst>
                    <c:strCache>
                      <c:ptCount val="1"/>
                      <c:pt idx="0">
                        <c:v>Insgesamt (A)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Extended!$AD$11:$AD$30</c15:sqref>
                        </c15:fullRef>
                        <c15:formulaRef>
                          <c15:sqref>(Extended!$AD$11:$AD$15,Extended!$AD$24)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379</c:v>
                      </c:pt>
                      <c:pt idx="1">
                        <c:v>413</c:v>
                      </c:pt>
                      <c:pt idx="2">
                        <c:v>142</c:v>
                      </c:pt>
                      <c:pt idx="3">
                        <c:v>237</c:v>
                      </c:pt>
                      <c:pt idx="4">
                        <c:v>64</c:v>
                      </c:pt>
                      <c:pt idx="5">
                        <c:v>406</c:v>
                      </c:pt>
                    </c:numCache>
                  </c:numRef>
                </c:val>
              </c15:ser>
            </c15:filteredBarSeries>
            <c15:filteredBarSeries>
              <c15:ser>
                <c:idx val="14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Extended!$AE$10</c15:sqref>
                        </c15:formulaRef>
                      </c:ext>
                    </c:extLst>
                    <c:strCache>
                      <c:ptCount val="1"/>
                      <c:pt idx="0">
                        <c:v>männlich (Ausl.)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Extended!$AE$11:$AE$30</c15:sqref>
                        </c15:fullRef>
                        <c15:formulaRef>
                          <c15:sqref>(Extended!$AE$11:$AE$15,Extended!$AE$24)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253</c:v>
                      </c:pt>
                      <c:pt idx="1">
                        <c:v>142</c:v>
                      </c:pt>
                      <c:pt idx="2">
                        <c:v>47</c:v>
                      </c:pt>
                      <c:pt idx="3">
                        <c:v>146</c:v>
                      </c:pt>
                      <c:pt idx="4">
                        <c:v>48</c:v>
                      </c:pt>
                      <c:pt idx="5">
                        <c:v>335</c:v>
                      </c:pt>
                    </c:numCache>
                  </c:numRef>
                </c:val>
              </c15:ser>
            </c15:filteredBarSeries>
            <c15:filteredBarSeries>
              <c15:ser>
                <c:idx val="15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Extended!$AF$10</c15:sqref>
                        </c15:formulaRef>
                      </c:ext>
                    </c:extLst>
                    <c:strCache>
                      <c:ptCount val="1"/>
                      <c:pt idx="0">
                        <c:v>weiblich (Ausl.)</c:v>
                      </c:pt>
                    </c:strCache>
                  </c:strRef>
                </c:tx>
                <c:spPr>
                  <a:solidFill>
                    <a:srgbClr val="F961EE">
                      <a:alpha val="69804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Extended!$AF$11:$AF$30</c15:sqref>
                        </c15:fullRef>
                        <c15:formulaRef>
                          <c15:sqref>(Extended!$AF$11:$AF$15,Extended!$AF$24)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126</c:v>
                      </c:pt>
                      <c:pt idx="1">
                        <c:v>271</c:v>
                      </c:pt>
                      <c:pt idx="2">
                        <c:v>95</c:v>
                      </c:pt>
                      <c:pt idx="3">
                        <c:v>91</c:v>
                      </c:pt>
                      <c:pt idx="4">
                        <c:v>16</c:v>
                      </c:pt>
                      <c:pt idx="5">
                        <c:v>71</c:v>
                      </c:pt>
                    </c:numCache>
                  </c:numRef>
                </c:val>
              </c15:ser>
            </c15:filteredBarSeries>
            <c15:filteredBarSeries>
              <c15:ser>
                <c:idx val="18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Extended!$AG$10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(A)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lumOff val="3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Extended!$AG$11:$AG$30</c15:sqref>
                        </c15:fullRef>
                        <c15:formulaRef>
                          <c15:sqref>(Extended!$AG$11:$AG$15,Extended!$AG$24)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</c:v>
                      </c:pt>
                      <c:pt idx="1">
                        <c:v>31</c:v>
                      </c:pt>
                      <c:pt idx="2">
                        <c:v>4</c:v>
                      </c:pt>
                      <c:pt idx="3">
                        <c:v>7</c:v>
                      </c:pt>
                      <c:pt idx="4">
                        <c:v>19</c:v>
                      </c:pt>
                      <c:pt idx="5">
                        <c:v>40</c:v>
                      </c:pt>
                    </c:numCache>
                  </c:numRef>
                </c:val>
              </c15:ser>
            </c15:filteredBarSeries>
            <c15:filteredBarSeries>
              <c15:ser>
                <c:idx val="2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Extended!$AH$10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mnl.(A)</c:v>
                      </c:pt>
                    </c:strCache>
                  </c:strRef>
                </c:tx>
                <c:spPr>
                  <a:solidFill>
                    <a:schemeClr val="accent1">
                      <a:lumMod val="7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Extended!$AH$11:$AH$30</c15:sqref>
                        </c15:fullRef>
                        <c15:formulaRef>
                          <c15:sqref>(Extended!$AH$11:$AH$15,Extended!$AH$24)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12</c:v>
                      </c:pt>
                      <c:pt idx="2">
                        <c:v>2</c:v>
                      </c:pt>
                      <c:pt idx="3">
                        <c:v>6</c:v>
                      </c:pt>
                      <c:pt idx="4">
                        <c:v>12</c:v>
                      </c:pt>
                      <c:pt idx="5">
                        <c:v>34</c:v>
                      </c:pt>
                    </c:numCache>
                  </c:numRef>
                </c:val>
              </c15:ser>
            </c15:filteredBarSeries>
            <c15:filteredBarSeries>
              <c15:ser>
                <c:idx val="24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Extended!$AI$10</c15:sqref>
                        </c15:formulaRef>
                      </c:ext>
                    </c:extLst>
                    <c:strCache>
                      <c:ptCount val="1"/>
                      <c:pt idx="0">
                        <c:v>Promotionsstudierende weibl. (A)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Extended!$AI$11:$AI$30</c15:sqref>
                        </c15:fullRef>
                        <c15:formulaRef>
                          <c15:sqref>(Extended!$AI$11:$AI$15,Extended!$AI$24)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</c:v>
                      </c:pt>
                      <c:pt idx="1">
                        <c:v>19</c:v>
                      </c:pt>
                      <c:pt idx="2">
                        <c:v>2</c:v>
                      </c:pt>
                      <c:pt idx="3">
                        <c:v>1</c:v>
                      </c:pt>
                      <c:pt idx="4">
                        <c:v>7</c:v>
                      </c:pt>
                      <c:pt idx="5">
                        <c:v>6</c:v>
                      </c:pt>
                    </c:numCache>
                  </c:numRef>
                </c:val>
              </c15:ser>
            </c15:filteredBarSeries>
            <c15:filteredBarSeries>
              <c15:ser>
                <c:idx val="25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Extended!$AJ$10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(A)</c:v>
                      </c:pt>
                    </c:strCache>
                  </c:strRef>
                </c:tx>
                <c:spPr>
                  <a:solidFill>
                    <a:schemeClr val="accent3">
                      <a:lumMod val="50000"/>
                      <a:lumOff val="5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Extended!$AJ$11:$AJ$30</c15:sqref>
                        </c15:fullRef>
                        <c15:formulaRef>
                          <c15:sqref>(Extended!$AJ$11:$AJ$15,Extended!$AJ$24)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55</c:v>
                      </c:pt>
                      <c:pt idx="1">
                        <c:v>110</c:v>
                      </c:pt>
                      <c:pt idx="2">
                        <c:v>5</c:v>
                      </c:pt>
                      <c:pt idx="3">
                        <c:v>43</c:v>
                      </c:pt>
                      <c:pt idx="4">
                        <c:v>11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30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Extended!$AK$10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Extended!$AK$11:$AK$30</c15:sqref>
                        </c15:fullRef>
                        <c15:formulaRef>
                          <c15:sqref>(Extended!$AK$11:$AK$15,Extended!$AK$24)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37</c:v>
                      </c:pt>
                      <c:pt idx="1">
                        <c:v>42</c:v>
                      </c:pt>
                      <c:pt idx="2">
                        <c:v>3</c:v>
                      </c:pt>
                      <c:pt idx="3">
                        <c:v>30</c:v>
                      </c:pt>
                      <c:pt idx="4">
                        <c:v>9</c:v>
                      </c:pt>
                      <c:pt idx="5">
                        <c:v>36</c:v>
                      </c:pt>
                    </c:numCache>
                  </c:numRef>
                </c:val>
              </c15:ser>
            </c15:filteredBarSeries>
            <c15:filteredBarSeries>
              <c15:ser>
                <c:idx val="33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Extended!$AL$10</c15:sqref>
                        </c15:formulaRef>
                      </c:ext>
                    </c:extLst>
                    <c:strCache>
                      <c:ptCount val="1"/>
                      <c:pt idx="0">
                        <c:v>1. Hochschulsemester weibl. (A)</c:v>
                      </c:pt>
                    </c:strCache>
                  </c:strRef>
                </c:tx>
                <c:spPr>
                  <a:solidFill>
                    <a:srgbClr val="D008C2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Extended!$AL$11:$AL$30</c15:sqref>
                        </c15:fullRef>
                        <c15:formulaRef>
                          <c15:sqref>(Extended!$AL$11:$AL$15,Extended!$AL$24)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</c:v>
                      </c:pt>
                      <c:pt idx="1">
                        <c:v>68</c:v>
                      </c:pt>
                      <c:pt idx="2">
                        <c:v>2</c:v>
                      </c:pt>
                      <c:pt idx="3">
                        <c:v>13</c:v>
                      </c:pt>
                      <c:pt idx="4">
                        <c:v>2</c:v>
                      </c:pt>
                      <c:pt idx="5">
                        <c:v>8</c:v>
                      </c:pt>
                    </c:numCache>
                  </c:numRef>
                </c:val>
              </c15:ser>
            </c15:filteredBarSeries>
            <c15:filteredBarSeries>
              <c15:ser>
                <c:idx val="34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Extended!$AM$10</c15:sqref>
                        </c15:formulaRef>
                      </c:ext>
                    </c:extLst>
                    <c:strCache>
                      <c:ptCount val="1"/>
                      <c:pt idx="0">
                        <c:v>1. Fachsemester (A)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Extended!$AM$11:$AM$30</c15:sqref>
                        </c15:fullRef>
                        <c15:formulaRef>
                          <c15:sqref>(Extended!$AM$11:$AM$15,Extended!$AM$24)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62</c:v>
                      </c:pt>
                      <c:pt idx="1">
                        <c:v>114</c:v>
                      </c:pt>
                      <c:pt idx="2">
                        <c:v>12</c:v>
                      </c:pt>
                      <c:pt idx="3">
                        <c:v>60</c:v>
                      </c:pt>
                      <c:pt idx="4">
                        <c:v>6</c:v>
                      </c:pt>
                      <c:pt idx="5">
                        <c:v>56</c:v>
                      </c:pt>
                    </c:numCache>
                  </c:numRef>
                </c:val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Extended!$AN$10</c15:sqref>
                        </c15:formulaRef>
                      </c:ext>
                    </c:extLst>
                    <c:strCache>
                      <c:ptCount val="1"/>
                      <c:pt idx="0">
                        <c:v>1. Fachsemester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Extended!$AN$11:$AN$30</c15:sqref>
                        </c15:fullRef>
                        <c15:formulaRef>
                          <c15:sqref>(Extended!$AN$11:$AN$15,Extended!$AN$24)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39</c:v>
                      </c:pt>
                      <c:pt idx="1">
                        <c:v>43</c:v>
                      </c:pt>
                      <c:pt idx="2">
                        <c:v>4</c:v>
                      </c:pt>
                      <c:pt idx="3">
                        <c:v>41</c:v>
                      </c:pt>
                      <c:pt idx="4">
                        <c:v>5</c:v>
                      </c:pt>
                      <c:pt idx="5">
                        <c:v>44</c:v>
                      </c:pt>
                    </c:numCache>
                  </c:numRef>
                </c:val>
              </c15:ser>
            </c15:filteredBarSeries>
            <c15:filteredB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Extended!$AO$10</c15:sqref>
                        </c15:formulaRef>
                      </c:ext>
                    </c:extLst>
                    <c:strCache>
                      <c:ptCount val="1"/>
                      <c:pt idx="0">
                        <c:v>1. Fachsemester weibl. (A)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Extended!$AO$11:$AO$30</c15:sqref>
                        </c15:fullRef>
                        <c15:formulaRef>
                          <c15:sqref>(Extended!$AO$11:$AO$15,Extended!$AO$24)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</c:v>
                      </c:pt>
                      <c:pt idx="1">
                        <c:v>71</c:v>
                      </c:pt>
                      <c:pt idx="2">
                        <c:v>8</c:v>
                      </c:pt>
                      <c:pt idx="3">
                        <c:v>19</c:v>
                      </c:pt>
                      <c:pt idx="4">
                        <c:v>1</c:v>
                      </c:pt>
                      <c:pt idx="5">
                        <c:v>12</c:v>
                      </c:pt>
                    </c:numCache>
                  </c:numRef>
                </c:val>
              </c15:ser>
            </c15:filteredBarSeries>
            <c15:filteredB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Extended!$AP$10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mnl. (A)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Extended!$AP$11:$AP$30</c15:sqref>
                        </c15:fullRef>
                        <c15:formulaRef>
                          <c15:sqref>(Extended!$AP$11:$AP$15,Extended!$AP$24)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216</c:v>
                      </c:pt>
                      <c:pt idx="1">
                        <c:v>100</c:v>
                      </c:pt>
                      <c:pt idx="2">
                        <c:v>44</c:v>
                      </c:pt>
                      <c:pt idx="3">
                        <c:v>116</c:v>
                      </c:pt>
                      <c:pt idx="4">
                        <c:v>39</c:v>
                      </c:pt>
                      <c:pt idx="5">
                        <c:v>299</c:v>
                      </c:pt>
                    </c:numCache>
                  </c:numRef>
                </c:val>
              </c15:ser>
            </c15:filteredBarSeries>
            <c15:filteredB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Extended!$AQ$10</c15:sqref>
                        </c15:formulaRef>
                      </c:ext>
                    </c:extLst>
                    <c:strCache>
                      <c:ptCount val="1"/>
                      <c:pt idx="0">
                        <c:v>Nichterstsemester weibl. (A)</c:v>
                      </c:pt>
                    </c:strCache>
                  </c:strRef>
                </c:tx>
                <c:spPr>
                  <a:solidFill>
                    <a:srgbClr val="F961EE">
                      <a:alpha val="70000"/>
                    </a:srgb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Extended!$B$11:$B$30</c15:sqref>
                        </c15:fullRef>
                        <c15:formulaRef>
                          <c15:sqref>(Extended!$B$11:$B$15,Extended!$B$24)</c15:sqref>
                        </c15:formulaRef>
                      </c:ext>
                    </c:extLst>
                    <c:strCache>
                      <c:ptCount val="6"/>
                      <c:pt idx="0">
                        <c:v>01 Rechts- u. Wirtschaftsw.</c:v>
                      </c:pt>
                      <c:pt idx="1">
                        <c:v>02 Gesell. u. Geschichtsw.</c:v>
                      </c:pt>
                      <c:pt idx="2">
                        <c:v>03 Humanwissenschaften</c:v>
                      </c:pt>
                      <c:pt idx="3">
                        <c:v>04 Mathematik</c:v>
                      </c:pt>
                      <c:pt idx="4">
                        <c:v>05 Physik</c:v>
                      </c:pt>
                      <c:pt idx="5">
                        <c:v>20 Informatik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Extended!$AQ$11:$AQ$30</c15:sqref>
                        </c15:fullRef>
                        <c15:formulaRef>
                          <c15:sqref>(Extended!$AQ$11:$AQ$15,Extended!$AQ$24)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108</c:v>
                      </c:pt>
                      <c:pt idx="1">
                        <c:v>203</c:v>
                      </c:pt>
                      <c:pt idx="2">
                        <c:v>93</c:v>
                      </c:pt>
                      <c:pt idx="3">
                        <c:v>78</c:v>
                      </c:pt>
                      <c:pt idx="4">
                        <c:v>14</c:v>
                      </c:pt>
                      <c:pt idx="5">
                        <c:v>63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5033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37824"/>
        <c:crosses val="autoZero"/>
        <c:auto val="1"/>
        <c:lblAlgn val="ctr"/>
        <c:lblOffset val="100"/>
        <c:noMultiLvlLbl val="0"/>
      </c:catAx>
      <c:valAx>
        <c:axId val="17503378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3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15.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15.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17.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81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smtClean="0"/>
              <a:t>04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  <a:endParaRPr lang="de-DE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1D: Balken-/Säulendiagramm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1D, Zeitreihen: Liniendiagramm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Ermöglichen variablen Abstand auf x-Achse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2D: z.B: Streudiagramm (Scatter 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3D / nD (multivariate Daten)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Scatterplot Matrix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Parallele Koordinaten / Star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(Hierarchien)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Treemap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Radial Tree Layout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41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/>
              <a:t>1D: </a:t>
            </a:r>
            <a:r>
              <a:rPr lang="de-DE" sz="1600" dirty="0" smtClean="0"/>
              <a:t>z.B. Balken-</a:t>
            </a:r>
            <a:r>
              <a:rPr lang="de-DE" sz="1600" dirty="0"/>
              <a:t>/</a:t>
            </a:r>
            <a:r>
              <a:rPr lang="de-DE" sz="1600" dirty="0" smtClean="0"/>
              <a:t>Säulendiagramm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87595"/>
              </p:ext>
            </p:extLst>
          </p:nvPr>
        </p:nvGraphicFramePr>
        <p:xfrm>
          <a:off x="358775" y="1619250"/>
          <a:ext cx="8389689" cy="447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49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/>
              <a:t>1D, Zeitreihen: </a:t>
            </a:r>
            <a:r>
              <a:rPr lang="de-DE" sz="1600" dirty="0" smtClean="0"/>
              <a:t>z.B. Liniendiagramm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2060848"/>
            <a:ext cx="8676133" cy="3522921"/>
          </a:xfrm>
        </p:spPr>
      </p:pic>
    </p:spTree>
    <p:extLst>
      <p:ext uri="{BB962C8B-B14F-4D97-AF65-F5344CB8AC3E}">
        <p14:creationId xmlns:p14="http://schemas.microsoft.com/office/powerpoint/2010/main" val="34707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/>
              <a:t>2D: </a:t>
            </a:r>
            <a:r>
              <a:rPr lang="de-DE" sz="1600" dirty="0" smtClean="0"/>
              <a:t>z.B. </a:t>
            </a:r>
            <a:r>
              <a:rPr lang="de-DE" sz="1600" dirty="0"/>
              <a:t>Streudiagramm (Scatter Plot</a:t>
            </a:r>
            <a:r>
              <a:rPr lang="de-DE" sz="1600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5" y="1619250"/>
            <a:ext cx="6149771" cy="4479925"/>
          </a:xfrm>
        </p:spPr>
      </p:pic>
    </p:spTree>
    <p:extLst>
      <p:ext uri="{BB962C8B-B14F-4D97-AF65-F5344CB8AC3E}">
        <p14:creationId xmlns:p14="http://schemas.microsoft.com/office/powerpoint/2010/main" val="22771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/>
              <a:t>3D / nD (multivariate Daten</a:t>
            </a:r>
            <a:r>
              <a:rPr lang="de-DE" sz="1600" dirty="0" smtClean="0"/>
              <a:t>): z.B. Parallele Koordinaten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14" y="1619250"/>
            <a:ext cx="5562573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Visualisierungstechniken</a:t>
            </a:r>
            <a:br>
              <a:rPr lang="de-DE" dirty="0" smtClean="0"/>
            </a:br>
            <a:r>
              <a:rPr lang="de-DE" sz="1600" dirty="0" smtClean="0"/>
              <a:t>(Hierarchien: z.B. Treemap)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66" y="1619250"/>
            <a:ext cx="6045669" cy="4479925"/>
          </a:xfrm>
        </p:spPr>
      </p:pic>
    </p:spTree>
    <p:extLst>
      <p:ext uri="{BB962C8B-B14F-4D97-AF65-F5344CB8AC3E}">
        <p14:creationId xmlns:p14="http://schemas.microsoft.com/office/powerpoint/2010/main" val="4736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Repräsentation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4225"/>
              </p:ext>
            </p:extLst>
          </p:nvPr>
        </p:nvGraphicFramePr>
        <p:xfrm>
          <a:off x="64149" y="2065950"/>
          <a:ext cx="9015702" cy="3667306"/>
        </p:xfrm>
        <a:graphic>
          <a:graphicData uri="http://schemas.openxmlformats.org/drawingml/2006/table">
            <a:tbl>
              <a:tblPr/>
              <a:tblGrid>
                <a:gridCol w="1389901"/>
                <a:gridCol w="384789"/>
                <a:gridCol w="314826"/>
                <a:gridCol w="363800"/>
                <a:gridCol w="314826"/>
                <a:gridCol w="384789"/>
                <a:gridCol w="349807"/>
                <a:gridCol w="363800"/>
                <a:gridCol w="314826"/>
                <a:gridCol w="384789"/>
                <a:gridCol w="314826"/>
                <a:gridCol w="363800"/>
                <a:gridCol w="314826"/>
                <a:gridCol w="384789"/>
                <a:gridCol w="314826"/>
                <a:gridCol w="363800"/>
                <a:gridCol w="314826"/>
                <a:gridCol w="384789"/>
                <a:gridCol w="314826"/>
                <a:gridCol w="363800"/>
                <a:gridCol w="314826"/>
                <a:gridCol w="384789"/>
                <a:gridCol w="314826"/>
              </a:tblGrid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Insgesamt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Deutsche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Ausländer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70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Fachbereich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Studienbereich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darunter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darunter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darunter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eingeschriebene Promotions- studierende *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Neu- und Erst- immatrikulierte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eingeschriebene Promotions- studierende *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Hochschul- semester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Hochschul- semester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eingeschriebene Promotions- studierende *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Hochschul- semester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Hochschul- semester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9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gesamt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weibl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 Rechts- u. Wirtschaftsw.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3150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2771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02 Gesell. u. Geschichtsw.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3091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2678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1402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03 Humanwissenschaften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04 Mathematik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1243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05 Physik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 Mechanik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 Chemie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Biologie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Material- und Geowissens.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Bauing. und Geodäsie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Architektur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Maschinenbau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Elektro- und Inf.-Technik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 Informatik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1584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Computational Engineering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Informationssystemtechnik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Studienkolleg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Deutschkurs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Studierende gesamt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davon Lehramt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Repräsentation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Darzustellen sind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Männer/Frauen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Erstsemester/Nicht-Erstsemester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Deutsche/Ausländer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Doktoranden/Nicht-Doktoranden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Geeignet: Stacked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Ermöglicht Kombinationen wie z.B.: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Männer/Frauen + Erstsemester/Nicht-Erstsemester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Männer/Frauen + </a:t>
            </a:r>
            <a:r>
              <a:rPr lang="de-DE" dirty="0" smtClean="0"/>
              <a:t>Deutsche/Ausländer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Männer/Frauen + </a:t>
            </a:r>
            <a:r>
              <a:rPr lang="de-DE" dirty="0" smtClean="0"/>
              <a:t>Doktoranden/Nicht-Doktoranden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Repräsentation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765849"/>
              </p:ext>
            </p:extLst>
          </p:nvPr>
        </p:nvGraphicFramePr>
        <p:xfrm>
          <a:off x="179512" y="1628800"/>
          <a:ext cx="87849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Repräsentation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877259"/>
              </p:ext>
            </p:extLst>
          </p:nvPr>
        </p:nvGraphicFramePr>
        <p:xfrm>
          <a:off x="179512" y="1628800"/>
          <a:ext cx="87849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6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57328"/>
              </p:ext>
            </p:extLst>
          </p:nvPr>
        </p:nvGraphicFramePr>
        <p:xfrm>
          <a:off x="611561" y="3284984"/>
          <a:ext cx="3672408" cy="214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Visualisierung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3" cy="12329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Schlecht umgesetzt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Balkenhöhe </a:t>
            </a:r>
            <a:r>
              <a:rPr lang="de-DE" dirty="0" smtClean="0"/>
              <a:t>nicht proportional zu Werten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3284984"/>
            <a:ext cx="3672408" cy="21431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1560" y="3284984"/>
            <a:ext cx="3672408" cy="2133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97908"/>
              </p:ext>
            </p:extLst>
          </p:nvPr>
        </p:nvGraphicFramePr>
        <p:xfrm>
          <a:off x="4788024" y="3276781"/>
          <a:ext cx="3672408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21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Repräsentation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042030"/>
              </p:ext>
            </p:extLst>
          </p:nvPr>
        </p:nvGraphicFramePr>
        <p:xfrm>
          <a:off x="179512" y="1628800"/>
          <a:ext cx="87849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1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Interaktion</a:t>
            </a:r>
            <a:br>
              <a:rPr lang="de-DE" dirty="0" smtClean="0"/>
            </a:br>
            <a:r>
              <a:rPr lang="de-DE" sz="1600" dirty="0" smtClean="0"/>
              <a:t>&lt;DRAFT&gt;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Navigation: Zoom, translate (pan), .... (Slide 98)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z.B. Google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Gapminder (????) (Gapminder = keine Methode ansich)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Highlighting (hervorheben) (Slide 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Filtering (Slide 101)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Editieren (Slide 102)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 werden modifiziert und die visuelle Darstellung in Echtzeit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Veränderung (Slide </a:t>
            </a:r>
            <a:r>
              <a:rPr lang="de-DE" dirty="0" smtClean="0"/>
              <a:t>103)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z.B. Veränderung d. Daten über Zeit ist animiert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Spurbildung für selektierte Daten zeigt ihre Veränderung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6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Interaktion</a:t>
            </a:r>
            <a:br>
              <a:rPr lang="de-DE" dirty="0" smtClean="0"/>
            </a:br>
            <a:r>
              <a:rPr lang="de-DE" sz="1600" dirty="0" smtClean="0"/>
              <a:t>Navigation</a:t>
            </a:r>
            <a:r>
              <a:rPr lang="de-DE" sz="1600" dirty="0"/>
              <a:t>: Zoom, translate (pan), </a:t>
            </a:r>
            <a:r>
              <a:rPr lang="de-DE" sz="1600" dirty="0" smtClean="0"/>
              <a:t>...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30076"/>
            <a:ext cx="7632848" cy="4779244"/>
          </a:xfrm>
        </p:spPr>
      </p:pic>
    </p:spTree>
    <p:extLst>
      <p:ext uri="{BB962C8B-B14F-4D97-AF65-F5344CB8AC3E}">
        <p14:creationId xmlns:p14="http://schemas.microsoft.com/office/powerpoint/2010/main" val="11767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Interaktion</a:t>
            </a:r>
            <a:br>
              <a:rPr lang="de-DE" dirty="0" smtClean="0"/>
            </a:br>
            <a:r>
              <a:rPr lang="de-DE" sz="1600" dirty="0" smtClean="0"/>
              <a:t>Filtering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2060848"/>
            <a:ext cx="8676133" cy="3522921"/>
          </a:xfrm>
        </p:spPr>
      </p:pic>
    </p:spTree>
    <p:extLst>
      <p:ext uri="{BB962C8B-B14F-4D97-AF65-F5344CB8AC3E}">
        <p14:creationId xmlns:p14="http://schemas.microsoft.com/office/powerpoint/2010/main" val="17054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Interaktion</a:t>
            </a:r>
            <a:br>
              <a:rPr lang="de-DE" dirty="0" smtClean="0"/>
            </a:br>
            <a:r>
              <a:rPr lang="de-DE" sz="1600" dirty="0" smtClean="0"/>
              <a:t>Interaktive Pfadselektion; selektives Einblenden v. Beschreibungen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8" y="1265090"/>
            <a:ext cx="7092504" cy="51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Referenzmodell</a:t>
            </a:r>
            <a:br>
              <a:rPr lang="de-DE" dirty="0" smtClean="0"/>
            </a:br>
            <a:r>
              <a:rPr lang="de-DE" sz="1600" dirty="0" smtClean="0"/>
              <a:t>Verarbeitungsschritte des Referenzmodells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1881007"/>
          </a:xfrm>
        </p:spPr>
        <p:txBody>
          <a:bodyPr/>
          <a:lstStyle/>
          <a:p>
            <a:pPr marL="0" indent="0"/>
            <a:r>
              <a:rPr lang="de-DE" dirty="0" smtClean="0">
                <a:sym typeface="Wingdings" panose="05000000000000000000" pitchFamily="2" charset="2"/>
              </a:rPr>
              <a:t>Teilschritt 1: Rohdaten </a:t>
            </a:r>
            <a:r>
              <a:rPr lang="de-DE" dirty="0">
                <a:sym typeface="Wingdings" panose="05000000000000000000" pitchFamily="2" charset="2"/>
              </a:rPr>
              <a:t>verarbeiten und strukturieren</a:t>
            </a:r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Teils</a:t>
            </a:r>
            <a:r>
              <a:rPr lang="de-DE" dirty="0" smtClean="0">
                <a:sym typeface="Wingdings" panose="05000000000000000000" pitchFamily="2" charset="2"/>
              </a:rPr>
              <a:t>chritt 2: Generieren </a:t>
            </a:r>
            <a:r>
              <a:rPr lang="de-DE" dirty="0">
                <a:sym typeface="Wingdings" panose="05000000000000000000" pitchFamily="2" charset="2"/>
              </a:rPr>
              <a:t>visueller Strukturen, ggf. </a:t>
            </a:r>
            <a:r>
              <a:rPr lang="de-DE" dirty="0" smtClean="0">
                <a:sym typeface="Wingdings" panose="05000000000000000000" pitchFamily="2" charset="2"/>
              </a:rPr>
              <a:t>Animationen</a:t>
            </a:r>
          </a:p>
          <a:p>
            <a:pPr marL="0" indent="0"/>
            <a:r>
              <a:rPr lang="de-DE" dirty="0">
                <a:sym typeface="Wingdings" panose="05000000000000000000" pitchFamily="2" charset="2"/>
              </a:rPr>
              <a:t>Teils</a:t>
            </a:r>
            <a:r>
              <a:rPr lang="de-DE" dirty="0" smtClean="0">
                <a:sym typeface="Wingdings" panose="05000000000000000000" pitchFamily="2" charset="2"/>
              </a:rPr>
              <a:t>chritt 3: Transformation visueller Strukturen</a:t>
            </a:r>
          </a:p>
          <a:p>
            <a:pPr marL="0" indent="0"/>
            <a:r>
              <a:rPr lang="de-DE" dirty="0" smtClean="0">
                <a:sym typeface="Wingdings" panose="05000000000000000000" pitchFamily="2" charset="2"/>
              </a:rPr>
              <a:t> Alle Teilschritte durch Benutzer beeinflussbar (Beispiel folgt)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27772"/>
            <a:ext cx="7057480" cy="20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Referenzmodell</a:t>
            </a:r>
            <a:br>
              <a:rPr lang="de-DE" dirty="0" smtClean="0"/>
            </a:br>
            <a:r>
              <a:rPr lang="de-DE" sz="1600" dirty="0" smtClean="0"/>
              <a:t>Filesystem Visualization (Baobab) – </a:t>
            </a:r>
            <a:r>
              <a:rPr lang="de-DE" sz="1600" dirty="0">
                <a:sym typeface="Wingdings" panose="05000000000000000000" pitchFamily="2" charset="2"/>
              </a:rPr>
              <a:t>Teils</a:t>
            </a:r>
            <a:r>
              <a:rPr lang="de-DE" sz="1600" dirty="0" smtClean="0"/>
              <a:t>chritt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8155"/>
            <a:ext cx="7056784" cy="5162116"/>
          </a:xfrm>
        </p:spPr>
      </p:pic>
    </p:spTree>
    <p:extLst>
      <p:ext uri="{BB962C8B-B14F-4D97-AF65-F5344CB8AC3E}">
        <p14:creationId xmlns:p14="http://schemas.microsoft.com/office/powerpoint/2010/main" val="30656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Referenzmodell</a:t>
            </a:r>
            <a:br>
              <a:rPr lang="de-DE" dirty="0" smtClean="0"/>
            </a:br>
            <a:r>
              <a:rPr lang="de-DE" sz="1600" dirty="0" smtClean="0"/>
              <a:t>Filesystem Visualization (Baobab) – </a:t>
            </a:r>
            <a:r>
              <a:rPr lang="de-DE" sz="1600" dirty="0">
                <a:sym typeface="Wingdings" panose="05000000000000000000" pitchFamily="2" charset="2"/>
              </a:rPr>
              <a:t>Teils</a:t>
            </a:r>
            <a:r>
              <a:rPr lang="de-DE" sz="1600" dirty="0" smtClean="0"/>
              <a:t>chritt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" y="1268760"/>
            <a:ext cx="7069008" cy="51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Referenzmodell</a:t>
            </a:r>
            <a:br>
              <a:rPr lang="de-DE" dirty="0" smtClean="0"/>
            </a:br>
            <a:r>
              <a:rPr lang="de-DE" sz="1600" dirty="0" smtClean="0"/>
              <a:t>Filesystem Visualization (Baobab) – </a:t>
            </a:r>
            <a:r>
              <a:rPr lang="de-DE" sz="1600" dirty="0">
                <a:sym typeface="Wingdings" panose="05000000000000000000" pitchFamily="2" charset="2"/>
              </a:rPr>
              <a:t>Teils</a:t>
            </a:r>
            <a:r>
              <a:rPr lang="de-DE" sz="1600" dirty="0" smtClean="0"/>
              <a:t>chritt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8" y="1265090"/>
            <a:ext cx="7092504" cy="51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11539</TotalTime>
  <Words>920</Words>
  <Application>Microsoft Office PowerPoint</Application>
  <PresentationFormat>On-screen Show (4:3)</PresentationFormat>
  <Paragraphs>579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Bitstream Charter</vt:lpstr>
      <vt:lpstr>Calibri</vt:lpstr>
      <vt:lpstr>Stafford</vt:lpstr>
      <vt:lpstr>Tahoma</vt:lpstr>
      <vt:lpstr>Wingdings</vt:lpstr>
      <vt:lpstr>Präsentationsvorlage_BWL9</vt:lpstr>
      <vt:lpstr>Human Computer Systems</vt:lpstr>
      <vt:lpstr>Aufgabe 1: Visualisierung</vt:lpstr>
      <vt:lpstr>Aufgabe 2: Interaktion Navigation: Zoom, translate (pan), ...</vt:lpstr>
      <vt:lpstr>Aufgabe 2: Interaktion Filtering</vt:lpstr>
      <vt:lpstr>Aufgabe 2: Interaktion Interaktive Pfadselektion; selektives Einblenden v. Beschreibungen</vt:lpstr>
      <vt:lpstr>Aufgabe 3: Referenzmodell Verarbeitungsschritte des Referenzmodells</vt:lpstr>
      <vt:lpstr>Aufgabe 3: Referenzmodell Filesystem Visualization (Baobab) – Teilschritt 1</vt:lpstr>
      <vt:lpstr>Aufgabe 3: Referenzmodell Filesystem Visualization (Baobab) – Teilschritt 2</vt:lpstr>
      <vt:lpstr>Aufgabe 3: Referenzmodell Filesystem Visualization (Baobab) – Teilschritt 3</vt:lpstr>
      <vt:lpstr>Aufgabe 4: Visualisierungstechniken  </vt:lpstr>
      <vt:lpstr>Aufgabe 4: Visualisierungstechniken 1D: z.B. Balken-/Säulendiagramm</vt:lpstr>
      <vt:lpstr>Aufgabe 4: Visualisierungstechniken 1D, Zeitreihen: z.B. Liniendiagramm</vt:lpstr>
      <vt:lpstr>Aufgabe 4: Visualisierungstechniken 2D: z.B. Streudiagramm (Scatter Plot)</vt:lpstr>
      <vt:lpstr>Aufgabe 4: Visualisierungstechniken 3D / nD (multivariate Daten): z.B. Parallele Koordinaten</vt:lpstr>
      <vt:lpstr>Aufgabe 4: Visualisierungstechniken (Hierarchien: z.B. Treemap)</vt:lpstr>
      <vt:lpstr>Aufgabe 5: Repräsentation</vt:lpstr>
      <vt:lpstr>Aufgabe 5: Repräsentation</vt:lpstr>
      <vt:lpstr>Aufgabe 5: Repräsentation</vt:lpstr>
      <vt:lpstr>Aufgabe 5: Repräsentation</vt:lpstr>
      <vt:lpstr>Aufgabe 5: Repräsentation</vt:lpstr>
      <vt:lpstr>Ende</vt:lpstr>
      <vt:lpstr>Aufgabe 2: Interaktion &lt;DRAFT&gt;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04</dc:title>
  <dc:creator>Christian Brandt</dc:creator>
  <cp:lastModifiedBy>Windows User</cp:lastModifiedBy>
  <cp:revision>469</cp:revision>
  <dcterms:created xsi:type="dcterms:W3CDTF">2009-12-23T09:42:49Z</dcterms:created>
  <dcterms:modified xsi:type="dcterms:W3CDTF">2013-05-17T10:48:05Z</dcterms:modified>
</cp:coreProperties>
</file>