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4" r:id="rId3"/>
    <p:sldId id="295" r:id="rId4"/>
    <p:sldId id="296" r:id="rId5"/>
    <p:sldId id="299" r:id="rId6"/>
    <p:sldId id="300" r:id="rId7"/>
    <p:sldId id="301" r:id="rId8"/>
    <p:sldId id="297" r:id="rId9"/>
    <p:sldId id="298" r:id="rId10"/>
    <p:sldId id="302" r:id="rId11"/>
    <p:sldId id="303" r:id="rId12"/>
    <p:sldId id="306" r:id="rId13"/>
    <p:sldId id="266" r:id="rId14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503E"/>
    <a:srgbClr val="777777"/>
    <a:srgbClr val="EAEAEA"/>
    <a:srgbClr val="969696"/>
    <a:srgbClr val="292929"/>
    <a:srgbClr val="808080"/>
    <a:srgbClr val="333333"/>
    <a:srgbClr val="5F5F5F"/>
    <a:srgbClr val="DDDDDD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9" autoAdjust="0"/>
    <p:restoredTop sz="86509" autoAdjust="0"/>
  </p:normalViewPr>
  <p:slideViewPr>
    <p:cSldViewPr snapToObjects="1">
      <p:cViewPr>
        <p:scale>
          <a:sx n="100" d="100"/>
          <a:sy n="100" d="100"/>
        </p:scale>
        <p:origin x="219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[a4_histogramme.xlsx]Sheet1!$O$12</c:f>
              <c:strCache>
                <c:ptCount val="1"/>
                <c:pt idx="0">
                  <c:v>Pixel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[a4_histogramme.xlsx]Sheet1!$N$13:$N$20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cat>
          <c:val>
            <c:numRef>
              <c:f>[a4_histogramme.xlsx]Sheet1!$O$13:$O$20</c:f>
              <c:numCache>
                <c:formatCode>General</c:formatCode>
                <c:ptCount val="8"/>
                <c:pt idx="0">
                  <c:v>15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19852848"/>
        <c:axId val="2119854480"/>
      </c:barChart>
      <c:catAx>
        <c:axId val="21198528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19854480"/>
        <c:crosses val="autoZero"/>
        <c:auto val="1"/>
        <c:lblAlgn val="ctr"/>
        <c:lblOffset val="100"/>
        <c:noMultiLvlLbl val="0"/>
      </c:catAx>
      <c:valAx>
        <c:axId val="21198544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1985284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24. Mai 2013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24. Mai 2013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24. Mai 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32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25. Mai 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3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E9503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E9503E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24.05.2013  |  HCS 2013  |  Übung 06 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E9503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E9503E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24.05.2013  |  HCS 2013  |  Übung 06 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E9503E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1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24.05.2013  |  HCS 2013  |  Übung 06 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70" r:id="rId9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Übung 06</a:t>
            </a:r>
          </a:p>
          <a:p>
            <a:r>
              <a:rPr lang="de-DE" dirty="0"/>
              <a:t>Gruppe 36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Human Computer Systems</a:t>
            </a:r>
            <a:endParaRPr lang="de-DE" dirty="0"/>
          </a:p>
        </p:txBody>
      </p:sp>
      <p:sp>
        <p:nvSpPr>
          <p:cNvPr id="4" name="Untertitel 1"/>
          <p:cNvSpPr txBox="1">
            <a:spLocks/>
          </p:cNvSpPr>
          <p:nvPr/>
        </p:nvSpPr>
        <p:spPr bwMode="auto">
          <a:xfrm>
            <a:off x="358774" y="2852936"/>
            <a:ext cx="6642117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230"/>
              </a:spcAft>
              <a:buFont typeface="Wingdings" pitchFamily="2" charset="2"/>
              <a:buNone/>
              <a:defRPr sz="2000" b="1">
                <a:solidFill>
                  <a:schemeClr val="bg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smtClean="0">
                <a:solidFill>
                  <a:schemeClr val="tx1"/>
                </a:solidFill>
              </a:rPr>
              <a:t>Christian Brandt</a:t>
            </a:r>
          </a:p>
          <a:p>
            <a:r>
              <a:rPr lang="de-DE" kern="0" dirty="0">
                <a:solidFill>
                  <a:schemeClr val="tx1"/>
                </a:solidFill>
              </a:rPr>
              <a:t>Christopher </a:t>
            </a:r>
            <a:r>
              <a:rPr lang="de-DE" kern="0" dirty="0" smtClean="0">
                <a:solidFill>
                  <a:schemeClr val="tx1"/>
                </a:solidFill>
              </a:rPr>
              <a:t>Diekkamp</a:t>
            </a:r>
          </a:p>
          <a:p>
            <a:r>
              <a:rPr lang="de-DE" kern="0" dirty="0" smtClean="0">
                <a:solidFill>
                  <a:schemeClr val="tx1"/>
                </a:solidFill>
              </a:rPr>
              <a:t>Axel Ledwa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5: Filter</a:t>
            </a:r>
            <a:br>
              <a:rPr lang="de-DE" dirty="0"/>
            </a:br>
            <a:r>
              <a:rPr lang="de-DE" sz="1600" dirty="0" smtClean="0"/>
              <a:t>Medianfilter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515555"/>
              </p:ext>
            </p:extLst>
          </p:nvPr>
        </p:nvGraphicFramePr>
        <p:xfrm>
          <a:off x="278809" y="2122943"/>
          <a:ext cx="8586382" cy="3538305"/>
        </p:xfrm>
        <a:graphic>
          <a:graphicData uri="http://schemas.openxmlformats.org/drawingml/2006/table">
            <a:tbl>
              <a:tblPr/>
              <a:tblGrid>
                <a:gridCol w="751975"/>
                <a:gridCol w="751975"/>
                <a:gridCol w="751975"/>
                <a:gridCol w="751975"/>
                <a:gridCol w="751975"/>
                <a:gridCol w="533316"/>
                <a:gridCol w="533316"/>
                <a:gridCol w="751975"/>
                <a:gridCol w="751975"/>
                <a:gridCol w="751975"/>
                <a:gridCol w="751975"/>
                <a:gridCol w="751975"/>
              </a:tblGrid>
              <a:tr h="7076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A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C1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89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6A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527B"/>
                    </a:solidFill>
                  </a:tcPr>
                </a:tc>
              </a:tr>
              <a:tr h="7076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207,5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9C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76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207,5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9C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76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5E84"/>
                    </a:solidFill>
                  </a:tcPr>
                </a:tc>
              </a:tr>
              <a:tr h="7076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124,5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9A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64,5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75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124,5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9A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64,5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75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6489"/>
                    </a:solidFill>
                  </a:tcPr>
                </a:tc>
              </a:tr>
              <a:tr h="7076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C6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98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3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1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C6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98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3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5A81"/>
                    </a:solidFill>
                  </a:tcPr>
                </a:tc>
              </a:tr>
              <a:tr h="7076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BF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7E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69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8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890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5: Filter</a:t>
            </a:r>
            <a:br>
              <a:rPr lang="de-DE" dirty="0"/>
            </a:br>
            <a:r>
              <a:rPr lang="de-DE" sz="1600" dirty="0" smtClean="0"/>
              <a:t>Boxfilter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015106"/>
              </p:ext>
            </p:extLst>
          </p:nvPr>
        </p:nvGraphicFramePr>
        <p:xfrm>
          <a:off x="278809" y="2116463"/>
          <a:ext cx="8586382" cy="3544785"/>
        </p:xfrm>
        <a:graphic>
          <a:graphicData uri="http://schemas.openxmlformats.org/drawingml/2006/table">
            <a:tbl>
              <a:tblPr/>
              <a:tblGrid>
                <a:gridCol w="751975"/>
                <a:gridCol w="751975"/>
                <a:gridCol w="751975"/>
                <a:gridCol w="751975"/>
                <a:gridCol w="751975"/>
                <a:gridCol w="533316"/>
                <a:gridCol w="533316"/>
                <a:gridCol w="751975"/>
                <a:gridCol w="751975"/>
                <a:gridCol w="751975"/>
                <a:gridCol w="751975"/>
                <a:gridCol w="751975"/>
              </a:tblGrid>
              <a:tr h="708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A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C1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89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6A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527B"/>
                    </a:solidFill>
                  </a:tcPr>
                </a:tc>
              </a:tr>
              <a:tr h="708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C4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1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7A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C4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1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7A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5E84"/>
                    </a:solidFill>
                  </a:tcPr>
                </a:tc>
              </a:tr>
              <a:tr h="708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C5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A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7E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C5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A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7E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6489"/>
                    </a:solidFill>
                  </a:tcPr>
                </a:tc>
              </a:tr>
              <a:tr h="708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E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9D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77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1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E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9D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77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5A81"/>
                    </a:solidFill>
                  </a:tcPr>
                </a:tc>
              </a:tr>
              <a:tr h="708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BF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7E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69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8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56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5: Filter</a:t>
            </a:r>
            <a:br>
              <a:rPr lang="de-DE" dirty="0"/>
            </a:br>
            <a:r>
              <a:rPr lang="de-DE" sz="1600" dirty="0" smtClean="0"/>
              <a:t>Vergleich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460472" cy="238506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dirty="0" smtClean="0"/>
              <a:t>Beide Filter liefern ähnliche Ergebnisse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dirty="0" smtClean="0"/>
              <a:t>Medianfilter: Listensortierung sowie Addition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sz="1400" dirty="0" smtClean="0"/>
              <a:t>Bester Algorithmus: O(n) bis O(n*log(n))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dirty="0" smtClean="0"/>
              <a:t>Boxfilter: Addition aller Werte + Division (oder Shift je nach Divisor)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sz="1400" dirty="0" smtClean="0"/>
              <a:t>Immer O(n)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dirty="0" smtClean="0"/>
              <a:t>n abhängig von Kernel- / Boxgröße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634034"/>
              </p:ext>
            </p:extLst>
          </p:nvPr>
        </p:nvGraphicFramePr>
        <p:xfrm>
          <a:off x="1239943" y="4221088"/>
          <a:ext cx="6640506" cy="1850090"/>
        </p:xfrm>
        <a:graphic>
          <a:graphicData uri="http://schemas.openxmlformats.org/drawingml/2006/table">
            <a:tbl>
              <a:tblPr/>
              <a:tblGrid>
                <a:gridCol w="390618"/>
                <a:gridCol w="390618"/>
                <a:gridCol w="390618"/>
                <a:gridCol w="390618"/>
                <a:gridCol w="390618"/>
                <a:gridCol w="390618"/>
                <a:gridCol w="390618"/>
                <a:gridCol w="390618"/>
                <a:gridCol w="390618"/>
                <a:gridCol w="390618"/>
                <a:gridCol w="390618"/>
                <a:gridCol w="390618"/>
                <a:gridCol w="390618"/>
                <a:gridCol w="390618"/>
                <a:gridCol w="390618"/>
                <a:gridCol w="390618"/>
                <a:gridCol w="390618"/>
              </a:tblGrid>
              <a:tr h="334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70" marR="8370" marT="83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70" marR="8370" marT="83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9F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79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70" marR="8370" marT="83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207,5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9C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76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70" marR="8370" marT="83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C4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1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7A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AF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81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70" marR="8370" marT="83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124,5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9A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64,5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75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70" marR="8370" marT="83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C5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A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7E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8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6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71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70" marR="8370" marT="83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C6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98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73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70" marR="8370" marT="83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BE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9D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77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70" marR="8370" marT="83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70" marR="8370" marT="83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370" marR="8370" marT="8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778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Original</a:t>
                      </a:r>
                    </a:p>
                  </a:txBody>
                  <a:tcPr marL="8370" marR="8370" marT="837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70" marR="8370" marT="83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Medianfilter</a:t>
                      </a:r>
                    </a:p>
                  </a:txBody>
                  <a:tcPr marL="8370" marR="8370" marT="837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70" marR="8370" marT="83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Boxfilter</a:t>
                      </a:r>
                    </a:p>
                  </a:txBody>
                  <a:tcPr marL="8370" marR="8370" marT="837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436096" y="1778333"/>
            <a:ext cx="3384376" cy="28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>
                <a:solidFill>
                  <a:srgbClr val="FF0000"/>
                </a:solidFill>
              </a:rPr>
              <a:t>TODO: Argumentation nochmal überprüfen!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527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388464" cy="4479943"/>
          </a:xfrm>
        </p:spPr>
        <p:txBody>
          <a:bodyPr/>
          <a:lstStyle/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r>
              <a:rPr lang="de-DE" sz="3200" dirty="0" smtClean="0"/>
              <a:t>Danke für Ihre Aufmerksamkeit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7146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1: Bildverbesserung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36096" y="2974550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>
                <a:solidFill>
                  <a:srgbClr val="FF0000"/>
                </a:solidFill>
              </a:rPr>
              <a:t>HINWEIS: ist garnicht so trivial, spielt mal mit gimp oder so ein wenig rum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86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2: Komprimierung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36096" y="1778333"/>
            <a:ext cx="3384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>
                <a:solidFill>
                  <a:srgbClr val="FF0000"/>
                </a:solidFill>
              </a:rPr>
              <a:t>HINWEIS: ohne Veränderung des Bildinhaltes ändert sich am jpeg garnichts, selbst wenn man es 100mal hintereinander mit einer Qualität von 20% als jpeg encoded (selber getestet mit imagemagick)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2974550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>
                <a:solidFill>
                  <a:srgbClr val="FF0000"/>
                </a:solidFill>
              </a:rPr>
              <a:t>HINWEIS: mit Veränderungen (mehrmals etwas Text eingefügt) ändert sich nach 5maligem Ändern auch nichts!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81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3: Pixeloperationen</a:t>
            </a:r>
            <a:br>
              <a:rPr lang="de-DE" dirty="0" smtClean="0"/>
            </a:br>
            <a:r>
              <a:rPr lang="de-DE" sz="1600" dirty="0" smtClean="0"/>
              <a:t>Original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440973"/>
              </p:ext>
            </p:extLst>
          </p:nvPr>
        </p:nvGraphicFramePr>
        <p:xfrm>
          <a:off x="746112" y="2030388"/>
          <a:ext cx="7651776" cy="3774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Worksheet" r:id="rId3" imgW="2857451" imgH="1409758" progId="Excel.Sheet.12">
                  <p:embed/>
                </p:oleObj>
              </mc:Choice>
              <mc:Fallback>
                <p:oleObj name="Worksheet" r:id="rId3" imgW="2857451" imgH="140975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6112" y="2030388"/>
                        <a:ext cx="7651776" cy="3774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9468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3: Pixeloperationen</a:t>
            </a:r>
            <a:br>
              <a:rPr lang="de-DE" dirty="0" smtClean="0"/>
            </a:br>
            <a:r>
              <a:rPr lang="de-DE" sz="1600" dirty="0" smtClean="0"/>
              <a:t>invertiert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942349"/>
              </p:ext>
            </p:extLst>
          </p:nvPr>
        </p:nvGraphicFramePr>
        <p:xfrm>
          <a:off x="746112" y="2030388"/>
          <a:ext cx="7651776" cy="3774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Worksheet" r:id="rId3" imgW="2857451" imgH="1409758" progId="Excel.Sheet.12">
                  <p:embed/>
                </p:oleObj>
              </mc:Choice>
              <mc:Fallback>
                <p:oleObj name="Worksheet" r:id="rId3" imgW="2857451" imgH="140975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6112" y="2030388"/>
                        <a:ext cx="7651776" cy="3774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9675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3: Pixeloperationen</a:t>
            </a:r>
            <a:br>
              <a:rPr lang="de-DE" dirty="0" smtClean="0"/>
            </a:br>
            <a:r>
              <a:rPr lang="de-DE" sz="1600" dirty="0" smtClean="0"/>
              <a:t>thresholding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136747"/>
              </p:ext>
            </p:extLst>
          </p:nvPr>
        </p:nvGraphicFramePr>
        <p:xfrm>
          <a:off x="746112" y="2030388"/>
          <a:ext cx="7651776" cy="3774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Worksheet" r:id="rId3" imgW="2857451" imgH="1409758" progId="Excel.Sheet.12">
                  <p:embed/>
                </p:oleObj>
              </mc:Choice>
              <mc:Fallback>
                <p:oleObj name="Worksheet" r:id="rId3" imgW="2857451" imgH="140975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6112" y="2030388"/>
                        <a:ext cx="7651776" cy="3774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1281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4: </a:t>
            </a:r>
            <a:r>
              <a:rPr lang="de-DE" dirty="0" smtClean="0"/>
              <a:t>Histogramme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301031"/>
              </p:ext>
            </p:extLst>
          </p:nvPr>
        </p:nvGraphicFramePr>
        <p:xfrm>
          <a:off x="2267744" y="1811356"/>
          <a:ext cx="4608512" cy="4209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Worksheet" r:id="rId3" imgW="1762035" imgH="1609609" progId="Excel.Sheet.12">
                  <p:embed/>
                </p:oleObj>
              </mc:Choice>
              <mc:Fallback>
                <p:oleObj name="Worksheet" r:id="rId3" imgW="1762035" imgH="160960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7744" y="1811356"/>
                        <a:ext cx="4608512" cy="42099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7453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4: </a:t>
            </a:r>
            <a:r>
              <a:rPr lang="de-DE" dirty="0" smtClean="0"/>
              <a:t>Histogramme</a:t>
            </a:r>
            <a:br>
              <a:rPr lang="de-DE" dirty="0" smtClean="0"/>
            </a:br>
            <a:r>
              <a:rPr lang="de-DE" sz="1600" dirty="0" smtClean="0"/>
              <a:t>Histogramm</a:t>
            </a:r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8711709"/>
              </p:ext>
            </p:extLst>
          </p:nvPr>
        </p:nvGraphicFramePr>
        <p:xfrm>
          <a:off x="467544" y="1556792"/>
          <a:ext cx="8280920" cy="4584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2429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5: </a:t>
            </a:r>
            <a:r>
              <a:rPr lang="de-DE" dirty="0" smtClean="0"/>
              <a:t>Filter</a:t>
            </a:r>
            <a:br>
              <a:rPr lang="de-DE" dirty="0" smtClean="0"/>
            </a:br>
            <a:r>
              <a:rPr lang="de-DE" sz="1600" dirty="0" smtClean="0"/>
              <a:t>Original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932209"/>
              </p:ext>
            </p:extLst>
          </p:nvPr>
        </p:nvGraphicFramePr>
        <p:xfrm>
          <a:off x="278809" y="2132856"/>
          <a:ext cx="8586382" cy="3544785"/>
        </p:xfrm>
        <a:graphic>
          <a:graphicData uri="http://schemas.openxmlformats.org/drawingml/2006/table">
            <a:tbl>
              <a:tblPr/>
              <a:tblGrid>
                <a:gridCol w="751975"/>
                <a:gridCol w="751975"/>
                <a:gridCol w="751975"/>
                <a:gridCol w="751975"/>
                <a:gridCol w="751975"/>
                <a:gridCol w="533316"/>
                <a:gridCol w="533316"/>
                <a:gridCol w="751975"/>
                <a:gridCol w="751975"/>
                <a:gridCol w="751975"/>
                <a:gridCol w="751975"/>
                <a:gridCol w="751975"/>
              </a:tblGrid>
              <a:tr h="708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A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C1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89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6A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527B"/>
                    </a:solidFill>
                  </a:tcPr>
                </a:tc>
              </a:tr>
              <a:tr h="708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9F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79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9F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79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5E84"/>
                    </a:solidFill>
                  </a:tcPr>
                </a:tc>
              </a:tr>
              <a:tr h="708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AF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81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AF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81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6489"/>
                    </a:solidFill>
                  </a:tcPr>
                </a:tc>
              </a:tr>
              <a:tr h="708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8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6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71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1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8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6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71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5A81"/>
                    </a:solidFill>
                  </a:tcPr>
                </a:tc>
              </a:tr>
              <a:tr h="708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BF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7E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69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58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300031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17174</TotalTime>
  <Words>412</Words>
  <Application>Microsoft Office PowerPoint</Application>
  <PresentationFormat>On-screen Show (4:3)</PresentationFormat>
  <Paragraphs>267</Paragraphs>
  <Slides>13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Bitstream Charter</vt:lpstr>
      <vt:lpstr>Calibri</vt:lpstr>
      <vt:lpstr>Stafford</vt:lpstr>
      <vt:lpstr>Tahoma</vt:lpstr>
      <vt:lpstr>Wingdings</vt:lpstr>
      <vt:lpstr>Präsentationsvorlage_BWL9</vt:lpstr>
      <vt:lpstr>Worksheet</vt:lpstr>
      <vt:lpstr>Microsoft Excel Worksheet</vt:lpstr>
      <vt:lpstr>Human Computer Systems</vt:lpstr>
      <vt:lpstr>Aufgabe 1: Bildverbesserung</vt:lpstr>
      <vt:lpstr>Aufgabe 2: Komprimierung</vt:lpstr>
      <vt:lpstr>Aufgabe 3: Pixeloperationen Original</vt:lpstr>
      <vt:lpstr>Aufgabe 3: Pixeloperationen invertiert</vt:lpstr>
      <vt:lpstr>Aufgabe 3: Pixeloperationen thresholding</vt:lpstr>
      <vt:lpstr>Aufgabe 4: Histogramme</vt:lpstr>
      <vt:lpstr>Aufgabe 4: Histogramme Histogramm</vt:lpstr>
      <vt:lpstr>Aufgabe 5: Filter Original</vt:lpstr>
      <vt:lpstr>Aufgabe 5: Filter Medianfilter</vt:lpstr>
      <vt:lpstr>Aufgabe 5: Filter Boxfilter</vt:lpstr>
      <vt:lpstr>Aufgabe 5: Filter Vergleich</vt:lpstr>
      <vt:lpstr>Ende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HCS Übung 06</dc:title>
  <dc:creator>Christian Brandt</dc:creator>
  <cp:lastModifiedBy>Windows User</cp:lastModifiedBy>
  <cp:revision>573</cp:revision>
  <dcterms:created xsi:type="dcterms:W3CDTF">2009-12-23T09:42:49Z</dcterms:created>
  <dcterms:modified xsi:type="dcterms:W3CDTF">2013-05-25T11:10:12Z</dcterms:modified>
</cp:coreProperties>
</file>