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Julius Sans One"/>
      <p:regular r:id="rId19"/>
    </p:embeddedFont>
    <p:embeddedFont>
      <p:font typeface="Didact Gothic"/>
      <p:regular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vrxbC1gZPfwaLzSmFxHOQsXN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estrial-regular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uliusSansOne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14d1b099_1_8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f314d1b099_1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314d1b099_1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f314d1b099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314d1b099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f314d1b099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314d1b099_1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f314d1b099_1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14d1b099_1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f314d1b099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314d1b099_1_6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f314d1b099_1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314d1b099_1_9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f314d1b099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3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37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37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37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37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" name="Google Shape;125;p37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37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9" name="Google Shape;129;p3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3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8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39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39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39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39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39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" name="Google Shape;141;p3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4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4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4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4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8" name="Google Shape;148;p4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4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4">
  <p:cSld name="TITLE_ONLY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/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 only 6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6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6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40" name="Google Shape;40;p27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7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5450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8"/>
          <p:cNvSpPr txBox="1"/>
          <p:nvPr>
            <p:ph idx="2"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subTitle"/>
          </p:nvPr>
        </p:nvSpPr>
        <p:spPr>
          <a:xfrm>
            <a:off x="5450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3" type="title"/>
          </p:nvPr>
        </p:nvSpPr>
        <p:spPr>
          <a:xfrm>
            <a:off x="262169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28"/>
          <p:cNvSpPr txBox="1"/>
          <p:nvPr>
            <p:ph idx="4" type="subTitle"/>
          </p:nvPr>
        </p:nvSpPr>
        <p:spPr>
          <a:xfrm>
            <a:off x="262169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5" type="title"/>
          </p:nvPr>
        </p:nvSpPr>
        <p:spPr>
          <a:xfrm>
            <a:off x="469833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28"/>
          <p:cNvSpPr txBox="1"/>
          <p:nvPr>
            <p:ph idx="6" type="subTitle"/>
          </p:nvPr>
        </p:nvSpPr>
        <p:spPr>
          <a:xfrm>
            <a:off x="469833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" name="Google Shape;50;p28"/>
          <p:cNvGrpSpPr/>
          <p:nvPr/>
        </p:nvGrpSpPr>
        <p:grpSpPr>
          <a:xfrm rot="5400000">
            <a:off x="7942738" y="3821314"/>
            <a:ext cx="349968" cy="2052568"/>
            <a:chOff x="1037125" y="2236325"/>
            <a:chExt cx="149100" cy="874475"/>
          </a:xfrm>
        </p:grpSpPr>
        <p:sp>
          <p:nvSpPr>
            <p:cNvPr id="51" name="Google Shape;51;p28"/>
            <p:cNvSpPr/>
            <p:nvPr/>
          </p:nvSpPr>
          <p:spPr>
            <a:xfrm>
              <a:off x="1171575" y="24714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1171575" y="2549750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71575" y="26281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71575" y="2706475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1171575" y="27848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104350" y="24714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104350" y="25497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104350" y="26281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104350" y="2706475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1104350" y="27848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1037125" y="24714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1037125" y="25497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1037150" y="26281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1037150" y="2706475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1171575" y="22363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171575" y="231470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171575" y="23930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1104350" y="22363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1104350" y="2314700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1104350" y="23930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1037150" y="22363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1037150" y="231470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1037125" y="23930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037125" y="27848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171575" y="28631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1171575" y="29415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171575" y="30198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171575" y="309825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104350" y="28631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104350" y="29415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104350" y="30198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1104350" y="3098250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1037125" y="28631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1037125" y="29415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1037150" y="30198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1037150" y="309825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28"/>
          <p:cNvGrpSpPr/>
          <p:nvPr/>
        </p:nvGrpSpPr>
        <p:grpSpPr>
          <a:xfrm rot="1396384">
            <a:off x="-352464" y="-106016"/>
            <a:ext cx="1908332" cy="2002238"/>
            <a:chOff x="1978188" y="2669546"/>
            <a:chExt cx="1908398" cy="2002308"/>
          </a:xfrm>
        </p:grpSpPr>
        <p:sp>
          <p:nvSpPr>
            <p:cNvPr id="88" name="Google Shape;88;p28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rect b="b" l="l" r="r" t="t"/>
              <a:pathLst>
                <a:path extrusionOk="0" h="55702" w="55702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rect b="b" l="l" r="r" t="t"/>
              <a:pathLst>
                <a:path extrusionOk="0" h="48425" w="51191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8"/>
          <p:cNvSpPr txBox="1"/>
          <p:nvPr>
            <p:ph idx="7" type="title"/>
          </p:nvPr>
        </p:nvSpPr>
        <p:spPr>
          <a:xfrm>
            <a:off x="67749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28"/>
          <p:cNvSpPr txBox="1"/>
          <p:nvPr>
            <p:ph idx="8" type="subTitle"/>
          </p:nvPr>
        </p:nvSpPr>
        <p:spPr>
          <a:xfrm>
            <a:off x="67749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4" name="Google Shape;94;p30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30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30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3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31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33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7" name="Google Shape;107;p33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33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9" name="Google Shape;109;p3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314d1b099_1_813"/>
          <p:cNvSpPr/>
          <p:nvPr/>
        </p:nvSpPr>
        <p:spPr>
          <a:xfrm rot="-736473">
            <a:off x="4709014" y="-1025848"/>
            <a:ext cx="1569171" cy="7576562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f314d1b099_1_813"/>
          <p:cNvSpPr/>
          <p:nvPr/>
        </p:nvSpPr>
        <p:spPr>
          <a:xfrm rot="-689098">
            <a:off x="242666" y="-836876"/>
            <a:ext cx="2118417" cy="7576673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f314d1b099_1_813"/>
          <p:cNvCxnSpPr/>
          <p:nvPr/>
        </p:nvCxnSpPr>
        <p:spPr>
          <a:xfrm>
            <a:off x="4099988" y="-4830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f314d1b099_1_813"/>
          <p:cNvCxnSpPr/>
          <p:nvPr/>
        </p:nvCxnSpPr>
        <p:spPr>
          <a:xfrm rot="10000668">
            <a:off x="352161" y="3350498"/>
            <a:ext cx="207267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60" name="Google Shape;160;gf314d1b099_1_813"/>
          <p:cNvSpPr txBox="1"/>
          <p:nvPr/>
        </p:nvSpPr>
        <p:spPr>
          <a:xfrm flipH="1" rot="-799039">
            <a:off x="726219" y="2814876"/>
            <a:ext cx="1768661" cy="377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Data Acquisition</a:t>
            </a:r>
            <a:endParaRPr b="0" i="1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1" name="Google Shape;161;gf314d1b099_1_813"/>
          <p:cNvCxnSpPr/>
          <p:nvPr/>
        </p:nvCxnSpPr>
        <p:spPr>
          <a:xfrm rot="10028426">
            <a:off x="2243193" y="2077686"/>
            <a:ext cx="38443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62" name="Google Shape;162;gf314d1b099_1_813"/>
          <p:cNvSpPr txBox="1"/>
          <p:nvPr/>
        </p:nvSpPr>
        <p:spPr>
          <a:xfrm flipH="1" rot="-771777">
            <a:off x="2607191" y="1547261"/>
            <a:ext cx="3258470" cy="3769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AI-Based Model Development</a:t>
            </a:r>
            <a:endParaRPr b="0" i="1" sz="18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3" name="Google Shape;163;gf314d1b099_1_813"/>
          <p:cNvCxnSpPr/>
          <p:nvPr/>
        </p:nvCxnSpPr>
        <p:spPr>
          <a:xfrm rot="10141212">
            <a:off x="6213807" y="2047099"/>
            <a:ext cx="207284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164" name="Google Shape;164;gf314d1b099_1_813"/>
          <p:cNvCxnSpPr/>
          <p:nvPr/>
        </p:nvCxnSpPr>
        <p:spPr>
          <a:xfrm rot="-830956">
            <a:off x="2589945" y="3508618"/>
            <a:ext cx="2229618" cy="101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5" name="Google Shape;165;gf314d1b099_1_813"/>
          <p:cNvSpPr txBox="1"/>
          <p:nvPr/>
        </p:nvSpPr>
        <p:spPr>
          <a:xfrm flipH="1" rot="-830783">
            <a:off x="2883643" y="3011508"/>
            <a:ext cx="1954290" cy="3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Real-time System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6" name="Google Shape;166;gf314d1b099_1_813"/>
          <p:cNvCxnSpPr/>
          <p:nvPr/>
        </p:nvCxnSpPr>
        <p:spPr>
          <a:xfrm flipH="1">
            <a:off x="4843498" y="2872084"/>
            <a:ext cx="1458300" cy="35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67" name="Google Shape;167;gf314d1b099_1_813"/>
          <p:cNvSpPr txBox="1"/>
          <p:nvPr/>
        </p:nvSpPr>
        <p:spPr>
          <a:xfrm flipH="1" rot="-830373">
            <a:off x="5088661" y="2527137"/>
            <a:ext cx="1271719" cy="3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Evaluation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8" name="Google Shape;168;gf314d1b099_1_813"/>
          <p:cNvSpPr txBox="1"/>
          <p:nvPr/>
        </p:nvSpPr>
        <p:spPr>
          <a:xfrm flipH="1" rot="-658648">
            <a:off x="6568292" y="1486646"/>
            <a:ext cx="1977178" cy="37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Visualization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9" name="Google Shape;169;gf314d1b099_1_813"/>
          <p:cNvCxnSpPr/>
          <p:nvPr/>
        </p:nvCxnSpPr>
        <p:spPr>
          <a:xfrm>
            <a:off x="1719241" y="-146675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f314d1b099_1_813"/>
          <p:cNvSpPr/>
          <p:nvPr/>
        </p:nvSpPr>
        <p:spPr>
          <a:xfrm rot="-734810">
            <a:off x="2362935" y="4544982"/>
            <a:ext cx="773605" cy="279387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10/4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gf314d1b099_1_813"/>
          <p:cNvCxnSpPr/>
          <p:nvPr/>
        </p:nvCxnSpPr>
        <p:spPr>
          <a:xfrm flipH="1">
            <a:off x="9129965" y="40250"/>
            <a:ext cx="40500" cy="505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f314d1b099_1_813"/>
          <p:cNvCxnSpPr/>
          <p:nvPr/>
        </p:nvCxnSpPr>
        <p:spPr>
          <a:xfrm>
            <a:off x="5699125" y="-4830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f314d1b099_1_813"/>
          <p:cNvSpPr/>
          <p:nvPr/>
        </p:nvSpPr>
        <p:spPr>
          <a:xfrm rot="-752385">
            <a:off x="6046354" y="3761874"/>
            <a:ext cx="1022491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11/18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Google Shape;174;gf314d1b099_1_813"/>
          <p:cNvCxnSpPr/>
          <p:nvPr/>
        </p:nvCxnSpPr>
        <p:spPr>
          <a:xfrm>
            <a:off x="7910950" y="-5335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gf314d1b099_1_813"/>
          <p:cNvSpPr/>
          <p:nvPr/>
        </p:nvSpPr>
        <p:spPr>
          <a:xfrm rot="-752596">
            <a:off x="8037747" y="2129174"/>
            <a:ext cx="773563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12/5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gf314d1b099_1_813"/>
          <p:cNvSpPr/>
          <p:nvPr/>
        </p:nvSpPr>
        <p:spPr>
          <a:xfrm rot="-752596">
            <a:off x="4633502" y="4086220"/>
            <a:ext cx="773563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11/4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7" name="Google Shape;177;gf314d1b099_1_813"/>
          <p:cNvGrpSpPr/>
          <p:nvPr/>
        </p:nvGrpSpPr>
        <p:grpSpPr>
          <a:xfrm rot="-825949">
            <a:off x="349173" y="3079928"/>
            <a:ext cx="368180" cy="368455"/>
            <a:chOff x="4755600" y="3563025"/>
            <a:chExt cx="361875" cy="362300"/>
          </a:xfrm>
        </p:grpSpPr>
        <p:sp>
          <p:nvSpPr>
            <p:cNvPr id="178" name="Google Shape;178;gf314d1b099_1_813"/>
            <p:cNvSpPr/>
            <p:nvPr/>
          </p:nvSpPr>
          <p:spPr>
            <a:xfrm>
              <a:off x="4755600" y="3700000"/>
              <a:ext cx="74075" cy="225325"/>
            </a:xfrm>
            <a:custGeom>
              <a:rect b="b" l="l" r="r" t="t"/>
              <a:pathLst>
                <a:path extrusionOk="0" h="9013" w="2963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f314d1b099_1_813"/>
            <p:cNvSpPr/>
            <p:nvPr/>
          </p:nvSpPr>
          <p:spPr>
            <a:xfrm>
              <a:off x="4852025" y="3783325"/>
              <a:ext cx="73325" cy="142000"/>
            </a:xfrm>
            <a:custGeom>
              <a:rect b="b" l="l" r="r" t="t"/>
              <a:pathLst>
                <a:path extrusionOk="0" h="5680" w="2933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f314d1b099_1_813"/>
            <p:cNvSpPr/>
            <p:nvPr/>
          </p:nvSpPr>
          <p:spPr>
            <a:xfrm>
              <a:off x="4947700" y="3720825"/>
              <a:ext cx="74100" cy="204500"/>
            </a:xfrm>
            <a:custGeom>
              <a:rect b="b" l="l" r="r" t="t"/>
              <a:pathLst>
                <a:path extrusionOk="0" h="8180" w="2964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f314d1b099_1_813"/>
            <p:cNvSpPr/>
            <p:nvPr/>
          </p:nvSpPr>
          <p:spPr>
            <a:xfrm>
              <a:off x="5044150" y="3652150"/>
              <a:ext cx="73325" cy="273175"/>
            </a:xfrm>
            <a:custGeom>
              <a:rect b="b" l="l" r="r" t="t"/>
              <a:pathLst>
                <a:path extrusionOk="0" h="10927" w="2933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f314d1b099_1_813"/>
            <p:cNvSpPr/>
            <p:nvPr/>
          </p:nvSpPr>
          <p:spPr>
            <a:xfrm>
              <a:off x="4763300" y="3563025"/>
              <a:ext cx="347750" cy="197750"/>
            </a:xfrm>
            <a:custGeom>
              <a:rect b="b" l="l" r="r" t="t"/>
              <a:pathLst>
                <a:path extrusionOk="0" h="7910" w="1391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gf314d1b099_1_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77771">
            <a:off x="2231980" y="19641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f314d1b099_1_8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75564">
            <a:off x="6240548" y="1768684"/>
            <a:ext cx="365760" cy="365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gf314d1b099_1_813"/>
          <p:cNvGrpSpPr/>
          <p:nvPr/>
        </p:nvGrpSpPr>
        <p:grpSpPr>
          <a:xfrm rot="-833785">
            <a:off x="4845625" y="2707844"/>
            <a:ext cx="274323" cy="384000"/>
            <a:chOff x="897141" y="3359875"/>
            <a:chExt cx="257962" cy="352762"/>
          </a:xfrm>
        </p:grpSpPr>
        <p:sp>
          <p:nvSpPr>
            <p:cNvPr id="186" name="Google Shape;186;gf314d1b099_1_813"/>
            <p:cNvSpPr/>
            <p:nvPr/>
          </p:nvSpPr>
          <p:spPr>
            <a:xfrm>
              <a:off x="897141" y="3359875"/>
              <a:ext cx="257962" cy="352762"/>
            </a:xfrm>
            <a:custGeom>
              <a:rect b="b" l="l" r="r" t="t"/>
              <a:pathLst>
                <a:path extrusionOk="0" h="11074" w="8098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f314d1b099_1_813"/>
            <p:cNvSpPr/>
            <p:nvPr/>
          </p:nvSpPr>
          <p:spPr>
            <a:xfrm>
              <a:off x="945688" y="3593691"/>
              <a:ext cx="160485" cy="89736"/>
            </a:xfrm>
            <a:custGeom>
              <a:rect b="b" l="l" r="r" t="t"/>
              <a:pathLst>
                <a:path extrusionOk="0" h="2817" w="5038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f314d1b099_1_813"/>
            <p:cNvSpPr/>
            <p:nvPr/>
          </p:nvSpPr>
          <p:spPr>
            <a:xfrm>
              <a:off x="1045076" y="3638256"/>
              <a:ext cx="27332" cy="27714"/>
            </a:xfrm>
            <a:custGeom>
              <a:rect b="b" l="l" r="r" t="t"/>
              <a:pathLst>
                <a:path extrusionOk="0" h="870" w="858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f314d1b099_1_813"/>
            <p:cNvSpPr/>
            <p:nvPr/>
          </p:nvSpPr>
          <p:spPr>
            <a:xfrm>
              <a:off x="976046" y="3643194"/>
              <a:ext cx="28096" cy="27332"/>
            </a:xfrm>
            <a:custGeom>
              <a:rect b="b" l="l" r="r" t="t"/>
              <a:pathLst>
                <a:path extrusionOk="0" h="858" w="882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f314d1b099_1_813"/>
            <p:cNvSpPr/>
            <p:nvPr/>
          </p:nvSpPr>
          <p:spPr>
            <a:xfrm>
              <a:off x="1004493" y="3613218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f314d1b099_1_813"/>
            <p:cNvSpPr/>
            <p:nvPr/>
          </p:nvSpPr>
          <p:spPr>
            <a:xfrm>
              <a:off x="991209" y="3555975"/>
              <a:ext cx="31505" cy="31122"/>
            </a:xfrm>
            <a:custGeom>
              <a:rect b="b" l="l" r="r" t="t"/>
              <a:pathLst>
                <a:path extrusionOk="0" h="977" w="989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f314d1b099_1_813"/>
            <p:cNvSpPr/>
            <p:nvPr/>
          </p:nvSpPr>
          <p:spPr>
            <a:xfrm>
              <a:off x="1023447" y="3528261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f314d1b099_1_813"/>
            <p:cNvSpPr/>
            <p:nvPr/>
          </p:nvSpPr>
          <p:spPr>
            <a:xfrm>
              <a:off x="1008284" y="3488442"/>
              <a:ext cx="28096" cy="27714"/>
            </a:xfrm>
            <a:custGeom>
              <a:rect b="b" l="l" r="r" t="t"/>
              <a:pathLst>
                <a:path extrusionOk="0" h="870" w="882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gf314d1b099_1_813"/>
          <p:cNvGrpSpPr/>
          <p:nvPr/>
        </p:nvGrpSpPr>
        <p:grpSpPr>
          <a:xfrm rot="-697353">
            <a:off x="2609115" y="3331896"/>
            <a:ext cx="301767" cy="301745"/>
            <a:chOff x="980425" y="3563425"/>
            <a:chExt cx="361875" cy="362650"/>
          </a:xfrm>
        </p:grpSpPr>
        <p:sp>
          <p:nvSpPr>
            <p:cNvPr id="195" name="Google Shape;195;gf314d1b099_1_813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f314d1b099_1_813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f314d1b099_1_813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f314d1b099_1_813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f314d1b099_1_813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f314d1b099_1_813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f314d1b099_1_813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f314d1b099_1_813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f314d1b099_1_813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f314d1b099_1_813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f314d1b099_1_813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f314d1b099_1_813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f314d1b099_1_813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f314d1b099_1_813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f314d1b099_1_813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f314d1b099_1_813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f314d1b099_1_813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f314d1b099_1_813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f314d1b099_1_813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f314d1b099_1_813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f314d1b099_1_813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f314d1b099_1_813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f314d1b099_1_813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314d1b099_1_813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f314d1b099_1_813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gf314d1b099_1_813"/>
          <p:cNvGrpSpPr/>
          <p:nvPr/>
        </p:nvGrpSpPr>
        <p:grpSpPr>
          <a:xfrm rot="-647608">
            <a:off x="8327479" y="1566040"/>
            <a:ext cx="393181" cy="393176"/>
            <a:chOff x="7528096" y="2450059"/>
            <a:chExt cx="327976" cy="324316"/>
          </a:xfrm>
        </p:grpSpPr>
        <p:sp>
          <p:nvSpPr>
            <p:cNvPr id="221" name="Google Shape;221;gf314d1b099_1_813"/>
            <p:cNvSpPr/>
            <p:nvPr/>
          </p:nvSpPr>
          <p:spPr>
            <a:xfrm>
              <a:off x="7569411" y="2697187"/>
              <a:ext cx="26928" cy="25623"/>
            </a:xfrm>
            <a:custGeom>
              <a:rect b="b" l="l" r="r" t="t"/>
              <a:pathLst>
                <a:path extrusionOk="0" h="805" w="846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f314d1b099_1_813"/>
            <p:cNvSpPr/>
            <p:nvPr/>
          </p:nvSpPr>
          <p:spPr>
            <a:xfrm>
              <a:off x="7600859" y="2728667"/>
              <a:ext cx="26578" cy="25591"/>
            </a:xfrm>
            <a:custGeom>
              <a:rect b="b" l="l" r="r" t="t"/>
              <a:pathLst>
                <a:path extrusionOk="0" h="804" w="835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f314d1b099_1_813"/>
            <p:cNvSpPr/>
            <p:nvPr/>
          </p:nvSpPr>
          <p:spPr>
            <a:xfrm>
              <a:off x="7585326" y="2713102"/>
              <a:ext cx="26546" cy="25241"/>
            </a:xfrm>
            <a:custGeom>
              <a:rect b="b" l="l" r="r" t="t"/>
              <a:pathLst>
                <a:path extrusionOk="0" h="793" w="834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f314d1b099_1_813"/>
            <p:cNvSpPr/>
            <p:nvPr/>
          </p:nvSpPr>
          <p:spPr>
            <a:xfrm>
              <a:off x="7528096" y="2450059"/>
              <a:ext cx="327976" cy="324316"/>
            </a:xfrm>
            <a:custGeom>
              <a:rect b="b" l="l" r="r" t="t"/>
              <a:pathLst>
                <a:path extrusionOk="0" h="10189" w="10304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f314d1b099_1_813"/>
            <p:cNvSpPr/>
            <p:nvPr/>
          </p:nvSpPr>
          <p:spPr>
            <a:xfrm>
              <a:off x="7712296" y="2525528"/>
              <a:ext cx="79989" cy="60954"/>
            </a:xfrm>
            <a:custGeom>
              <a:rect b="b" l="l" r="r" t="t"/>
              <a:pathLst>
                <a:path extrusionOk="0" h="1915" w="2513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gf314d1b099_1_813"/>
          <p:cNvSpPr txBox="1"/>
          <p:nvPr/>
        </p:nvSpPr>
        <p:spPr>
          <a:xfrm flipH="1" rot="677">
            <a:off x="76300" y="83121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Timeline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27" name="Google Shape;227;gf314d1b099_1_813"/>
          <p:cNvGrpSpPr/>
          <p:nvPr/>
        </p:nvGrpSpPr>
        <p:grpSpPr>
          <a:xfrm>
            <a:off x="3314634" y="135007"/>
            <a:ext cx="548083" cy="444955"/>
            <a:chOff x="6083810" y="1547297"/>
            <a:chExt cx="382819" cy="310788"/>
          </a:xfrm>
        </p:grpSpPr>
        <p:sp>
          <p:nvSpPr>
            <p:cNvPr id="228" name="Google Shape;228;gf314d1b099_1_813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f314d1b099_1_813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314d1b099_1_813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f314d1b099_1_813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f314d1b099_1_813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f314d1b099_1_813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f314d1b099_1_813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f314d1b099_1_813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f314d1b099_1_813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f314d1b099_1_813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f314d1b099_1_813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f314d1b099_1_813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f314d1b099_1_813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f314d1b099_1_813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f314d1b099_1_813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f314d1b099_1_813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f314d1b099_1_813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f314d1b099_1_813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6" name="Google Shape;246;gf314d1b099_1_813"/>
          <p:cNvCxnSpPr/>
          <p:nvPr/>
        </p:nvCxnSpPr>
        <p:spPr>
          <a:xfrm>
            <a:off x="-408609" y="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f314d1b099_1_813"/>
          <p:cNvSpPr/>
          <p:nvPr/>
        </p:nvSpPr>
        <p:spPr>
          <a:xfrm rot="-773280">
            <a:off x="97798" y="3757546"/>
            <a:ext cx="773383" cy="280108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9/23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gf314d1b099_1_813"/>
          <p:cNvSpPr/>
          <p:nvPr/>
        </p:nvSpPr>
        <p:spPr>
          <a:xfrm rot="-729611">
            <a:off x="8513445" y="-1165044"/>
            <a:ext cx="1578007" cy="7576806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14d1b099_1_450"/>
          <p:cNvSpPr txBox="1"/>
          <p:nvPr/>
        </p:nvSpPr>
        <p:spPr>
          <a:xfrm flipH="1" rot="677">
            <a:off x="100" y="83121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Acquisition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54" name="Google Shape;254;gf314d1b099_1_450"/>
          <p:cNvGrpSpPr/>
          <p:nvPr/>
        </p:nvGrpSpPr>
        <p:grpSpPr>
          <a:xfrm rot="-272">
            <a:off x="2821866" y="82250"/>
            <a:ext cx="457193" cy="457207"/>
            <a:chOff x="4755600" y="3563025"/>
            <a:chExt cx="361875" cy="362316"/>
          </a:xfrm>
        </p:grpSpPr>
        <p:sp>
          <p:nvSpPr>
            <p:cNvPr id="255" name="Google Shape;255;gf314d1b099_1_450"/>
            <p:cNvSpPr/>
            <p:nvPr/>
          </p:nvSpPr>
          <p:spPr>
            <a:xfrm>
              <a:off x="4755600" y="3700000"/>
              <a:ext cx="74075" cy="225325"/>
            </a:xfrm>
            <a:custGeom>
              <a:rect b="b" l="l" r="r" t="t"/>
              <a:pathLst>
                <a:path extrusionOk="0" h="9013" w="2963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f314d1b099_1_450"/>
            <p:cNvSpPr/>
            <p:nvPr/>
          </p:nvSpPr>
          <p:spPr>
            <a:xfrm>
              <a:off x="4852025" y="3783325"/>
              <a:ext cx="73325" cy="142000"/>
            </a:xfrm>
            <a:custGeom>
              <a:rect b="b" l="l" r="r" t="t"/>
              <a:pathLst>
                <a:path extrusionOk="0" h="5680" w="2933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f314d1b099_1_450"/>
            <p:cNvSpPr/>
            <p:nvPr/>
          </p:nvSpPr>
          <p:spPr>
            <a:xfrm>
              <a:off x="4948490" y="3720821"/>
              <a:ext cx="73315" cy="204520"/>
            </a:xfrm>
            <a:custGeom>
              <a:rect b="b" l="l" r="r" t="t"/>
              <a:pathLst>
                <a:path extrusionOk="0" h="8180" w="2964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f314d1b099_1_450"/>
            <p:cNvSpPr/>
            <p:nvPr/>
          </p:nvSpPr>
          <p:spPr>
            <a:xfrm>
              <a:off x="5044150" y="3652150"/>
              <a:ext cx="73325" cy="273175"/>
            </a:xfrm>
            <a:custGeom>
              <a:rect b="b" l="l" r="r" t="t"/>
              <a:pathLst>
                <a:path extrusionOk="0" h="10927" w="2933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f314d1b099_1_450"/>
            <p:cNvSpPr/>
            <p:nvPr/>
          </p:nvSpPr>
          <p:spPr>
            <a:xfrm>
              <a:off x="4763300" y="3563025"/>
              <a:ext cx="347750" cy="197750"/>
            </a:xfrm>
            <a:custGeom>
              <a:rect b="b" l="l" r="r" t="t"/>
              <a:pathLst>
                <a:path extrusionOk="0" h="7910" w="1391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Google Shape;260;gf314d1b099_1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92" y="1117475"/>
            <a:ext cx="7574015" cy="69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f314d1b099_1_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142" y="1808535"/>
            <a:ext cx="5953125" cy="269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14d1b099_2_64"/>
          <p:cNvSpPr txBox="1"/>
          <p:nvPr>
            <p:ph type="title"/>
          </p:nvPr>
        </p:nvSpPr>
        <p:spPr>
          <a:xfrm>
            <a:off x="657138" y="687113"/>
            <a:ext cx="322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</a:pPr>
            <a:r>
              <a:rPr b="0" lang="en" sz="1500">
                <a:latin typeface="Didact Gothic"/>
                <a:ea typeface="Didact Gothic"/>
                <a:cs typeface="Didact Gothic"/>
                <a:sym typeface="Didact Gothic"/>
              </a:rPr>
              <a:t>Stock Data Example</a:t>
            </a:r>
            <a:endParaRPr b="0" sz="15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7" name="Google Shape;267;gf314d1b099_2_64"/>
          <p:cNvSpPr txBox="1"/>
          <p:nvPr/>
        </p:nvSpPr>
        <p:spPr>
          <a:xfrm flipH="1" rot="677">
            <a:off x="100" y="83121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Data Acquisition (cont.)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68" name="Google Shape;268;gf314d1b099_2_64"/>
          <p:cNvGrpSpPr/>
          <p:nvPr/>
        </p:nvGrpSpPr>
        <p:grpSpPr>
          <a:xfrm rot="-272">
            <a:off x="2821866" y="82250"/>
            <a:ext cx="457193" cy="457207"/>
            <a:chOff x="4755600" y="3563025"/>
            <a:chExt cx="361875" cy="362316"/>
          </a:xfrm>
        </p:grpSpPr>
        <p:sp>
          <p:nvSpPr>
            <p:cNvPr id="269" name="Google Shape;269;gf314d1b099_2_64"/>
            <p:cNvSpPr/>
            <p:nvPr/>
          </p:nvSpPr>
          <p:spPr>
            <a:xfrm>
              <a:off x="4755600" y="3700000"/>
              <a:ext cx="74075" cy="225325"/>
            </a:xfrm>
            <a:custGeom>
              <a:rect b="b" l="l" r="r" t="t"/>
              <a:pathLst>
                <a:path extrusionOk="0" h="9013" w="2963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f314d1b099_2_64"/>
            <p:cNvSpPr/>
            <p:nvPr/>
          </p:nvSpPr>
          <p:spPr>
            <a:xfrm>
              <a:off x="4852025" y="3783325"/>
              <a:ext cx="73325" cy="142000"/>
            </a:xfrm>
            <a:custGeom>
              <a:rect b="b" l="l" r="r" t="t"/>
              <a:pathLst>
                <a:path extrusionOk="0" h="5680" w="2933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f314d1b099_2_64"/>
            <p:cNvSpPr/>
            <p:nvPr/>
          </p:nvSpPr>
          <p:spPr>
            <a:xfrm>
              <a:off x="4948490" y="3720821"/>
              <a:ext cx="73315" cy="204520"/>
            </a:xfrm>
            <a:custGeom>
              <a:rect b="b" l="l" r="r" t="t"/>
              <a:pathLst>
                <a:path extrusionOk="0" h="8180" w="2964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f314d1b099_2_64"/>
            <p:cNvSpPr/>
            <p:nvPr/>
          </p:nvSpPr>
          <p:spPr>
            <a:xfrm>
              <a:off x="5044150" y="3652150"/>
              <a:ext cx="73325" cy="273175"/>
            </a:xfrm>
            <a:custGeom>
              <a:rect b="b" l="l" r="r" t="t"/>
              <a:pathLst>
                <a:path extrusionOk="0" h="10927" w="2933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f314d1b099_2_64"/>
            <p:cNvSpPr/>
            <p:nvPr/>
          </p:nvSpPr>
          <p:spPr>
            <a:xfrm>
              <a:off x="4763300" y="3563025"/>
              <a:ext cx="347750" cy="197750"/>
            </a:xfrm>
            <a:custGeom>
              <a:rect b="b" l="l" r="r" t="t"/>
              <a:pathLst>
                <a:path extrusionOk="0" h="7910" w="1391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4" name="Google Shape;274;gf314d1b099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533185"/>
            <a:ext cx="8115300" cy="246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f314d1b099_1_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88" y="68270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f314d1b099_1_536"/>
          <p:cNvSpPr txBox="1"/>
          <p:nvPr/>
        </p:nvSpPr>
        <p:spPr>
          <a:xfrm flipH="1" rot="902">
            <a:off x="100" y="69476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AI-Based Model Development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1" name="Google Shape;281;gf314d1b099_1_536"/>
          <p:cNvSpPr txBox="1"/>
          <p:nvPr/>
        </p:nvSpPr>
        <p:spPr>
          <a:xfrm rot="1145407">
            <a:off x="44607" y="3287740"/>
            <a:ext cx="2223480" cy="6463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Extract data of target shape</a:t>
            </a:r>
            <a:r>
              <a:rPr b="1" i="0" lang="e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b="1" i="1" lang="en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heuristically</a:t>
            </a:r>
            <a:endParaRPr b="1" i="1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82" name="Google Shape;282;gf314d1b099_1_536"/>
          <p:cNvGrpSpPr/>
          <p:nvPr/>
        </p:nvGrpSpPr>
        <p:grpSpPr>
          <a:xfrm>
            <a:off x="1326045" y="1109956"/>
            <a:ext cx="5351182" cy="1060183"/>
            <a:chOff x="3810600" y="1079763"/>
            <a:chExt cx="5202899" cy="1536275"/>
          </a:xfrm>
        </p:grpSpPr>
        <p:pic>
          <p:nvPicPr>
            <p:cNvPr id="283" name="Google Shape;283;gf314d1b099_1_5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0600" y="1079763"/>
              <a:ext cx="5202899" cy="15362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84" name="Google Shape;284;gf314d1b099_1_536"/>
            <p:cNvSpPr/>
            <p:nvPr/>
          </p:nvSpPr>
          <p:spPr>
            <a:xfrm>
              <a:off x="4048050" y="2038400"/>
              <a:ext cx="345900" cy="26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f314d1b099_1_536"/>
            <p:cNvSpPr/>
            <p:nvPr/>
          </p:nvSpPr>
          <p:spPr>
            <a:xfrm>
              <a:off x="4266950" y="1418850"/>
              <a:ext cx="345900" cy="40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f314d1b099_1_536"/>
            <p:cNvSpPr/>
            <p:nvPr/>
          </p:nvSpPr>
          <p:spPr>
            <a:xfrm>
              <a:off x="5267750" y="1147325"/>
              <a:ext cx="285900" cy="40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f314d1b099_1_536"/>
            <p:cNvSpPr/>
            <p:nvPr/>
          </p:nvSpPr>
          <p:spPr>
            <a:xfrm>
              <a:off x="6412550" y="1455950"/>
              <a:ext cx="446700" cy="741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f314d1b099_1_536"/>
            <p:cNvSpPr/>
            <p:nvPr/>
          </p:nvSpPr>
          <p:spPr>
            <a:xfrm>
              <a:off x="7074725" y="1725875"/>
              <a:ext cx="489900" cy="40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f314d1b099_1_536"/>
            <p:cNvSpPr/>
            <p:nvPr/>
          </p:nvSpPr>
          <p:spPr>
            <a:xfrm>
              <a:off x="8127597" y="1725874"/>
              <a:ext cx="345900" cy="40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딥 러닝  무료 아이콘" id="290" name="Google Shape;290;gf314d1b099_1_536" title="딥 러닝 무료 아이콘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6683" y="2406445"/>
            <a:ext cx="1536250" cy="15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f314d1b099_1_536"/>
          <p:cNvSpPr txBox="1"/>
          <p:nvPr/>
        </p:nvSpPr>
        <p:spPr>
          <a:xfrm>
            <a:off x="3422999" y="4043013"/>
            <a:ext cx="2653200" cy="615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Deep Neural Network</a:t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(1D CNN, GRU, Transformer … )</a:t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2" name="Google Shape;292;gf314d1b099_1_536"/>
          <p:cNvSpPr txBox="1"/>
          <p:nvPr/>
        </p:nvSpPr>
        <p:spPr>
          <a:xfrm>
            <a:off x="1326050" y="658688"/>
            <a:ext cx="75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This can be one of many examples.</a:t>
            </a:r>
            <a:endParaRPr b="0" i="1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3" name="Google Shape;293;gf314d1b099_1_536"/>
          <p:cNvSpPr/>
          <p:nvPr/>
        </p:nvSpPr>
        <p:spPr>
          <a:xfrm>
            <a:off x="2547738" y="2534726"/>
            <a:ext cx="488434" cy="263657"/>
          </a:xfrm>
          <a:custGeom>
            <a:rect b="b" l="l" r="r" t="t"/>
            <a:pathLst>
              <a:path extrusionOk="0" h="17154" w="27325">
                <a:moveTo>
                  <a:pt x="0" y="17154"/>
                </a:moveTo>
                <a:cubicBezTo>
                  <a:pt x="2153" y="10699"/>
                  <a:pt x="5453" y="2329"/>
                  <a:pt x="12055" y="679"/>
                </a:cubicBezTo>
                <a:cubicBezTo>
                  <a:pt x="14398" y="93"/>
                  <a:pt x="17581" y="-626"/>
                  <a:pt x="19288" y="1081"/>
                </a:cubicBezTo>
                <a:cubicBezTo>
                  <a:pt x="22175" y="3968"/>
                  <a:pt x="23242" y="10323"/>
                  <a:pt x="27325" y="1032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f314d1b099_1_536"/>
          <p:cNvSpPr/>
          <p:nvPr/>
        </p:nvSpPr>
        <p:spPr>
          <a:xfrm>
            <a:off x="2540608" y="2897113"/>
            <a:ext cx="484619" cy="179297"/>
          </a:xfrm>
          <a:custGeom>
            <a:rect b="b" l="l" r="r" t="t"/>
            <a:pathLst>
              <a:path extrusionOk="0" h="13186" w="30138">
                <a:moveTo>
                  <a:pt x="0" y="13186"/>
                </a:moveTo>
                <a:cubicBezTo>
                  <a:pt x="1357" y="7081"/>
                  <a:pt x="7729" y="-1651"/>
                  <a:pt x="13662" y="327"/>
                </a:cubicBezTo>
                <a:cubicBezTo>
                  <a:pt x="19459" y="2260"/>
                  <a:pt x="24670" y="11091"/>
                  <a:pt x="30138" y="8364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f314d1b099_1_536"/>
          <p:cNvSpPr/>
          <p:nvPr/>
        </p:nvSpPr>
        <p:spPr>
          <a:xfrm>
            <a:off x="2547740" y="3175140"/>
            <a:ext cx="488434" cy="219560"/>
          </a:xfrm>
          <a:custGeom>
            <a:rect b="b" l="l" r="r" t="t"/>
            <a:pathLst>
              <a:path extrusionOk="0" h="14285" w="27325">
                <a:moveTo>
                  <a:pt x="0" y="13993"/>
                </a:moveTo>
                <a:cubicBezTo>
                  <a:pt x="4838" y="15927"/>
                  <a:pt x="6514" y="5631"/>
                  <a:pt x="10849" y="2741"/>
                </a:cubicBezTo>
                <a:cubicBezTo>
                  <a:pt x="13671" y="860"/>
                  <a:pt x="18497" y="-1264"/>
                  <a:pt x="20895" y="1134"/>
                </a:cubicBezTo>
                <a:cubicBezTo>
                  <a:pt x="22789" y="3028"/>
                  <a:pt x="24646" y="5956"/>
                  <a:pt x="27325" y="595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f314d1b099_1_536"/>
          <p:cNvSpPr/>
          <p:nvPr/>
        </p:nvSpPr>
        <p:spPr>
          <a:xfrm>
            <a:off x="2540608" y="3689672"/>
            <a:ext cx="484623" cy="349976"/>
          </a:xfrm>
          <a:custGeom>
            <a:rect b="b" l="l" r="r" t="t"/>
            <a:pathLst>
              <a:path extrusionOk="0" h="22474" w="26522">
                <a:moveTo>
                  <a:pt x="0" y="22474"/>
                </a:moveTo>
                <a:cubicBezTo>
                  <a:pt x="7794" y="22474"/>
                  <a:pt x="1401" y="5051"/>
                  <a:pt x="7635" y="373"/>
                </a:cubicBezTo>
                <a:cubicBezTo>
                  <a:pt x="10136" y="-1504"/>
                  <a:pt x="12667" y="4407"/>
                  <a:pt x="14065" y="7205"/>
                </a:cubicBezTo>
                <a:cubicBezTo>
                  <a:pt x="16566" y="12210"/>
                  <a:pt x="21214" y="16687"/>
                  <a:pt x="26522" y="1845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f314d1b099_1_536"/>
          <p:cNvSpPr/>
          <p:nvPr/>
        </p:nvSpPr>
        <p:spPr>
          <a:xfrm>
            <a:off x="2540609" y="4080325"/>
            <a:ext cx="484630" cy="375604"/>
          </a:xfrm>
          <a:custGeom>
            <a:rect b="b" l="l" r="r" t="t"/>
            <a:pathLst>
              <a:path extrusionOk="0" h="19105" w="20896">
                <a:moveTo>
                  <a:pt x="0" y="19105"/>
                </a:moveTo>
                <a:cubicBezTo>
                  <a:pt x="5001" y="17438"/>
                  <a:pt x="4877" y="9757"/>
                  <a:pt x="7233" y="5041"/>
                </a:cubicBezTo>
                <a:cubicBezTo>
                  <a:pt x="7974" y="3559"/>
                  <a:pt x="6832" y="621"/>
                  <a:pt x="8439" y="219"/>
                </a:cubicBezTo>
                <a:cubicBezTo>
                  <a:pt x="15433" y="-1531"/>
                  <a:pt x="20896" y="10690"/>
                  <a:pt x="20896" y="1790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f314d1b099_1_536"/>
          <p:cNvSpPr txBox="1"/>
          <p:nvPr/>
        </p:nvSpPr>
        <p:spPr>
          <a:xfrm>
            <a:off x="2547738" y="3301675"/>
            <a:ext cx="64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…</a:t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9" name="Google Shape;299;gf314d1b099_1_536"/>
          <p:cNvSpPr/>
          <p:nvPr/>
        </p:nvSpPr>
        <p:spPr>
          <a:xfrm>
            <a:off x="2382438" y="2310575"/>
            <a:ext cx="801000" cy="222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f314d1b099_1_536"/>
          <p:cNvSpPr/>
          <p:nvPr/>
        </p:nvSpPr>
        <p:spPr>
          <a:xfrm>
            <a:off x="486533" y="1637475"/>
            <a:ext cx="1783875" cy="1838400"/>
          </a:xfrm>
          <a:custGeom>
            <a:rect b="b" l="l" r="r" t="t"/>
            <a:pathLst>
              <a:path extrusionOk="0" h="73536" w="71355">
                <a:moveTo>
                  <a:pt x="29966" y="0"/>
                </a:moveTo>
                <a:cubicBezTo>
                  <a:pt x="25144" y="7903"/>
                  <a:pt x="-5864" y="35161"/>
                  <a:pt x="1034" y="47417"/>
                </a:cubicBezTo>
                <a:cubicBezTo>
                  <a:pt x="7932" y="59673"/>
                  <a:pt x="59635" y="69183"/>
                  <a:pt x="71355" y="73536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gf314d1b099_1_536"/>
          <p:cNvCxnSpPr>
            <a:stCxn id="290" idx="3"/>
          </p:cNvCxnSpPr>
          <p:nvPr/>
        </p:nvCxnSpPr>
        <p:spPr>
          <a:xfrm flipH="1" rot="10800000">
            <a:off x="5302933" y="2607270"/>
            <a:ext cx="900000" cy="56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gf314d1b099_1_536"/>
          <p:cNvCxnSpPr>
            <a:stCxn id="290" idx="3"/>
          </p:cNvCxnSpPr>
          <p:nvPr/>
        </p:nvCxnSpPr>
        <p:spPr>
          <a:xfrm>
            <a:off x="5302933" y="3174570"/>
            <a:ext cx="900000" cy="61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gf314d1b099_1_536"/>
          <p:cNvSpPr txBox="1"/>
          <p:nvPr/>
        </p:nvSpPr>
        <p:spPr>
          <a:xfrm>
            <a:off x="6267699" y="2406438"/>
            <a:ext cx="2707800" cy="1068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Buy? </a:t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Based on the data given, the price will go up soon! 😊</a:t>
            </a:r>
            <a:endParaRPr b="1" i="0" sz="13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4" name="Google Shape;304;gf314d1b099_1_536"/>
          <p:cNvSpPr txBox="1"/>
          <p:nvPr/>
        </p:nvSpPr>
        <p:spPr>
          <a:xfrm>
            <a:off x="6251943" y="3542488"/>
            <a:ext cx="2653200" cy="1068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Hold?</a:t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Based on the data given, the price will go down soon! Don’t buy it. 😨</a:t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5" name="Google Shape;305;gf314d1b099_1_536"/>
          <p:cNvSpPr txBox="1"/>
          <p:nvPr/>
        </p:nvSpPr>
        <p:spPr>
          <a:xfrm>
            <a:off x="2098462" y="4661675"/>
            <a:ext cx="1368900" cy="40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Collected Data</a:t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f314d1b099_1_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131" y="1181197"/>
            <a:ext cx="5924017" cy="145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f314d1b099_1_5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88" y="68270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f314d1b099_1_524"/>
          <p:cNvSpPr txBox="1"/>
          <p:nvPr/>
        </p:nvSpPr>
        <p:spPr>
          <a:xfrm flipH="1" rot="902">
            <a:off x="100" y="69476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AI-Based Model Development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13" name="Google Shape;313;gf314d1b099_1_5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5412" y="2868116"/>
            <a:ext cx="6353176" cy="170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f314d1b099_1_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91" y="1426887"/>
            <a:ext cx="6926619" cy="14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f314d1b099_1_6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88" y="68270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f314d1b099_1_693"/>
          <p:cNvSpPr txBox="1"/>
          <p:nvPr/>
        </p:nvSpPr>
        <p:spPr>
          <a:xfrm flipH="1" rot="902">
            <a:off x="100" y="69476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AI-Based Model Development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1" name="Google Shape;321;gf314d1b099_1_693"/>
          <p:cNvSpPr txBox="1"/>
          <p:nvPr/>
        </p:nvSpPr>
        <p:spPr>
          <a:xfrm>
            <a:off x="1163675" y="2977500"/>
            <a:ext cx="50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-&gt; Too small data to train AI model.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314d1b099_1_983"/>
          <p:cNvSpPr txBox="1"/>
          <p:nvPr>
            <p:ph type="title"/>
          </p:nvPr>
        </p:nvSpPr>
        <p:spPr>
          <a:xfrm>
            <a:off x="855300" y="1344338"/>
            <a:ext cx="59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  <a:t>Next steps :</a:t>
            </a:r>
            <a:b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</a:br>
            <a:b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  <a:t>1) Find better strategy : </a:t>
            </a:r>
            <a: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  <a:t>Autoencoder</a:t>
            </a:r>
            <a: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  <a:t> (Minseung Lee)</a:t>
            </a:r>
            <a:b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</a:br>
            <a:b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  <a:t>2) Build AI model (cont.) (Seonghyun Ban, Minseung Lee)</a:t>
            </a:r>
            <a:b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</a:br>
            <a:b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  <a:t>3) Develop Real-time System (Dongyoung Choi)</a:t>
            </a:r>
            <a:br>
              <a:rPr b="0" lang="en" sz="2000">
                <a:latin typeface="Didact Gothic"/>
                <a:ea typeface="Didact Gothic"/>
                <a:cs typeface="Didact Gothic"/>
                <a:sym typeface="Didact Gothic"/>
              </a:rPr>
            </a:br>
            <a:endParaRPr b="0"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BAN</dc:creator>
</cp:coreProperties>
</file>