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Julius Sans One"/>
      <p:regular r:id="rId22"/>
    </p:embeddedFont>
    <p:embeddedFont>
      <p:font typeface="Didact Gothic"/>
      <p:regular r:id="rId23"/>
    </p:embeddedFon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LdjYnT5HuAuLU8YEBnQgL2rSt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JuliusSansOne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Questrial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14d1b099_1_8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314d1b099_1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314d1b099_1_9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f314d1b099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97c612e6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f97c612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97c612e6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f97c612e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37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" name="Google Shape;116;p37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0" name="Google Shape;120;p37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3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8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39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39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39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39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3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4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4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" name="Google Shape;141;p4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4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3" name="Google Shape;143;p4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4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4">
  <p:cSld name="TITLE_ONLY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/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6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6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5" name="Google Shape;35;p27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7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5450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8"/>
          <p:cNvSpPr txBox="1"/>
          <p:nvPr>
            <p:ph idx="2"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5450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3" type="title"/>
          </p:nvPr>
        </p:nvSpPr>
        <p:spPr>
          <a:xfrm>
            <a:off x="262169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28"/>
          <p:cNvSpPr txBox="1"/>
          <p:nvPr>
            <p:ph idx="4" type="subTitle"/>
          </p:nvPr>
        </p:nvSpPr>
        <p:spPr>
          <a:xfrm>
            <a:off x="262169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5" type="title"/>
          </p:nvPr>
        </p:nvSpPr>
        <p:spPr>
          <a:xfrm>
            <a:off x="469833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8"/>
          <p:cNvSpPr txBox="1"/>
          <p:nvPr>
            <p:ph idx="6" type="subTitle"/>
          </p:nvPr>
        </p:nvSpPr>
        <p:spPr>
          <a:xfrm>
            <a:off x="469833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28"/>
          <p:cNvGrpSpPr/>
          <p:nvPr/>
        </p:nvGrpSpPr>
        <p:grpSpPr>
          <a:xfrm rot="5400000">
            <a:off x="7942738" y="3821314"/>
            <a:ext cx="349968" cy="2052568"/>
            <a:chOff x="1037125" y="2236325"/>
            <a:chExt cx="149100" cy="874475"/>
          </a:xfrm>
        </p:grpSpPr>
        <p:sp>
          <p:nvSpPr>
            <p:cNvPr id="46" name="Google Shape;46;p28"/>
            <p:cNvSpPr/>
            <p:nvPr/>
          </p:nvSpPr>
          <p:spPr>
            <a:xfrm>
              <a:off x="1171575" y="24714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1171575" y="2549750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1171575" y="26281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1171575" y="2706475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171575" y="27848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104350" y="24714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1104350" y="25497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04350" y="26281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04350" y="2706475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1104350" y="27848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037125" y="24714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037125" y="25497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037150" y="26281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037150" y="2706475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1171575" y="22363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1171575" y="231470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1171575" y="23930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1104350" y="22363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1104350" y="2314700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1104350" y="23930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037150" y="2236325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037150" y="231470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1037125" y="23930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1037125" y="2784825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1171575" y="28631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1171575" y="2941500"/>
              <a:ext cx="14650" cy="12600"/>
            </a:xfrm>
            <a:custGeom>
              <a:rect b="b" l="l" r="r" t="t"/>
              <a:pathLst>
                <a:path extrusionOk="0" h="504" w="586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1171575" y="30198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1171575" y="309825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104350" y="28631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104350" y="29415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1104350" y="30198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104350" y="3098250"/>
              <a:ext cx="14675" cy="12550"/>
            </a:xfrm>
            <a:custGeom>
              <a:rect b="b" l="l" r="r" t="t"/>
              <a:pathLst>
                <a:path extrusionOk="0" h="502" w="587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037125" y="28631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037125" y="2941500"/>
              <a:ext cx="14675" cy="12600"/>
            </a:xfrm>
            <a:custGeom>
              <a:rect b="b" l="l" r="r" t="t"/>
              <a:pathLst>
                <a:path extrusionOk="0" h="504" w="587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037150" y="301987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37150" y="3098250"/>
              <a:ext cx="14650" cy="12550"/>
            </a:xfrm>
            <a:custGeom>
              <a:rect b="b" l="l" r="r" t="t"/>
              <a:pathLst>
                <a:path extrusionOk="0" h="502" w="586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8"/>
          <p:cNvGrpSpPr/>
          <p:nvPr/>
        </p:nvGrpSpPr>
        <p:grpSpPr>
          <a:xfrm rot="1396384">
            <a:off x="-352464" y="-106017"/>
            <a:ext cx="1908332" cy="2002238"/>
            <a:chOff x="1978188" y="2669546"/>
            <a:chExt cx="1908398" cy="2002308"/>
          </a:xfrm>
        </p:grpSpPr>
        <p:sp>
          <p:nvSpPr>
            <p:cNvPr id="83" name="Google Shape;83;p28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rect b="b" l="l" r="r" t="t"/>
              <a:pathLst>
                <a:path extrusionOk="0" h="55702" w="55702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rect b="b" l="l" r="r" t="t"/>
              <a:pathLst>
                <a:path extrusionOk="0" h="48425" w="51191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28"/>
          <p:cNvSpPr txBox="1"/>
          <p:nvPr>
            <p:ph idx="7" type="title"/>
          </p:nvPr>
        </p:nvSpPr>
        <p:spPr>
          <a:xfrm>
            <a:off x="67749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8"/>
          <p:cNvSpPr txBox="1"/>
          <p:nvPr>
            <p:ph idx="8" type="subTitle"/>
          </p:nvPr>
        </p:nvSpPr>
        <p:spPr>
          <a:xfrm>
            <a:off x="67749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30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0" name="Google Shape;90;p30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3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31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33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33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3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13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5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3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14d1b099_1_813"/>
          <p:cNvSpPr/>
          <p:nvPr/>
        </p:nvSpPr>
        <p:spPr>
          <a:xfrm rot="-736473">
            <a:off x="4709014" y="-1025848"/>
            <a:ext cx="1569171" cy="7576562"/>
          </a:xfrm>
          <a:prstGeom prst="rect">
            <a:avLst/>
          </a:prstGeom>
          <a:solidFill>
            <a:srgbClr val="000000">
              <a:alpha val="784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314d1b099_1_813"/>
          <p:cNvSpPr/>
          <p:nvPr/>
        </p:nvSpPr>
        <p:spPr>
          <a:xfrm rot="-689098">
            <a:off x="242666" y="-836876"/>
            <a:ext cx="2118417" cy="7576673"/>
          </a:xfrm>
          <a:prstGeom prst="rect">
            <a:avLst/>
          </a:prstGeom>
          <a:solidFill>
            <a:srgbClr val="000000">
              <a:alpha val="784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f314d1b099_1_813"/>
          <p:cNvCxnSpPr/>
          <p:nvPr/>
        </p:nvCxnSpPr>
        <p:spPr>
          <a:xfrm>
            <a:off x="4099988" y="-4830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f314d1b099_1_813"/>
          <p:cNvCxnSpPr/>
          <p:nvPr/>
        </p:nvCxnSpPr>
        <p:spPr>
          <a:xfrm rot="10000668">
            <a:off x="352161" y="3350498"/>
            <a:ext cx="207267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55" name="Google Shape;155;gf314d1b099_1_813"/>
          <p:cNvSpPr txBox="1"/>
          <p:nvPr/>
        </p:nvSpPr>
        <p:spPr>
          <a:xfrm flipH="1" rot="-799039">
            <a:off x="726219" y="2814876"/>
            <a:ext cx="1768661" cy="377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Data Acquisition</a:t>
            </a:r>
            <a:endParaRPr b="0" i="1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56" name="Google Shape;156;gf314d1b099_1_813"/>
          <p:cNvCxnSpPr/>
          <p:nvPr/>
        </p:nvCxnSpPr>
        <p:spPr>
          <a:xfrm rot="10028426">
            <a:off x="2243193" y="2077686"/>
            <a:ext cx="38443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57" name="Google Shape;157;gf314d1b099_1_813"/>
          <p:cNvSpPr txBox="1"/>
          <p:nvPr/>
        </p:nvSpPr>
        <p:spPr>
          <a:xfrm flipH="1" rot="-771777">
            <a:off x="2607191" y="1547261"/>
            <a:ext cx="3258470" cy="3769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AI-Based Model Development</a:t>
            </a:r>
            <a:endParaRPr b="0" i="1" sz="18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58" name="Google Shape;158;gf314d1b099_1_813"/>
          <p:cNvCxnSpPr/>
          <p:nvPr/>
        </p:nvCxnSpPr>
        <p:spPr>
          <a:xfrm rot="10141212">
            <a:off x="6213807" y="2047099"/>
            <a:ext cx="207284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159" name="Google Shape;159;gf314d1b099_1_813"/>
          <p:cNvCxnSpPr/>
          <p:nvPr/>
        </p:nvCxnSpPr>
        <p:spPr>
          <a:xfrm rot="-830956">
            <a:off x="2589945" y="3508618"/>
            <a:ext cx="2229618" cy="101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0" name="Google Shape;160;gf314d1b099_1_813"/>
          <p:cNvSpPr txBox="1"/>
          <p:nvPr/>
        </p:nvSpPr>
        <p:spPr>
          <a:xfrm flipH="1" rot="-830783">
            <a:off x="2883643" y="3011508"/>
            <a:ext cx="1954290" cy="3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Real-time System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1" name="Google Shape;161;gf314d1b099_1_813"/>
          <p:cNvCxnSpPr/>
          <p:nvPr/>
        </p:nvCxnSpPr>
        <p:spPr>
          <a:xfrm flipH="1">
            <a:off x="4843498" y="2872084"/>
            <a:ext cx="1458300" cy="35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62" name="Google Shape;162;gf314d1b099_1_813"/>
          <p:cNvSpPr txBox="1"/>
          <p:nvPr/>
        </p:nvSpPr>
        <p:spPr>
          <a:xfrm flipH="1" rot="-830373">
            <a:off x="5088661" y="2527137"/>
            <a:ext cx="1271719" cy="3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Evaluation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gf314d1b099_1_813"/>
          <p:cNvSpPr txBox="1"/>
          <p:nvPr/>
        </p:nvSpPr>
        <p:spPr>
          <a:xfrm flipH="1" rot="-658648">
            <a:off x="6568292" y="1486646"/>
            <a:ext cx="1977178" cy="37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Visualization</a:t>
            </a:r>
            <a:endParaRPr b="0" i="1" sz="17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4" name="Google Shape;164;gf314d1b099_1_813"/>
          <p:cNvCxnSpPr/>
          <p:nvPr/>
        </p:nvCxnSpPr>
        <p:spPr>
          <a:xfrm>
            <a:off x="1719241" y="-146675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f314d1b099_1_813"/>
          <p:cNvSpPr/>
          <p:nvPr/>
        </p:nvSpPr>
        <p:spPr>
          <a:xfrm rot="-734810">
            <a:off x="2362935" y="4544982"/>
            <a:ext cx="773605" cy="279387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10/4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" name="Google Shape;166;gf314d1b099_1_813"/>
          <p:cNvCxnSpPr/>
          <p:nvPr/>
        </p:nvCxnSpPr>
        <p:spPr>
          <a:xfrm flipH="1">
            <a:off x="9129965" y="40250"/>
            <a:ext cx="40500" cy="505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f314d1b099_1_813"/>
          <p:cNvCxnSpPr/>
          <p:nvPr/>
        </p:nvCxnSpPr>
        <p:spPr>
          <a:xfrm>
            <a:off x="5699125" y="-4830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f314d1b099_1_813"/>
          <p:cNvSpPr/>
          <p:nvPr/>
        </p:nvSpPr>
        <p:spPr>
          <a:xfrm rot="-752385">
            <a:off x="6046354" y="3761874"/>
            <a:ext cx="1022491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11/18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gf314d1b099_1_813"/>
          <p:cNvCxnSpPr/>
          <p:nvPr/>
        </p:nvCxnSpPr>
        <p:spPr>
          <a:xfrm>
            <a:off x="7910950" y="-5335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f314d1b099_1_813"/>
          <p:cNvSpPr/>
          <p:nvPr/>
        </p:nvSpPr>
        <p:spPr>
          <a:xfrm rot="-752596">
            <a:off x="8037747" y="2129174"/>
            <a:ext cx="773563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12/5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gf314d1b099_1_813"/>
          <p:cNvSpPr/>
          <p:nvPr/>
        </p:nvSpPr>
        <p:spPr>
          <a:xfrm rot="-752596">
            <a:off x="4633502" y="4086220"/>
            <a:ext cx="773563" cy="280003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11/4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2" name="Google Shape;172;gf314d1b099_1_813"/>
          <p:cNvGrpSpPr/>
          <p:nvPr/>
        </p:nvGrpSpPr>
        <p:grpSpPr>
          <a:xfrm rot="-825949">
            <a:off x="349173" y="3079928"/>
            <a:ext cx="368180" cy="368455"/>
            <a:chOff x="4755600" y="3563025"/>
            <a:chExt cx="361875" cy="362300"/>
          </a:xfrm>
        </p:grpSpPr>
        <p:sp>
          <p:nvSpPr>
            <p:cNvPr id="173" name="Google Shape;173;gf314d1b099_1_813"/>
            <p:cNvSpPr/>
            <p:nvPr/>
          </p:nvSpPr>
          <p:spPr>
            <a:xfrm>
              <a:off x="4755600" y="3700000"/>
              <a:ext cx="74075" cy="225325"/>
            </a:xfrm>
            <a:custGeom>
              <a:rect b="b" l="l" r="r" t="t"/>
              <a:pathLst>
                <a:path extrusionOk="0" h="9013" w="2963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f314d1b099_1_813"/>
            <p:cNvSpPr/>
            <p:nvPr/>
          </p:nvSpPr>
          <p:spPr>
            <a:xfrm>
              <a:off x="4852025" y="3783325"/>
              <a:ext cx="73325" cy="142000"/>
            </a:xfrm>
            <a:custGeom>
              <a:rect b="b" l="l" r="r" t="t"/>
              <a:pathLst>
                <a:path extrusionOk="0" h="5680" w="2933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f314d1b099_1_813"/>
            <p:cNvSpPr/>
            <p:nvPr/>
          </p:nvSpPr>
          <p:spPr>
            <a:xfrm>
              <a:off x="4947700" y="3720825"/>
              <a:ext cx="74100" cy="204500"/>
            </a:xfrm>
            <a:custGeom>
              <a:rect b="b" l="l" r="r" t="t"/>
              <a:pathLst>
                <a:path extrusionOk="0" h="8180" w="2964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f314d1b099_1_813"/>
            <p:cNvSpPr/>
            <p:nvPr/>
          </p:nvSpPr>
          <p:spPr>
            <a:xfrm>
              <a:off x="5044150" y="3652150"/>
              <a:ext cx="73325" cy="273175"/>
            </a:xfrm>
            <a:custGeom>
              <a:rect b="b" l="l" r="r" t="t"/>
              <a:pathLst>
                <a:path extrusionOk="0" h="10927" w="2933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f314d1b099_1_813"/>
            <p:cNvSpPr/>
            <p:nvPr/>
          </p:nvSpPr>
          <p:spPr>
            <a:xfrm>
              <a:off x="4763300" y="3563025"/>
              <a:ext cx="347750" cy="197750"/>
            </a:xfrm>
            <a:custGeom>
              <a:rect b="b" l="l" r="r" t="t"/>
              <a:pathLst>
                <a:path extrusionOk="0" h="7910" w="1391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gf314d1b099_1_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77771">
            <a:off x="2231980" y="19641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f314d1b099_1_8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75564">
            <a:off x="6240548" y="1768684"/>
            <a:ext cx="365760" cy="365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gf314d1b099_1_813"/>
          <p:cNvGrpSpPr/>
          <p:nvPr/>
        </p:nvGrpSpPr>
        <p:grpSpPr>
          <a:xfrm rot="-833785">
            <a:off x="4845625" y="2707844"/>
            <a:ext cx="274323" cy="384000"/>
            <a:chOff x="897141" y="3359875"/>
            <a:chExt cx="257962" cy="352762"/>
          </a:xfrm>
        </p:grpSpPr>
        <p:sp>
          <p:nvSpPr>
            <p:cNvPr id="181" name="Google Shape;181;gf314d1b099_1_813"/>
            <p:cNvSpPr/>
            <p:nvPr/>
          </p:nvSpPr>
          <p:spPr>
            <a:xfrm>
              <a:off x="897141" y="3359875"/>
              <a:ext cx="257962" cy="352762"/>
            </a:xfrm>
            <a:custGeom>
              <a:rect b="b" l="l" r="r" t="t"/>
              <a:pathLst>
                <a:path extrusionOk="0" h="11074" w="8098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f314d1b099_1_813"/>
            <p:cNvSpPr/>
            <p:nvPr/>
          </p:nvSpPr>
          <p:spPr>
            <a:xfrm>
              <a:off x="945688" y="3593691"/>
              <a:ext cx="160485" cy="89736"/>
            </a:xfrm>
            <a:custGeom>
              <a:rect b="b" l="l" r="r" t="t"/>
              <a:pathLst>
                <a:path extrusionOk="0" h="2817" w="5038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f314d1b099_1_813"/>
            <p:cNvSpPr/>
            <p:nvPr/>
          </p:nvSpPr>
          <p:spPr>
            <a:xfrm>
              <a:off x="1045076" y="3638256"/>
              <a:ext cx="27332" cy="27714"/>
            </a:xfrm>
            <a:custGeom>
              <a:rect b="b" l="l" r="r" t="t"/>
              <a:pathLst>
                <a:path extrusionOk="0" h="870" w="858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f314d1b099_1_813"/>
            <p:cNvSpPr/>
            <p:nvPr/>
          </p:nvSpPr>
          <p:spPr>
            <a:xfrm>
              <a:off x="976046" y="3643194"/>
              <a:ext cx="28096" cy="27332"/>
            </a:xfrm>
            <a:custGeom>
              <a:rect b="b" l="l" r="r" t="t"/>
              <a:pathLst>
                <a:path extrusionOk="0" h="858" w="882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f314d1b099_1_813"/>
            <p:cNvSpPr/>
            <p:nvPr/>
          </p:nvSpPr>
          <p:spPr>
            <a:xfrm>
              <a:off x="1004493" y="3613218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f314d1b099_1_813"/>
            <p:cNvSpPr/>
            <p:nvPr/>
          </p:nvSpPr>
          <p:spPr>
            <a:xfrm>
              <a:off x="991209" y="3555975"/>
              <a:ext cx="31505" cy="31122"/>
            </a:xfrm>
            <a:custGeom>
              <a:rect b="b" l="l" r="r" t="t"/>
              <a:pathLst>
                <a:path extrusionOk="0" h="977" w="989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f314d1b099_1_813"/>
            <p:cNvSpPr/>
            <p:nvPr/>
          </p:nvSpPr>
          <p:spPr>
            <a:xfrm>
              <a:off x="1023447" y="3528261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f314d1b099_1_813"/>
            <p:cNvSpPr/>
            <p:nvPr/>
          </p:nvSpPr>
          <p:spPr>
            <a:xfrm>
              <a:off x="1008284" y="3488442"/>
              <a:ext cx="28096" cy="27714"/>
            </a:xfrm>
            <a:custGeom>
              <a:rect b="b" l="l" r="r" t="t"/>
              <a:pathLst>
                <a:path extrusionOk="0" h="870" w="882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f314d1b099_1_813"/>
          <p:cNvGrpSpPr/>
          <p:nvPr/>
        </p:nvGrpSpPr>
        <p:grpSpPr>
          <a:xfrm rot="-697353">
            <a:off x="2609115" y="3331896"/>
            <a:ext cx="301767" cy="301745"/>
            <a:chOff x="980425" y="3563425"/>
            <a:chExt cx="361875" cy="362650"/>
          </a:xfrm>
        </p:grpSpPr>
        <p:sp>
          <p:nvSpPr>
            <p:cNvPr id="190" name="Google Shape;190;gf314d1b099_1_813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f314d1b099_1_813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f314d1b099_1_813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f314d1b099_1_813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f314d1b099_1_813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f314d1b099_1_813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f314d1b099_1_813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f314d1b099_1_813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f314d1b099_1_813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f314d1b099_1_813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f314d1b099_1_813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f314d1b099_1_813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f314d1b099_1_813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f314d1b099_1_813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f314d1b099_1_813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f314d1b099_1_813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f314d1b099_1_813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f314d1b099_1_813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f314d1b099_1_813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f314d1b099_1_813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f314d1b099_1_813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f314d1b099_1_813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f314d1b099_1_813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f314d1b099_1_813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f314d1b099_1_813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gf314d1b099_1_813"/>
          <p:cNvGrpSpPr/>
          <p:nvPr/>
        </p:nvGrpSpPr>
        <p:grpSpPr>
          <a:xfrm rot="-647608">
            <a:off x="8327479" y="1566040"/>
            <a:ext cx="393181" cy="393176"/>
            <a:chOff x="7528096" y="2450059"/>
            <a:chExt cx="327976" cy="324316"/>
          </a:xfrm>
        </p:grpSpPr>
        <p:sp>
          <p:nvSpPr>
            <p:cNvPr id="216" name="Google Shape;216;gf314d1b099_1_813"/>
            <p:cNvSpPr/>
            <p:nvPr/>
          </p:nvSpPr>
          <p:spPr>
            <a:xfrm>
              <a:off x="7569411" y="2697187"/>
              <a:ext cx="26928" cy="25623"/>
            </a:xfrm>
            <a:custGeom>
              <a:rect b="b" l="l" r="r" t="t"/>
              <a:pathLst>
                <a:path extrusionOk="0" h="805" w="846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f314d1b099_1_813"/>
            <p:cNvSpPr/>
            <p:nvPr/>
          </p:nvSpPr>
          <p:spPr>
            <a:xfrm>
              <a:off x="7600859" y="2728667"/>
              <a:ext cx="26578" cy="25591"/>
            </a:xfrm>
            <a:custGeom>
              <a:rect b="b" l="l" r="r" t="t"/>
              <a:pathLst>
                <a:path extrusionOk="0" h="804" w="835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314d1b099_1_813"/>
            <p:cNvSpPr/>
            <p:nvPr/>
          </p:nvSpPr>
          <p:spPr>
            <a:xfrm>
              <a:off x="7585326" y="2713102"/>
              <a:ext cx="26546" cy="25241"/>
            </a:xfrm>
            <a:custGeom>
              <a:rect b="b" l="l" r="r" t="t"/>
              <a:pathLst>
                <a:path extrusionOk="0" h="793" w="834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f314d1b099_1_813"/>
            <p:cNvSpPr/>
            <p:nvPr/>
          </p:nvSpPr>
          <p:spPr>
            <a:xfrm>
              <a:off x="7528096" y="2450059"/>
              <a:ext cx="327976" cy="324316"/>
            </a:xfrm>
            <a:custGeom>
              <a:rect b="b" l="l" r="r" t="t"/>
              <a:pathLst>
                <a:path extrusionOk="0" h="10189" w="10304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f314d1b099_1_813"/>
            <p:cNvSpPr/>
            <p:nvPr/>
          </p:nvSpPr>
          <p:spPr>
            <a:xfrm>
              <a:off x="7712296" y="2525528"/>
              <a:ext cx="79989" cy="60954"/>
            </a:xfrm>
            <a:custGeom>
              <a:rect b="b" l="l" r="r" t="t"/>
              <a:pathLst>
                <a:path extrusionOk="0" h="1915" w="2513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f314d1b099_1_813"/>
          <p:cNvSpPr txBox="1"/>
          <p:nvPr/>
        </p:nvSpPr>
        <p:spPr>
          <a:xfrm flipH="1" rot="677">
            <a:off x="76300" y="83121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Timeline</a:t>
            </a:r>
            <a:endParaRPr b="0" i="0" sz="2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22" name="Google Shape;222;gf314d1b099_1_813"/>
          <p:cNvGrpSpPr/>
          <p:nvPr/>
        </p:nvGrpSpPr>
        <p:grpSpPr>
          <a:xfrm>
            <a:off x="3314634" y="135007"/>
            <a:ext cx="548083" cy="444955"/>
            <a:chOff x="6083810" y="1547297"/>
            <a:chExt cx="382819" cy="310788"/>
          </a:xfrm>
        </p:grpSpPr>
        <p:sp>
          <p:nvSpPr>
            <p:cNvPr id="223" name="Google Shape;223;gf314d1b099_1_813"/>
            <p:cNvSpPr/>
            <p:nvPr/>
          </p:nvSpPr>
          <p:spPr>
            <a:xfrm>
              <a:off x="6083810" y="1547297"/>
              <a:ext cx="382819" cy="310788"/>
            </a:xfrm>
            <a:custGeom>
              <a:rect b="b" l="l" r="r" t="t"/>
              <a:pathLst>
                <a:path extrusionOk="0" h="9764" w="12027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f314d1b099_1_813"/>
            <p:cNvSpPr/>
            <p:nvPr/>
          </p:nvSpPr>
          <p:spPr>
            <a:xfrm>
              <a:off x="6106950" y="1606787"/>
              <a:ext cx="334661" cy="11395"/>
            </a:xfrm>
            <a:custGeom>
              <a:rect b="b" l="l" r="r" t="t"/>
              <a:pathLst>
                <a:path extrusionOk="0" h="358" w="10514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f314d1b099_1_813"/>
            <p:cNvSpPr/>
            <p:nvPr/>
          </p:nvSpPr>
          <p:spPr>
            <a:xfrm>
              <a:off x="6124743" y="1655296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f314d1b099_1_813"/>
            <p:cNvSpPr/>
            <p:nvPr/>
          </p:nvSpPr>
          <p:spPr>
            <a:xfrm>
              <a:off x="6208520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f314d1b099_1_813"/>
            <p:cNvSpPr/>
            <p:nvPr/>
          </p:nvSpPr>
          <p:spPr>
            <a:xfrm>
              <a:off x="6376391" y="1655296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f314d1b099_1_813"/>
            <p:cNvSpPr/>
            <p:nvPr/>
          </p:nvSpPr>
          <p:spPr>
            <a:xfrm>
              <a:off x="6124743" y="1703041"/>
              <a:ext cx="47427" cy="11427"/>
            </a:xfrm>
            <a:custGeom>
              <a:rect b="b" l="l" r="r" t="t"/>
              <a:pathLst>
                <a:path extrusionOk="0" h="359" w="149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f314d1b099_1_813"/>
            <p:cNvSpPr/>
            <p:nvPr/>
          </p:nvSpPr>
          <p:spPr>
            <a:xfrm>
              <a:off x="6292646" y="1703041"/>
              <a:ext cx="47395" cy="11427"/>
            </a:xfrm>
            <a:custGeom>
              <a:rect b="b" l="l" r="r" t="t"/>
              <a:pathLst>
                <a:path extrusionOk="0" h="359" w="1489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314d1b099_1_813"/>
            <p:cNvSpPr/>
            <p:nvPr/>
          </p:nvSpPr>
          <p:spPr>
            <a:xfrm>
              <a:off x="6124743" y="1750818"/>
              <a:ext cx="47427" cy="11395"/>
            </a:xfrm>
            <a:custGeom>
              <a:rect b="b" l="l" r="r" t="t"/>
              <a:pathLst>
                <a:path extrusionOk="0" h="358" w="149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f314d1b099_1_813"/>
            <p:cNvSpPr/>
            <p:nvPr/>
          </p:nvSpPr>
          <p:spPr>
            <a:xfrm>
              <a:off x="6208520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f314d1b099_1_813"/>
            <p:cNvSpPr/>
            <p:nvPr/>
          </p:nvSpPr>
          <p:spPr>
            <a:xfrm>
              <a:off x="6376391" y="1750818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f314d1b099_1_813"/>
            <p:cNvSpPr/>
            <p:nvPr/>
          </p:nvSpPr>
          <p:spPr>
            <a:xfrm>
              <a:off x="6208520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f314d1b099_1_813"/>
            <p:cNvSpPr/>
            <p:nvPr/>
          </p:nvSpPr>
          <p:spPr>
            <a:xfrm>
              <a:off x="6292646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f314d1b099_1_813"/>
            <p:cNvSpPr/>
            <p:nvPr/>
          </p:nvSpPr>
          <p:spPr>
            <a:xfrm>
              <a:off x="6376391" y="1798563"/>
              <a:ext cx="47395" cy="11395"/>
            </a:xfrm>
            <a:custGeom>
              <a:rect b="b" l="l" r="r" t="t"/>
              <a:pathLst>
                <a:path extrusionOk="0" h="358" w="148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f314d1b099_1_813"/>
            <p:cNvSpPr/>
            <p:nvPr/>
          </p:nvSpPr>
          <p:spPr>
            <a:xfrm>
              <a:off x="6207756" y="1690723"/>
              <a:ext cx="48923" cy="35108"/>
            </a:xfrm>
            <a:custGeom>
              <a:rect b="b" l="l" r="r" t="t"/>
              <a:pathLst>
                <a:path extrusionOk="0" h="1103" w="1537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f314d1b099_1_813"/>
            <p:cNvSpPr/>
            <p:nvPr/>
          </p:nvSpPr>
          <p:spPr>
            <a:xfrm>
              <a:off x="6376009" y="1690723"/>
              <a:ext cx="48159" cy="35108"/>
            </a:xfrm>
            <a:custGeom>
              <a:rect b="b" l="l" r="r" t="t"/>
              <a:pathLst>
                <a:path extrusionOk="0" h="1103" w="1513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f314d1b099_1_813"/>
            <p:cNvSpPr/>
            <p:nvPr/>
          </p:nvSpPr>
          <p:spPr>
            <a:xfrm>
              <a:off x="6291500" y="1738595"/>
              <a:ext cx="48923" cy="34981"/>
            </a:xfrm>
            <a:custGeom>
              <a:rect b="b" l="l" r="r" t="t"/>
              <a:pathLst>
                <a:path extrusionOk="0" h="1099" w="1537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f314d1b099_1_813"/>
            <p:cNvSpPr/>
            <p:nvPr/>
          </p:nvSpPr>
          <p:spPr>
            <a:xfrm>
              <a:off x="6123629" y="1786627"/>
              <a:ext cx="48891" cy="34695"/>
            </a:xfrm>
            <a:custGeom>
              <a:rect b="b" l="l" r="r" t="t"/>
              <a:pathLst>
                <a:path extrusionOk="0" h="1090" w="1536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f314d1b099_1_813"/>
            <p:cNvSpPr/>
            <p:nvPr/>
          </p:nvSpPr>
          <p:spPr>
            <a:xfrm>
              <a:off x="6291500" y="1642978"/>
              <a:ext cx="48923" cy="34727"/>
            </a:xfrm>
            <a:custGeom>
              <a:rect b="b" l="l" r="r" t="t"/>
              <a:pathLst>
                <a:path extrusionOk="0" h="1091" w="1537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gf314d1b099_1_813"/>
          <p:cNvCxnSpPr/>
          <p:nvPr/>
        </p:nvCxnSpPr>
        <p:spPr>
          <a:xfrm>
            <a:off x="-408609" y="0"/>
            <a:ext cx="1115100" cy="524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gf314d1b099_1_813"/>
          <p:cNvSpPr/>
          <p:nvPr/>
        </p:nvSpPr>
        <p:spPr>
          <a:xfrm rot="-773280">
            <a:off x="97798" y="3757546"/>
            <a:ext cx="773383" cy="280108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9/23</a:t>
            </a:r>
            <a:endParaRPr b="1" i="0" sz="2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gf314d1b099_1_813"/>
          <p:cNvSpPr/>
          <p:nvPr/>
        </p:nvSpPr>
        <p:spPr>
          <a:xfrm rot="-729611">
            <a:off x="8513445" y="-1165044"/>
            <a:ext cx="1578007" cy="7576806"/>
          </a:xfrm>
          <a:prstGeom prst="rect">
            <a:avLst/>
          </a:prstGeom>
          <a:solidFill>
            <a:srgbClr val="000000">
              <a:alpha val="784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314d1b099_1_983"/>
          <p:cNvSpPr txBox="1"/>
          <p:nvPr/>
        </p:nvSpPr>
        <p:spPr>
          <a:xfrm flipH="1" rot="790">
            <a:off x="-86" y="198858"/>
            <a:ext cx="9144000" cy="69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Next Steps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8" name="Google Shape;508;gf314d1b099_1_983"/>
          <p:cNvSpPr txBox="1"/>
          <p:nvPr/>
        </p:nvSpPr>
        <p:spPr>
          <a:xfrm>
            <a:off x="577515" y="1725671"/>
            <a:ext cx="7865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0" i="0" lang="en" sz="25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Find better </a:t>
            </a:r>
            <a:r>
              <a:rPr lang="en" sz="2500">
                <a:latin typeface="Didact Gothic"/>
                <a:ea typeface="Didact Gothic"/>
                <a:cs typeface="Didact Gothic"/>
                <a:sym typeface="Didact Gothic"/>
              </a:rPr>
              <a:t>model : 1D - CNN , transformer</a:t>
            </a:r>
            <a:endParaRPr sz="2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idact Gothic"/>
              <a:buAutoNum type="arabicPeriod"/>
            </a:pPr>
            <a:r>
              <a:rPr lang="en" sz="2500">
                <a:latin typeface="Didact Gothic"/>
                <a:ea typeface="Didact Gothic"/>
                <a:cs typeface="Didact Gothic"/>
                <a:sym typeface="Didact Gothic"/>
              </a:rPr>
              <a:t>Analysis on Trained unsupervised Model</a:t>
            </a:r>
            <a:endParaRPr sz="2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Didact Gothic"/>
                <a:ea typeface="Didact Gothic"/>
                <a:cs typeface="Didact Gothic"/>
                <a:sym typeface="Didact Gothic"/>
              </a:rPr>
              <a:t>    	Like t-SNE, PCA on latent vectors.</a:t>
            </a:r>
            <a:endParaRPr sz="25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 flipH="1" rot="790">
            <a:off x="-86" y="198858"/>
            <a:ext cx="9144000" cy="69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System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9" name="Google Shape;249;p2"/>
          <p:cNvSpPr txBox="1"/>
          <p:nvPr/>
        </p:nvSpPr>
        <p:spPr>
          <a:xfrm>
            <a:off x="1326050" y="853900"/>
            <a:ext cx="68211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The person in charge : </a:t>
            </a:r>
            <a:r>
              <a:rPr b="1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Dongyoung Choi</a:t>
            </a:r>
            <a:endParaRPr b="1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How? 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Using</a:t>
            </a:r>
            <a:r>
              <a:rPr b="1" i="1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KIWOOM Open API</a:t>
            </a:r>
            <a:endParaRPr b="1" i="1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Connect Real Time Trading system based on Kiwoom API with AI model 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Do Real-time Mock Investment. A true evaluation!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3497700" y="3744599"/>
            <a:ext cx="1534500" cy="18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2"/>
          <p:cNvGrpSpPr/>
          <p:nvPr/>
        </p:nvGrpSpPr>
        <p:grpSpPr>
          <a:xfrm>
            <a:off x="2586093" y="277072"/>
            <a:ext cx="457193" cy="457193"/>
            <a:chOff x="980425" y="3563425"/>
            <a:chExt cx="361875" cy="362650"/>
          </a:xfrm>
        </p:grpSpPr>
        <p:sp>
          <p:nvSpPr>
            <p:cNvPr id="252" name="Google Shape;252;p2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7" name="Google Shape;2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433" y="4466200"/>
            <a:ext cx="1141809" cy="37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"/>
          <p:cNvGrpSpPr/>
          <p:nvPr/>
        </p:nvGrpSpPr>
        <p:grpSpPr>
          <a:xfrm>
            <a:off x="2007124" y="3129563"/>
            <a:ext cx="990447" cy="1028783"/>
            <a:chOff x="3997175" y="2485750"/>
            <a:chExt cx="363400" cy="363425"/>
          </a:xfrm>
        </p:grpSpPr>
        <p:sp>
          <p:nvSpPr>
            <p:cNvPr id="279" name="Google Shape;279;p2"/>
            <p:cNvSpPr/>
            <p:nvPr/>
          </p:nvSpPr>
          <p:spPr>
            <a:xfrm>
              <a:off x="4190050" y="2702550"/>
              <a:ext cx="17000" cy="14600"/>
            </a:xfrm>
            <a:custGeom>
              <a:rect b="b" l="l" r="r" t="t"/>
              <a:pathLst>
                <a:path extrusionOk="0" h="584" w="680">
                  <a:moveTo>
                    <a:pt x="371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041150" y="2702550"/>
              <a:ext cx="17000" cy="14600"/>
            </a:xfrm>
            <a:custGeom>
              <a:rect b="b" l="l" r="r" t="t"/>
              <a:pathLst>
                <a:path extrusionOk="0" h="584" w="680">
                  <a:moveTo>
                    <a:pt x="40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97175" y="2485750"/>
              <a:ext cx="363400" cy="363425"/>
            </a:xfrm>
            <a:custGeom>
              <a:rect b="b" l="l" r="r" t="t"/>
              <a:pathLst>
                <a:path extrusionOk="0" h="14537" w="14536">
                  <a:moveTo>
                    <a:pt x="13672" y="556"/>
                  </a:moveTo>
                  <a:cubicBezTo>
                    <a:pt x="13826" y="556"/>
                    <a:pt x="13950" y="710"/>
                    <a:pt x="13950" y="865"/>
                  </a:cubicBezTo>
                  <a:lnTo>
                    <a:pt x="13950" y="10401"/>
                  </a:lnTo>
                  <a:lnTo>
                    <a:pt x="8549" y="10401"/>
                  </a:lnTo>
                  <a:cubicBezTo>
                    <a:pt x="8209" y="10432"/>
                    <a:pt x="8209" y="10926"/>
                    <a:pt x="8549" y="10956"/>
                  </a:cubicBezTo>
                  <a:lnTo>
                    <a:pt x="13950" y="10956"/>
                  </a:lnTo>
                  <a:lnTo>
                    <a:pt x="13950" y="11821"/>
                  </a:lnTo>
                  <a:cubicBezTo>
                    <a:pt x="13950" y="11975"/>
                    <a:pt x="13826" y="12098"/>
                    <a:pt x="13672" y="12098"/>
                  </a:cubicBezTo>
                  <a:lnTo>
                    <a:pt x="833" y="12098"/>
                  </a:lnTo>
                  <a:cubicBezTo>
                    <a:pt x="679" y="12098"/>
                    <a:pt x="556" y="11975"/>
                    <a:pt x="556" y="11821"/>
                  </a:cubicBezTo>
                  <a:lnTo>
                    <a:pt x="556" y="10956"/>
                  </a:lnTo>
                  <a:lnTo>
                    <a:pt x="5956" y="10956"/>
                  </a:lnTo>
                  <a:cubicBezTo>
                    <a:pt x="5975" y="10959"/>
                    <a:pt x="5993" y="10960"/>
                    <a:pt x="6010" y="10960"/>
                  </a:cubicBezTo>
                  <a:cubicBezTo>
                    <a:pt x="6370" y="10960"/>
                    <a:pt x="6370" y="10397"/>
                    <a:pt x="6010" y="10397"/>
                  </a:cubicBezTo>
                  <a:cubicBezTo>
                    <a:pt x="5993" y="10397"/>
                    <a:pt x="5975" y="10398"/>
                    <a:pt x="5956" y="10401"/>
                  </a:cubicBezTo>
                  <a:lnTo>
                    <a:pt x="556" y="10401"/>
                  </a:ln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672" y="12685"/>
                  </a:moveTo>
                  <a:lnTo>
                    <a:pt x="8672" y="13981"/>
                  </a:lnTo>
                  <a:lnTo>
                    <a:pt x="5833" y="13981"/>
                  </a:lnTo>
                  <a:lnTo>
                    <a:pt x="5833" y="12685"/>
                  </a:ln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11821"/>
                  </a:lnTo>
                  <a:cubicBezTo>
                    <a:pt x="0" y="12284"/>
                    <a:pt x="370" y="12685"/>
                    <a:pt x="833" y="12685"/>
                  </a:cubicBezTo>
                  <a:lnTo>
                    <a:pt x="5277" y="12685"/>
                  </a:lnTo>
                  <a:lnTo>
                    <a:pt x="5277" y="13981"/>
                  </a:lnTo>
                  <a:lnTo>
                    <a:pt x="3858" y="13981"/>
                  </a:lnTo>
                  <a:cubicBezTo>
                    <a:pt x="3703" y="13981"/>
                    <a:pt x="3580" y="14104"/>
                    <a:pt x="3580" y="14259"/>
                  </a:cubicBezTo>
                  <a:cubicBezTo>
                    <a:pt x="3580" y="14413"/>
                    <a:pt x="3703" y="14536"/>
                    <a:pt x="3858" y="14536"/>
                  </a:cubicBezTo>
                  <a:lnTo>
                    <a:pt x="10678" y="14536"/>
                  </a:lnTo>
                  <a:cubicBezTo>
                    <a:pt x="10833" y="14536"/>
                    <a:pt x="10956" y="14413"/>
                    <a:pt x="10956" y="14259"/>
                  </a:cubicBezTo>
                  <a:cubicBezTo>
                    <a:pt x="10956" y="14104"/>
                    <a:pt x="10833" y="13981"/>
                    <a:pt x="10678" y="13981"/>
                  </a:cubicBezTo>
                  <a:lnTo>
                    <a:pt x="9259" y="13981"/>
                  </a:lnTo>
                  <a:lnTo>
                    <a:pt x="9259" y="12685"/>
                  </a:lnTo>
                  <a:lnTo>
                    <a:pt x="13672" y="12685"/>
                  </a:lnTo>
                  <a:cubicBezTo>
                    <a:pt x="14135" y="12654"/>
                    <a:pt x="14536" y="12284"/>
                    <a:pt x="14536" y="11821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061450" y="2528175"/>
              <a:ext cx="232025" cy="146650"/>
            </a:xfrm>
            <a:custGeom>
              <a:rect b="b" l="l" r="r" t="t"/>
              <a:pathLst>
                <a:path extrusionOk="0" h="5866" w="9281">
                  <a:moveTo>
                    <a:pt x="2706" y="3118"/>
                  </a:moveTo>
                  <a:lnTo>
                    <a:pt x="2706" y="5278"/>
                  </a:lnTo>
                  <a:lnTo>
                    <a:pt x="1565" y="5278"/>
                  </a:lnTo>
                  <a:lnTo>
                    <a:pt x="1565" y="3118"/>
                  </a:lnTo>
                  <a:close/>
                  <a:moveTo>
                    <a:pt x="4404" y="587"/>
                  </a:moveTo>
                  <a:lnTo>
                    <a:pt x="4404" y="5278"/>
                  </a:lnTo>
                  <a:lnTo>
                    <a:pt x="3262" y="5278"/>
                  </a:lnTo>
                  <a:lnTo>
                    <a:pt x="3262" y="587"/>
                  </a:lnTo>
                  <a:close/>
                  <a:moveTo>
                    <a:pt x="6101" y="2285"/>
                  </a:moveTo>
                  <a:lnTo>
                    <a:pt x="6101" y="5278"/>
                  </a:lnTo>
                  <a:lnTo>
                    <a:pt x="4959" y="5278"/>
                  </a:lnTo>
                  <a:lnTo>
                    <a:pt x="4959" y="2285"/>
                  </a:lnTo>
                  <a:close/>
                  <a:moveTo>
                    <a:pt x="7799" y="3982"/>
                  </a:moveTo>
                  <a:lnTo>
                    <a:pt x="7799" y="5278"/>
                  </a:lnTo>
                  <a:lnTo>
                    <a:pt x="6688" y="5278"/>
                  </a:lnTo>
                  <a:lnTo>
                    <a:pt x="6688" y="3982"/>
                  </a:lnTo>
                  <a:close/>
                  <a:moveTo>
                    <a:pt x="2984" y="1"/>
                  </a:moveTo>
                  <a:cubicBezTo>
                    <a:pt x="2830" y="1"/>
                    <a:pt x="2706" y="124"/>
                    <a:pt x="2706" y="279"/>
                  </a:cubicBezTo>
                  <a:lnTo>
                    <a:pt x="2706" y="2562"/>
                  </a:lnTo>
                  <a:lnTo>
                    <a:pt x="1287" y="2562"/>
                  </a:lnTo>
                  <a:cubicBezTo>
                    <a:pt x="1132" y="2562"/>
                    <a:pt x="1009" y="2686"/>
                    <a:pt x="1009" y="2840"/>
                  </a:cubicBezTo>
                  <a:lnTo>
                    <a:pt x="1009" y="5278"/>
                  </a:lnTo>
                  <a:lnTo>
                    <a:pt x="423" y="5278"/>
                  </a:lnTo>
                  <a:cubicBezTo>
                    <a:pt x="413" y="5278"/>
                    <a:pt x="403" y="5277"/>
                    <a:pt x="393" y="5277"/>
                  </a:cubicBezTo>
                  <a:cubicBezTo>
                    <a:pt x="0" y="5277"/>
                    <a:pt x="0" y="5866"/>
                    <a:pt x="393" y="5866"/>
                  </a:cubicBezTo>
                  <a:cubicBezTo>
                    <a:pt x="403" y="5866"/>
                    <a:pt x="413" y="5865"/>
                    <a:pt x="423" y="5865"/>
                  </a:cubicBezTo>
                  <a:lnTo>
                    <a:pt x="8941" y="5865"/>
                  </a:lnTo>
                  <a:cubicBezTo>
                    <a:pt x="9280" y="5803"/>
                    <a:pt x="9280" y="5340"/>
                    <a:pt x="8941" y="5278"/>
                  </a:cubicBezTo>
                  <a:lnTo>
                    <a:pt x="8385" y="5278"/>
                  </a:lnTo>
                  <a:lnTo>
                    <a:pt x="8385" y="3704"/>
                  </a:lnTo>
                  <a:cubicBezTo>
                    <a:pt x="8385" y="3550"/>
                    <a:pt x="8262" y="3427"/>
                    <a:pt x="8076" y="3427"/>
                  </a:cubicBezTo>
                  <a:lnTo>
                    <a:pt x="6657" y="3427"/>
                  </a:lnTo>
                  <a:lnTo>
                    <a:pt x="6657" y="2007"/>
                  </a:lnTo>
                  <a:cubicBezTo>
                    <a:pt x="6657" y="1822"/>
                    <a:pt x="6533" y="1698"/>
                    <a:pt x="6379" y="1698"/>
                  </a:cubicBezTo>
                  <a:lnTo>
                    <a:pt x="4959" y="1698"/>
                  </a:lnTo>
                  <a:lnTo>
                    <a:pt x="4959" y="279"/>
                  </a:lnTo>
                  <a:cubicBezTo>
                    <a:pt x="4959" y="124"/>
                    <a:pt x="4836" y="1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085125" y="2702550"/>
              <a:ext cx="81025" cy="14700"/>
            </a:xfrm>
            <a:custGeom>
              <a:rect b="b" l="l" r="r" t="t"/>
              <a:pathLst>
                <a:path extrusionOk="0" h="588" w="3241">
                  <a:moveTo>
                    <a:pt x="340" y="1"/>
                  </a:moveTo>
                  <a:cubicBezTo>
                    <a:pt x="0" y="62"/>
                    <a:pt x="0" y="525"/>
                    <a:pt x="340" y="587"/>
                  </a:cubicBezTo>
                  <a:lnTo>
                    <a:pt x="2901" y="587"/>
                  </a:lnTo>
                  <a:cubicBezTo>
                    <a:pt x="3241" y="525"/>
                    <a:pt x="3241" y="62"/>
                    <a:pt x="29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235575" y="2702525"/>
              <a:ext cx="81550" cy="14750"/>
            </a:xfrm>
            <a:custGeom>
              <a:rect b="b" l="l" r="r" t="t"/>
              <a:pathLst>
                <a:path extrusionOk="0" h="590" w="3262">
                  <a:moveTo>
                    <a:pt x="2869" y="1"/>
                  </a:moveTo>
                  <a:cubicBezTo>
                    <a:pt x="2860" y="1"/>
                    <a:pt x="2850" y="1"/>
                    <a:pt x="2840" y="2"/>
                  </a:cubicBezTo>
                  <a:lnTo>
                    <a:pt x="278" y="2"/>
                  </a:lnTo>
                  <a:cubicBezTo>
                    <a:pt x="124" y="2"/>
                    <a:pt x="0" y="156"/>
                    <a:pt x="0" y="310"/>
                  </a:cubicBezTo>
                  <a:cubicBezTo>
                    <a:pt x="0" y="465"/>
                    <a:pt x="124" y="588"/>
                    <a:pt x="278" y="588"/>
                  </a:cubicBezTo>
                  <a:lnTo>
                    <a:pt x="2840" y="588"/>
                  </a:lnTo>
                  <a:cubicBezTo>
                    <a:pt x="2850" y="589"/>
                    <a:pt x="2860" y="589"/>
                    <a:pt x="2869" y="589"/>
                  </a:cubicBezTo>
                  <a:cubicBezTo>
                    <a:pt x="3262" y="589"/>
                    <a:pt x="3262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169225" y="2745750"/>
              <a:ext cx="16225" cy="13850"/>
            </a:xfrm>
            <a:custGeom>
              <a:rect b="b" l="l" r="r" t="t"/>
              <a:pathLst>
                <a:path extrusionOk="0" h="554" w="649">
                  <a:moveTo>
                    <a:pt x="371" y="1"/>
                  </a:moveTo>
                  <a:cubicBezTo>
                    <a:pt x="124" y="1"/>
                    <a:pt x="0" y="310"/>
                    <a:pt x="185" y="464"/>
                  </a:cubicBezTo>
                  <a:cubicBezTo>
                    <a:pt x="247" y="526"/>
                    <a:pt x="319" y="553"/>
                    <a:pt x="388" y="553"/>
                  </a:cubicBezTo>
                  <a:cubicBezTo>
                    <a:pt x="525" y="553"/>
                    <a:pt x="648" y="443"/>
                    <a:pt x="648" y="279"/>
                  </a:cubicBezTo>
                  <a:cubicBezTo>
                    <a:pt x="648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6075" y="2952750"/>
            <a:ext cx="1640549" cy="13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"/>
          <p:cNvSpPr txBox="1"/>
          <p:nvPr/>
        </p:nvSpPr>
        <p:spPr>
          <a:xfrm>
            <a:off x="5158775" y="4411350"/>
            <a:ext cx="19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Trained</a:t>
            </a: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Trading Model 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8" name="Google Shape;288;p2"/>
          <p:cNvSpPr txBox="1"/>
          <p:nvPr/>
        </p:nvSpPr>
        <p:spPr>
          <a:xfrm>
            <a:off x="3770125" y="2798442"/>
            <a:ext cx="12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 Time </a:t>
            </a:r>
            <a:b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Stock Data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9" name="Google Shape;289;p2"/>
          <p:cNvSpPr txBox="1"/>
          <p:nvPr/>
        </p:nvSpPr>
        <p:spPr>
          <a:xfrm>
            <a:off x="3859950" y="3934075"/>
            <a:ext cx="12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based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Decision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0" name="Google Shape;290;p2"/>
          <p:cNvSpPr/>
          <p:nvPr/>
        </p:nvSpPr>
        <p:spPr>
          <a:xfrm rot="10800000">
            <a:off x="3497700" y="3354524"/>
            <a:ext cx="1534500" cy="18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/>
        </p:nvSpPr>
        <p:spPr>
          <a:xfrm flipH="1" rot="790">
            <a:off x="-86" y="198858"/>
            <a:ext cx="9144000" cy="69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System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1326050" y="853900"/>
            <a:ext cx="7244926" cy="280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Too many stocks to test through AI model in real time (more than 3000)</a:t>
            </a:r>
            <a:endParaRPr/>
          </a:p>
          <a:p>
            <a:pPr indent="0" lvl="0" marL="1333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 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Use </a:t>
            </a:r>
            <a:r>
              <a:rPr b="1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Conditional Search 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supported by 키움 API</a:t>
            </a:r>
            <a:endParaRPr/>
          </a:p>
          <a:p>
            <a:pPr indent="0" lvl="0" marL="1333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Search the most popular and active stocks that satisfies certain conditions</a:t>
            </a:r>
            <a:endParaRPr/>
          </a:p>
          <a:p>
            <a:pPr indent="0" lvl="0" marL="1333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 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market price rose more than 1% from the previous day’s closing price</a:t>
            </a:r>
            <a:endParaRPr/>
          </a:p>
          <a:p>
            <a:pPr indent="0" lvl="0" marL="1333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The trading volume to the same time zone is more than 180% compared to previous day</a:t>
            </a:r>
            <a:endParaRPr/>
          </a:p>
          <a:p>
            <a:pPr indent="0" lvl="0" marL="1333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1333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97" name="Google Shape;297;p3"/>
          <p:cNvGrpSpPr/>
          <p:nvPr/>
        </p:nvGrpSpPr>
        <p:grpSpPr>
          <a:xfrm>
            <a:off x="2586093" y="277072"/>
            <a:ext cx="457193" cy="457193"/>
            <a:chOff x="980425" y="3563425"/>
            <a:chExt cx="361875" cy="362650"/>
          </a:xfrm>
        </p:grpSpPr>
        <p:sp>
          <p:nvSpPr>
            <p:cNvPr id="298" name="Google Shape;298;p3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3" name="Google Shape;3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636" y="3074900"/>
            <a:ext cx="4477112" cy="187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"/>
          <p:cNvSpPr txBox="1"/>
          <p:nvPr/>
        </p:nvSpPr>
        <p:spPr>
          <a:xfrm flipH="1" rot="790">
            <a:off x="-86" y="198858"/>
            <a:ext cx="9144000" cy="69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Kiwoom API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1326050" y="853900"/>
            <a:ext cx="7244926" cy="1348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PyQt5 based Open API</a:t>
            </a:r>
            <a:endParaRPr/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Various functions of Kiwoom objects can be used through ‘dynamic call’</a:t>
            </a:r>
            <a:endParaRPr/>
          </a:p>
          <a:p>
            <a:pPr indent="-22860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2860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30" name="Google Shape;330;p4"/>
          <p:cNvGrpSpPr/>
          <p:nvPr/>
        </p:nvGrpSpPr>
        <p:grpSpPr>
          <a:xfrm>
            <a:off x="3122541" y="277072"/>
            <a:ext cx="457193" cy="457193"/>
            <a:chOff x="980425" y="3563425"/>
            <a:chExt cx="361875" cy="362650"/>
          </a:xfrm>
        </p:grpSpPr>
        <p:sp>
          <p:nvSpPr>
            <p:cNvPr id="331" name="Google Shape;331;p4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370" y="1667617"/>
            <a:ext cx="25146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6050" y="1867394"/>
            <a:ext cx="3665220" cy="262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/>
        </p:nvSpPr>
        <p:spPr>
          <a:xfrm flipH="1" rot="790">
            <a:off x="-86" y="198858"/>
            <a:ext cx="9144000" cy="69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Kiwoom API (cont.)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3" name="Google Shape;363;p5"/>
          <p:cNvSpPr txBox="1"/>
          <p:nvPr/>
        </p:nvSpPr>
        <p:spPr>
          <a:xfrm>
            <a:off x="1326050" y="853900"/>
            <a:ext cx="7244926" cy="1348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Load conditional search result</a:t>
            </a:r>
            <a:endParaRPr/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Subscribe the result stock to get real time trading information</a:t>
            </a:r>
            <a:endParaRPr/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Wait and Get realtime data</a:t>
            </a:r>
            <a:endParaRPr/>
          </a:p>
          <a:p>
            <a:pPr indent="-22860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64" name="Google Shape;364;p5"/>
          <p:cNvGrpSpPr/>
          <p:nvPr/>
        </p:nvGrpSpPr>
        <p:grpSpPr>
          <a:xfrm>
            <a:off x="2683629" y="277072"/>
            <a:ext cx="457193" cy="457193"/>
            <a:chOff x="980425" y="3563425"/>
            <a:chExt cx="361875" cy="362650"/>
          </a:xfrm>
        </p:grpSpPr>
        <p:sp>
          <p:nvSpPr>
            <p:cNvPr id="365" name="Google Shape;365;p5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재고 검색 단색으로 채워진" id="390" name="Google Shape;3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041" y="2201931"/>
            <a:ext cx="1917615" cy="1917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체크리스트 단색으로 채워진" id="391" name="Google Shape;3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3205" y="2336487"/>
            <a:ext cx="1627718" cy="1627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데이터베이스 단색으로 채워진" id="392" name="Google Shape;39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9504" y="2571750"/>
            <a:ext cx="1343075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데이터베이스 단색으로 채워진" id="393" name="Google Shape;39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6013" y="2336487"/>
            <a:ext cx="1343075" cy="1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 txBox="1"/>
          <p:nvPr/>
        </p:nvSpPr>
        <p:spPr>
          <a:xfrm>
            <a:off x="692327" y="4119543"/>
            <a:ext cx="26056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Searh the active stocks list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"/>
          <p:cNvSpPr txBox="1"/>
          <p:nvPr/>
        </p:nvSpPr>
        <p:spPr>
          <a:xfrm>
            <a:off x="3954376" y="4135711"/>
            <a:ext cx="23416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 those stocks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"/>
          <p:cNvSpPr txBox="1"/>
          <p:nvPr/>
        </p:nvSpPr>
        <p:spPr>
          <a:xfrm>
            <a:off x="6719504" y="4119544"/>
            <a:ext cx="23416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real time data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3356737" y="2901329"/>
            <a:ext cx="419386" cy="5362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6156864" y="2901329"/>
            <a:ext cx="419386" cy="5362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"/>
          <p:cNvSpPr/>
          <p:nvPr/>
        </p:nvSpPr>
        <p:spPr>
          <a:xfrm rot="10800000">
            <a:off x="3869222" y="2951722"/>
            <a:ext cx="542621" cy="38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"/>
          <p:cNvSpPr/>
          <p:nvPr/>
        </p:nvSpPr>
        <p:spPr>
          <a:xfrm>
            <a:off x="1484944" y="2108527"/>
            <a:ext cx="2206752" cy="201168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"/>
          <p:cNvSpPr txBox="1"/>
          <p:nvPr/>
        </p:nvSpPr>
        <p:spPr>
          <a:xfrm flipH="1" rot="790">
            <a:off x="-86" y="198858"/>
            <a:ext cx="9144000" cy="69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System (cont.)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6" name="Google Shape;406;p6"/>
          <p:cNvSpPr txBox="1"/>
          <p:nvPr/>
        </p:nvSpPr>
        <p:spPr>
          <a:xfrm>
            <a:off x="1326050" y="853900"/>
            <a:ext cx="7244926" cy="1057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Kiwoom API  only only supports 32-bit , while Pytorch supports only 64-bit</a:t>
            </a:r>
            <a:endParaRPr/>
          </a:p>
          <a:p>
            <a:pPr indent="0" lvl="0" marL="13335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 Use two virtual environment and communicate with two programs through packet</a:t>
            </a:r>
            <a:endParaRPr/>
          </a:p>
          <a:p>
            <a:pPr indent="-22860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07" name="Google Shape;407;p6"/>
          <p:cNvGrpSpPr/>
          <p:nvPr/>
        </p:nvGrpSpPr>
        <p:grpSpPr>
          <a:xfrm>
            <a:off x="2342253" y="277072"/>
            <a:ext cx="457193" cy="457193"/>
            <a:chOff x="980425" y="3563425"/>
            <a:chExt cx="361875" cy="362650"/>
          </a:xfrm>
        </p:grpSpPr>
        <p:sp>
          <p:nvSpPr>
            <p:cNvPr id="408" name="Google Shape;408;p6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6"/>
          <p:cNvGrpSpPr/>
          <p:nvPr/>
        </p:nvGrpSpPr>
        <p:grpSpPr>
          <a:xfrm>
            <a:off x="2097288" y="2339152"/>
            <a:ext cx="990447" cy="1028783"/>
            <a:chOff x="3997175" y="2485750"/>
            <a:chExt cx="363400" cy="363425"/>
          </a:xfrm>
        </p:grpSpPr>
        <p:sp>
          <p:nvSpPr>
            <p:cNvPr id="434" name="Google Shape;434;p6"/>
            <p:cNvSpPr/>
            <p:nvPr/>
          </p:nvSpPr>
          <p:spPr>
            <a:xfrm>
              <a:off x="4190050" y="2702550"/>
              <a:ext cx="17000" cy="14600"/>
            </a:xfrm>
            <a:custGeom>
              <a:rect b="b" l="l" r="r" t="t"/>
              <a:pathLst>
                <a:path extrusionOk="0" h="584" w="680">
                  <a:moveTo>
                    <a:pt x="371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041150" y="2702550"/>
              <a:ext cx="17000" cy="14600"/>
            </a:xfrm>
            <a:custGeom>
              <a:rect b="b" l="l" r="r" t="t"/>
              <a:pathLst>
                <a:path extrusionOk="0" h="584" w="680">
                  <a:moveTo>
                    <a:pt x="40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997175" y="2485750"/>
              <a:ext cx="363400" cy="363425"/>
            </a:xfrm>
            <a:custGeom>
              <a:rect b="b" l="l" r="r" t="t"/>
              <a:pathLst>
                <a:path extrusionOk="0" h="14537" w="14536">
                  <a:moveTo>
                    <a:pt x="13672" y="556"/>
                  </a:moveTo>
                  <a:cubicBezTo>
                    <a:pt x="13826" y="556"/>
                    <a:pt x="13950" y="710"/>
                    <a:pt x="13950" y="865"/>
                  </a:cubicBezTo>
                  <a:lnTo>
                    <a:pt x="13950" y="10401"/>
                  </a:lnTo>
                  <a:lnTo>
                    <a:pt x="8549" y="10401"/>
                  </a:lnTo>
                  <a:cubicBezTo>
                    <a:pt x="8209" y="10432"/>
                    <a:pt x="8209" y="10926"/>
                    <a:pt x="8549" y="10956"/>
                  </a:cubicBezTo>
                  <a:lnTo>
                    <a:pt x="13950" y="10956"/>
                  </a:lnTo>
                  <a:lnTo>
                    <a:pt x="13950" y="11821"/>
                  </a:lnTo>
                  <a:cubicBezTo>
                    <a:pt x="13950" y="11975"/>
                    <a:pt x="13826" y="12098"/>
                    <a:pt x="13672" y="12098"/>
                  </a:cubicBezTo>
                  <a:lnTo>
                    <a:pt x="833" y="12098"/>
                  </a:lnTo>
                  <a:cubicBezTo>
                    <a:pt x="679" y="12098"/>
                    <a:pt x="556" y="11975"/>
                    <a:pt x="556" y="11821"/>
                  </a:cubicBezTo>
                  <a:lnTo>
                    <a:pt x="556" y="10956"/>
                  </a:lnTo>
                  <a:lnTo>
                    <a:pt x="5956" y="10956"/>
                  </a:lnTo>
                  <a:cubicBezTo>
                    <a:pt x="5975" y="10959"/>
                    <a:pt x="5993" y="10960"/>
                    <a:pt x="6010" y="10960"/>
                  </a:cubicBezTo>
                  <a:cubicBezTo>
                    <a:pt x="6370" y="10960"/>
                    <a:pt x="6370" y="10397"/>
                    <a:pt x="6010" y="10397"/>
                  </a:cubicBezTo>
                  <a:cubicBezTo>
                    <a:pt x="5993" y="10397"/>
                    <a:pt x="5975" y="10398"/>
                    <a:pt x="5956" y="10401"/>
                  </a:cubicBezTo>
                  <a:lnTo>
                    <a:pt x="556" y="10401"/>
                  </a:ln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672" y="12685"/>
                  </a:moveTo>
                  <a:lnTo>
                    <a:pt x="8672" y="13981"/>
                  </a:lnTo>
                  <a:lnTo>
                    <a:pt x="5833" y="13981"/>
                  </a:lnTo>
                  <a:lnTo>
                    <a:pt x="5833" y="12685"/>
                  </a:ln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11821"/>
                  </a:lnTo>
                  <a:cubicBezTo>
                    <a:pt x="0" y="12284"/>
                    <a:pt x="370" y="12685"/>
                    <a:pt x="833" y="12685"/>
                  </a:cubicBezTo>
                  <a:lnTo>
                    <a:pt x="5277" y="12685"/>
                  </a:lnTo>
                  <a:lnTo>
                    <a:pt x="5277" y="13981"/>
                  </a:lnTo>
                  <a:lnTo>
                    <a:pt x="3858" y="13981"/>
                  </a:lnTo>
                  <a:cubicBezTo>
                    <a:pt x="3703" y="13981"/>
                    <a:pt x="3580" y="14104"/>
                    <a:pt x="3580" y="14259"/>
                  </a:cubicBezTo>
                  <a:cubicBezTo>
                    <a:pt x="3580" y="14413"/>
                    <a:pt x="3703" y="14536"/>
                    <a:pt x="3858" y="14536"/>
                  </a:cubicBezTo>
                  <a:lnTo>
                    <a:pt x="10678" y="14536"/>
                  </a:lnTo>
                  <a:cubicBezTo>
                    <a:pt x="10833" y="14536"/>
                    <a:pt x="10956" y="14413"/>
                    <a:pt x="10956" y="14259"/>
                  </a:cubicBezTo>
                  <a:cubicBezTo>
                    <a:pt x="10956" y="14104"/>
                    <a:pt x="10833" y="13981"/>
                    <a:pt x="10678" y="13981"/>
                  </a:cubicBezTo>
                  <a:lnTo>
                    <a:pt x="9259" y="13981"/>
                  </a:lnTo>
                  <a:lnTo>
                    <a:pt x="9259" y="12685"/>
                  </a:lnTo>
                  <a:lnTo>
                    <a:pt x="13672" y="12685"/>
                  </a:lnTo>
                  <a:cubicBezTo>
                    <a:pt x="14135" y="12654"/>
                    <a:pt x="14536" y="12284"/>
                    <a:pt x="14536" y="11821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061450" y="2528175"/>
              <a:ext cx="232025" cy="146650"/>
            </a:xfrm>
            <a:custGeom>
              <a:rect b="b" l="l" r="r" t="t"/>
              <a:pathLst>
                <a:path extrusionOk="0" h="5866" w="9281">
                  <a:moveTo>
                    <a:pt x="2706" y="3118"/>
                  </a:moveTo>
                  <a:lnTo>
                    <a:pt x="2706" y="5278"/>
                  </a:lnTo>
                  <a:lnTo>
                    <a:pt x="1565" y="5278"/>
                  </a:lnTo>
                  <a:lnTo>
                    <a:pt x="1565" y="3118"/>
                  </a:lnTo>
                  <a:close/>
                  <a:moveTo>
                    <a:pt x="4404" y="587"/>
                  </a:moveTo>
                  <a:lnTo>
                    <a:pt x="4404" y="5278"/>
                  </a:lnTo>
                  <a:lnTo>
                    <a:pt x="3262" y="5278"/>
                  </a:lnTo>
                  <a:lnTo>
                    <a:pt x="3262" y="587"/>
                  </a:lnTo>
                  <a:close/>
                  <a:moveTo>
                    <a:pt x="6101" y="2285"/>
                  </a:moveTo>
                  <a:lnTo>
                    <a:pt x="6101" y="5278"/>
                  </a:lnTo>
                  <a:lnTo>
                    <a:pt x="4959" y="5278"/>
                  </a:lnTo>
                  <a:lnTo>
                    <a:pt x="4959" y="2285"/>
                  </a:lnTo>
                  <a:close/>
                  <a:moveTo>
                    <a:pt x="7799" y="3982"/>
                  </a:moveTo>
                  <a:lnTo>
                    <a:pt x="7799" y="5278"/>
                  </a:lnTo>
                  <a:lnTo>
                    <a:pt x="6688" y="5278"/>
                  </a:lnTo>
                  <a:lnTo>
                    <a:pt x="6688" y="3982"/>
                  </a:lnTo>
                  <a:close/>
                  <a:moveTo>
                    <a:pt x="2984" y="1"/>
                  </a:moveTo>
                  <a:cubicBezTo>
                    <a:pt x="2830" y="1"/>
                    <a:pt x="2706" y="124"/>
                    <a:pt x="2706" y="279"/>
                  </a:cubicBezTo>
                  <a:lnTo>
                    <a:pt x="2706" y="2562"/>
                  </a:lnTo>
                  <a:lnTo>
                    <a:pt x="1287" y="2562"/>
                  </a:lnTo>
                  <a:cubicBezTo>
                    <a:pt x="1132" y="2562"/>
                    <a:pt x="1009" y="2686"/>
                    <a:pt x="1009" y="2840"/>
                  </a:cubicBezTo>
                  <a:lnTo>
                    <a:pt x="1009" y="5278"/>
                  </a:lnTo>
                  <a:lnTo>
                    <a:pt x="423" y="5278"/>
                  </a:lnTo>
                  <a:cubicBezTo>
                    <a:pt x="413" y="5278"/>
                    <a:pt x="403" y="5277"/>
                    <a:pt x="393" y="5277"/>
                  </a:cubicBezTo>
                  <a:cubicBezTo>
                    <a:pt x="0" y="5277"/>
                    <a:pt x="0" y="5866"/>
                    <a:pt x="393" y="5866"/>
                  </a:cubicBezTo>
                  <a:cubicBezTo>
                    <a:pt x="403" y="5866"/>
                    <a:pt x="413" y="5865"/>
                    <a:pt x="423" y="5865"/>
                  </a:cubicBezTo>
                  <a:lnTo>
                    <a:pt x="8941" y="5865"/>
                  </a:lnTo>
                  <a:cubicBezTo>
                    <a:pt x="9280" y="5803"/>
                    <a:pt x="9280" y="5340"/>
                    <a:pt x="8941" y="5278"/>
                  </a:cubicBezTo>
                  <a:lnTo>
                    <a:pt x="8385" y="5278"/>
                  </a:lnTo>
                  <a:lnTo>
                    <a:pt x="8385" y="3704"/>
                  </a:lnTo>
                  <a:cubicBezTo>
                    <a:pt x="8385" y="3550"/>
                    <a:pt x="8262" y="3427"/>
                    <a:pt x="8076" y="3427"/>
                  </a:cubicBezTo>
                  <a:lnTo>
                    <a:pt x="6657" y="3427"/>
                  </a:lnTo>
                  <a:lnTo>
                    <a:pt x="6657" y="2007"/>
                  </a:lnTo>
                  <a:cubicBezTo>
                    <a:pt x="6657" y="1822"/>
                    <a:pt x="6533" y="1698"/>
                    <a:pt x="6379" y="1698"/>
                  </a:cubicBezTo>
                  <a:lnTo>
                    <a:pt x="4959" y="1698"/>
                  </a:lnTo>
                  <a:lnTo>
                    <a:pt x="4959" y="279"/>
                  </a:lnTo>
                  <a:cubicBezTo>
                    <a:pt x="4959" y="124"/>
                    <a:pt x="4836" y="1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085125" y="2702550"/>
              <a:ext cx="81025" cy="14700"/>
            </a:xfrm>
            <a:custGeom>
              <a:rect b="b" l="l" r="r" t="t"/>
              <a:pathLst>
                <a:path extrusionOk="0" h="588" w="3241">
                  <a:moveTo>
                    <a:pt x="340" y="1"/>
                  </a:moveTo>
                  <a:cubicBezTo>
                    <a:pt x="0" y="62"/>
                    <a:pt x="0" y="525"/>
                    <a:pt x="340" y="587"/>
                  </a:cubicBezTo>
                  <a:lnTo>
                    <a:pt x="2901" y="587"/>
                  </a:lnTo>
                  <a:cubicBezTo>
                    <a:pt x="3241" y="525"/>
                    <a:pt x="3241" y="62"/>
                    <a:pt x="29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235575" y="2702525"/>
              <a:ext cx="81550" cy="14750"/>
            </a:xfrm>
            <a:custGeom>
              <a:rect b="b" l="l" r="r" t="t"/>
              <a:pathLst>
                <a:path extrusionOk="0" h="590" w="3262">
                  <a:moveTo>
                    <a:pt x="2869" y="1"/>
                  </a:moveTo>
                  <a:cubicBezTo>
                    <a:pt x="2860" y="1"/>
                    <a:pt x="2850" y="1"/>
                    <a:pt x="2840" y="2"/>
                  </a:cubicBezTo>
                  <a:lnTo>
                    <a:pt x="278" y="2"/>
                  </a:lnTo>
                  <a:cubicBezTo>
                    <a:pt x="124" y="2"/>
                    <a:pt x="0" y="156"/>
                    <a:pt x="0" y="310"/>
                  </a:cubicBezTo>
                  <a:cubicBezTo>
                    <a:pt x="0" y="465"/>
                    <a:pt x="124" y="588"/>
                    <a:pt x="278" y="588"/>
                  </a:cubicBezTo>
                  <a:lnTo>
                    <a:pt x="2840" y="588"/>
                  </a:lnTo>
                  <a:cubicBezTo>
                    <a:pt x="2850" y="589"/>
                    <a:pt x="2860" y="589"/>
                    <a:pt x="2869" y="589"/>
                  </a:cubicBezTo>
                  <a:cubicBezTo>
                    <a:pt x="3262" y="589"/>
                    <a:pt x="3262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169225" y="2745750"/>
              <a:ext cx="16225" cy="13850"/>
            </a:xfrm>
            <a:custGeom>
              <a:rect b="b" l="l" r="r" t="t"/>
              <a:pathLst>
                <a:path extrusionOk="0" h="554" w="649">
                  <a:moveTo>
                    <a:pt x="371" y="1"/>
                  </a:moveTo>
                  <a:cubicBezTo>
                    <a:pt x="124" y="1"/>
                    <a:pt x="0" y="310"/>
                    <a:pt x="185" y="464"/>
                  </a:cubicBezTo>
                  <a:cubicBezTo>
                    <a:pt x="247" y="526"/>
                    <a:pt x="319" y="553"/>
                    <a:pt x="388" y="553"/>
                  </a:cubicBezTo>
                  <a:cubicBezTo>
                    <a:pt x="525" y="553"/>
                    <a:pt x="648" y="443"/>
                    <a:pt x="648" y="279"/>
                  </a:cubicBezTo>
                  <a:cubicBezTo>
                    <a:pt x="648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1" name="Google Shape;4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300" y="2373581"/>
            <a:ext cx="1640549" cy="1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9526" y="3544739"/>
            <a:ext cx="1141809" cy="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"/>
          <p:cNvSpPr/>
          <p:nvPr/>
        </p:nvSpPr>
        <p:spPr>
          <a:xfrm>
            <a:off x="5611198" y="2110565"/>
            <a:ext cx="2206752" cy="201168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"/>
          <p:cNvSpPr txBox="1"/>
          <p:nvPr/>
        </p:nvSpPr>
        <p:spPr>
          <a:xfrm>
            <a:off x="5716774" y="3705077"/>
            <a:ext cx="19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Trained</a:t>
            </a:r>
            <a:r>
              <a:rPr b="1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Trading Model </a:t>
            </a:r>
            <a:endParaRPr b="1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5" name="Google Shape;445;p6"/>
          <p:cNvSpPr txBox="1"/>
          <p:nvPr/>
        </p:nvSpPr>
        <p:spPr>
          <a:xfrm>
            <a:off x="1915436" y="4198619"/>
            <a:ext cx="1507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32 bit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6027116" y="4175745"/>
            <a:ext cx="1507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64 bit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"/>
          <p:cNvSpPr txBox="1"/>
          <p:nvPr/>
        </p:nvSpPr>
        <p:spPr>
          <a:xfrm>
            <a:off x="1723917" y="1784709"/>
            <a:ext cx="17399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"/>
          <p:cNvSpPr txBox="1"/>
          <p:nvPr/>
        </p:nvSpPr>
        <p:spPr>
          <a:xfrm>
            <a:off x="5794903" y="1803221"/>
            <a:ext cx="17399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"/>
          <p:cNvSpPr/>
          <p:nvPr/>
        </p:nvSpPr>
        <p:spPr>
          <a:xfrm>
            <a:off x="4241265" y="2531795"/>
            <a:ext cx="824304" cy="1224186"/>
          </a:xfrm>
          <a:prstGeom prst="flowChartMagneticDrum">
            <a:avLst/>
          </a:prstGeom>
          <a:solidFill>
            <a:srgbClr val="D3D3D3"/>
          </a:solidFill>
          <a:ln cap="flat" cmpd="sng" w="1270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"/>
          <p:cNvSpPr/>
          <p:nvPr/>
        </p:nvSpPr>
        <p:spPr>
          <a:xfrm>
            <a:off x="4927026" y="2952798"/>
            <a:ext cx="542621" cy="384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"/>
          <p:cNvSpPr txBox="1"/>
          <p:nvPr/>
        </p:nvSpPr>
        <p:spPr>
          <a:xfrm>
            <a:off x="3887068" y="2224018"/>
            <a:ext cx="15326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Loopback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"/>
          <p:cNvSpPr txBox="1"/>
          <p:nvPr/>
        </p:nvSpPr>
        <p:spPr>
          <a:xfrm flipH="1" rot="790">
            <a:off x="-86" y="198858"/>
            <a:ext cx="9144000" cy="69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System (cont.)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7" name="Google Shape;457;p7"/>
          <p:cNvSpPr txBox="1"/>
          <p:nvPr/>
        </p:nvSpPr>
        <p:spPr>
          <a:xfrm>
            <a:off x="1326050" y="853900"/>
            <a:ext cx="7244926" cy="475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Real time trading information of subscribed stocks</a:t>
            </a:r>
            <a:endParaRPr b="0" i="0" sz="15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58" name="Google Shape;458;p7"/>
          <p:cNvGrpSpPr/>
          <p:nvPr/>
        </p:nvGrpSpPr>
        <p:grpSpPr>
          <a:xfrm>
            <a:off x="2342253" y="277072"/>
            <a:ext cx="457193" cy="457193"/>
            <a:chOff x="980425" y="3563425"/>
            <a:chExt cx="361875" cy="362650"/>
          </a:xfrm>
        </p:grpSpPr>
        <p:sp>
          <p:nvSpPr>
            <p:cNvPr id="459" name="Google Shape;459;p7"/>
            <p:cNvSpPr/>
            <p:nvPr/>
          </p:nvSpPr>
          <p:spPr>
            <a:xfrm>
              <a:off x="1009725" y="3856625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1009725" y="3880550"/>
              <a:ext cx="143550" cy="10050"/>
            </a:xfrm>
            <a:custGeom>
              <a:rect b="b" l="l" r="r" t="t"/>
              <a:pathLst>
                <a:path extrusionOk="0" h="402" w="5742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1009725" y="37270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1009725" y="3750925"/>
              <a:ext cx="141225" cy="10825"/>
            </a:xfrm>
            <a:custGeom>
              <a:rect b="b" l="l" r="r" t="t"/>
              <a:pathLst>
                <a:path extrusionOk="0" h="433" w="5649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009725" y="3598125"/>
              <a:ext cx="143525" cy="10075"/>
            </a:xfrm>
            <a:custGeom>
              <a:rect b="b" l="l" r="r" t="t"/>
              <a:pathLst>
                <a:path extrusionOk="0" h="403" w="5741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009725" y="3621300"/>
              <a:ext cx="143550" cy="10825"/>
            </a:xfrm>
            <a:custGeom>
              <a:rect b="b" l="l" r="r" t="t"/>
              <a:pathLst>
                <a:path extrusionOk="0" h="433" w="5742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1208025" y="3598125"/>
              <a:ext cx="13900" cy="10075"/>
            </a:xfrm>
            <a:custGeom>
              <a:rect b="b" l="l" r="r" t="t"/>
              <a:pathLst>
                <a:path extrusionOk="0" h="403" w="556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1231175" y="3598125"/>
              <a:ext cx="14675" cy="10075"/>
            </a:xfrm>
            <a:custGeom>
              <a:rect b="b" l="l" r="r" t="t"/>
              <a:pathLst>
                <a:path extrusionOk="0" h="403" w="587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1255075" y="3598125"/>
              <a:ext cx="13925" cy="10075"/>
            </a:xfrm>
            <a:custGeom>
              <a:rect b="b" l="l" r="r" t="t"/>
              <a:pathLst>
                <a:path extrusionOk="0" h="403" w="557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1208025" y="3621300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1231175" y="36213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255075" y="36213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1208025" y="3727725"/>
              <a:ext cx="13900" cy="10100"/>
            </a:xfrm>
            <a:custGeom>
              <a:rect b="b" l="l" r="r" t="t"/>
              <a:pathLst>
                <a:path extrusionOk="0" h="404" w="556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1231175" y="3727000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1255075" y="3727000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208025" y="3750925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231175" y="3750925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255075" y="3750925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208025" y="3856625"/>
              <a:ext cx="13900" cy="10825"/>
            </a:xfrm>
            <a:custGeom>
              <a:rect b="b" l="l" r="r" t="t"/>
              <a:pathLst>
                <a:path extrusionOk="0" h="433" w="556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231175" y="3856625"/>
              <a:ext cx="14675" cy="10825"/>
            </a:xfrm>
            <a:custGeom>
              <a:rect b="b" l="l" r="r" t="t"/>
              <a:pathLst>
                <a:path extrusionOk="0" h="433" w="587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255075" y="3856625"/>
              <a:ext cx="13925" cy="10825"/>
            </a:xfrm>
            <a:custGeom>
              <a:rect b="b" l="l" r="r" t="t"/>
              <a:pathLst>
                <a:path extrusionOk="0" h="433" w="557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1208025" y="3880550"/>
              <a:ext cx="13900" cy="10050"/>
            </a:xfrm>
            <a:custGeom>
              <a:rect b="b" l="l" r="r" t="t"/>
              <a:pathLst>
                <a:path extrusionOk="0" h="402" w="556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1231175" y="3880550"/>
              <a:ext cx="14675" cy="10050"/>
            </a:xfrm>
            <a:custGeom>
              <a:rect b="b" l="l" r="r" t="t"/>
              <a:pathLst>
                <a:path extrusionOk="0" h="402" w="587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1255075" y="3880550"/>
              <a:ext cx="13925" cy="10050"/>
            </a:xfrm>
            <a:custGeom>
              <a:rect b="b" l="l" r="r" t="t"/>
              <a:pathLst>
                <a:path extrusionOk="0" h="402" w="557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980425" y="3563425"/>
              <a:ext cx="361875" cy="362650"/>
            </a:xfrm>
            <a:custGeom>
              <a:rect b="b" l="l" r="r" t="t"/>
              <a:pathLst>
                <a:path extrusionOk="0" h="14506" w="14475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4" name="Google Shape;4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253" y="1354162"/>
            <a:ext cx="3885445" cy="32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97c612e62_0_0"/>
          <p:cNvSpPr txBox="1"/>
          <p:nvPr/>
        </p:nvSpPr>
        <p:spPr>
          <a:xfrm flipH="1" rot="790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Model Development 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0" name="Google Shape;490;gf97c612e62_0_0"/>
          <p:cNvSpPr txBox="1"/>
          <p:nvPr/>
        </p:nvSpPr>
        <p:spPr>
          <a:xfrm>
            <a:off x="1326050" y="853900"/>
            <a:ext cx="724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Zero-pad Empty time serial data</a:t>
            </a:r>
            <a:endParaRPr b="0" i="0" sz="1700" u="none" cap="none" strike="noStrik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91" name="Google Shape;491;gf97c612e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074" y="244251"/>
            <a:ext cx="524900" cy="5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f97c612e62_0_0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3" name="Google Shape;493;gf97c612e62_0_0"/>
          <p:cNvSpPr txBox="1"/>
          <p:nvPr/>
        </p:nvSpPr>
        <p:spPr>
          <a:xfrm>
            <a:off x="1326050" y="1580500"/>
            <a:ext cx="72450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Data Labeling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With Hyper parameter 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rising (-1%), dropping percentage(+1%), Length of looking forward (3)</a:t>
            </a:r>
            <a:endParaRPr b="1"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Data cut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With Hyper parameter 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9144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Data length (6), Sampling frequency (2)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97c612e62_0_36"/>
          <p:cNvSpPr txBox="1"/>
          <p:nvPr/>
        </p:nvSpPr>
        <p:spPr>
          <a:xfrm flipH="1" rot="790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Model Development </a:t>
            </a:r>
            <a:endParaRPr b="0" i="0" sz="25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9" name="Google Shape;499;gf97c612e62_0_36"/>
          <p:cNvSpPr txBox="1"/>
          <p:nvPr/>
        </p:nvSpPr>
        <p:spPr>
          <a:xfrm>
            <a:off x="1326050" y="8539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Auto-encoder Network (Vanilla FC layers)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00" name="Google Shape;500;gf97c612e6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074" y="244251"/>
            <a:ext cx="524900" cy="5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f97c612e62_0_36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2" name="Google Shape;502;gf97c612e62_0_36"/>
          <p:cNvSpPr txBox="1"/>
          <p:nvPr/>
        </p:nvSpPr>
        <p:spPr>
          <a:xfrm>
            <a:off x="778500" y="1409850"/>
            <a:ext cx="75669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AutoEncoder(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(encoder): Sequential(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(0): Linear(in_features=48, out_features=32,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(1): ReLU()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(2): Linear(in_features=32, out_features=16,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(3): ReLU()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(4): Linear(in_features=16, out_features=8,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(5): ReLU()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(6): Linear(in_features=8, out_features=4,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(decoder): Sequential(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(0): Linear(in_features=4, out_features=8,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(1): ReLU()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(2): Linear(in_features=8, out_features=16,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(3): ReLU()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(4): Linear(in_features=16, out_features=16,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(5): ReLU()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(6): Linear(in_features=32, out_features=48, bias=True)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solidFill>
                <a:srgbClr val="D5D5D5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BAN</dc:creator>
</cp:coreProperties>
</file>