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Julius Sans One"/>
      <p:regular r:id="rId24"/>
    </p:embeddedFont>
    <p:embeddedFont>
      <p:font typeface="Didact Gothic"/>
      <p:regular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2aXdT+Wdj0zxVSiVn6TmVijXj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5CE52C-0FFB-4171-97AC-05E1F18DE2A6}">
  <a:tblStyle styleId="{385CE52C-0FFB-4171-97AC-05E1F18DE2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JuliusSansOn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estrial-regular.fntdata"/><Relationship Id="rId25" Type="http://schemas.openxmlformats.org/officeDocument/2006/relationships/font" Target="fonts/DidactGothic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14d1b099_1_8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314d1b099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ab727148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fab72714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ab7270b9a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fab7270b9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b7270b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fab7270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b15778ad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fb15778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15778ad2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fb15778a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ab7270b9a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fab7270b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97c612e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f97c612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ab7270b9a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fab7270b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ab7270b9a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fab7270b9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314d1b099_1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f314d1b099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37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37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3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3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4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4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4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4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3" name="Google Shape;143;p4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4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4">
  <p:cSld name="TITLE_ONLY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/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6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5" name="Google Shape;35;p27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7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5450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8"/>
          <p:cNvSpPr txBox="1"/>
          <p:nvPr>
            <p:ph idx="2"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5450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3" type="title"/>
          </p:nvPr>
        </p:nvSpPr>
        <p:spPr>
          <a:xfrm>
            <a:off x="262169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28"/>
          <p:cNvSpPr txBox="1"/>
          <p:nvPr>
            <p:ph idx="4" type="subTitle"/>
          </p:nvPr>
        </p:nvSpPr>
        <p:spPr>
          <a:xfrm>
            <a:off x="262169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5" type="title"/>
          </p:nvPr>
        </p:nvSpPr>
        <p:spPr>
          <a:xfrm>
            <a:off x="469833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8"/>
          <p:cNvSpPr txBox="1"/>
          <p:nvPr>
            <p:ph idx="6" type="subTitle"/>
          </p:nvPr>
        </p:nvSpPr>
        <p:spPr>
          <a:xfrm>
            <a:off x="469833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28"/>
          <p:cNvGrpSpPr/>
          <p:nvPr/>
        </p:nvGrpSpPr>
        <p:grpSpPr>
          <a:xfrm rot="5400000">
            <a:off x="7942738" y="3821314"/>
            <a:ext cx="349968" cy="2052568"/>
            <a:chOff x="1037125" y="2236325"/>
            <a:chExt cx="149100" cy="874475"/>
          </a:xfrm>
        </p:grpSpPr>
        <p:sp>
          <p:nvSpPr>
            <p:cNvPr id="46" name="Google Shape;46;p28"/>
            <p:cNvSpPr/>
            <p:nvPr/>
          </p:nvSpPr>
          <p:spPr>
            <a:xfrm>
              <a:off x="1171575" y="24714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1171575" y="2549750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1171575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1171575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171575" y="27848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104350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1104350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04350" y="26281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04350" y="2706475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1104350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037125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037125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037150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037150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71575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171575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1171575" y="23930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1104350" y="22363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104350" y="231470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1104350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037150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037150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1037125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1037125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171575" y="28631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171575" y="29415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1171575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171575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104350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104350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1104350" y="30198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104350" y="309825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037125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037125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037150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37150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8"/>
          <p:cNvGrpSpPr/>
          <p:nvPr/>
        </p:nvGrpSpPr>
        <p:grpSpPr>
          <a:xfrm rot="1396384">
            <a:off x="-352464" y="-106018"/>
            <a:ext cx="1908332" cy="2002238"/>
            <a:chOff x="1978188" y="2669546"/>
            <a:chExt cx="1908398" cy="2002308"/>
          </a:xfrm>
        </p:grpSpPr>
        <p:sp>
          <p:nvSpPr>
            <p:cNvPr id="83" name="Google Shape;83;p28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rect b="b" l="l" r="r" t="t"/>
              <a:pathLst>
                <a:path extrusionOk="0" h="55702" w="55702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rect b="b" l="l" r="r" t="t"/>
              <a:pathLst>
                <a:path extrusionOk="0" h="48425" w="51191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8"/>
          <p:cNvSpPr txBox="1"/>
          <p:nvPr>
            <p:ph idx="7" type="title"/>
          </p:nvPr>
        </p:nvSpPr>
        <p:spPr>
          <a:xfrm>
            <a:off x="67749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8"/>
          <p:cNvSpPr txBox="1"/>
          <p:nvPr>
            <p:ph idx="8" type="subTitle"/>
          </p:nvPr>
        </p:nvSpPr>
        <p:spPr>
          <a:xfrm>
            <a:off x="67749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3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3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3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3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3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14d1b099_1_813"/>
          <p:cNvSpPr/>
          <p:nvPr/>
        </p:nvSpPr>
        <p:spPr>
          <a:xfrm rot="-736473">
            <a:off x="4709014" y="-1025848"/>
            <a:ext cx="1569171" cy="7576562"/>
          </a:xfrm>
          <a:prstGeom prst="rect">
            <a:avLst/>
          </a:prstGeom>
          <a:solidFill>
            <a:srgbClr val="000000">
              <a:alpha val="392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314d1b099_1_813"/>
          <p:cNvSpPr/>
          <p:nvPr/>
        </p:nvSpPr>
        <p:spPr>
          <a:xfrm rot="-689098">
            <a:off x="242666" y="-836876"/>
            <a:ext cx="2118417" cy="7576673"/>
          </a:xfrm>
          <a:prstGeom prst="rect">
            <a:avLst/>
          </a:prstGeom>
          <a:solidFill>
            <a:srgbClr val="000000">
              <a:alpha val="392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f314d1b099_1_813"/>
          <p:cNvCxnSpPr/>
          <p:nvPr/>
        </p:nvCxnSpPr>
        <p:spPr>
          <a:xfrm>
            <a:off x="4099988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f314d1b099_1_813"/>
          <p:cNvCxnSpPr/>
          <p:nvPr/>
        </p:nvCxnSpPr>
        <p:spPr>
          <a:xfrm rot="10000668">
            <a:off x="352161" y="3350498"/>
            <a:ext cx="207267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55" name="Google Shape;155;gf314d1b099_1_813"/>
          <p:cNvSpPr txBox="1"/>
          <p:nvPr/>
        </p:nvSpPr>
        <p:spPr>
          <a:xfrm flipH="1" rot="-799039">
            <a:off x="726219" y="2814876"/>
            <a:ext cx="1768661" cy="37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Data Acquisition</a:t>
            </a:r>
            <a:endParaRPr b="0" i="1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6" name="Google Shape;156;gf314d1b099_1_813"/>
          <p:cNvCxnSpPr/>
          <p:nvPr/>
        </p:nvCxnSpPr>
        <p:spPr>
          <a:xfrm rot="10028426">
            <a:off x="2243193" y="2077686"/>
            <a:ext cx="38443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57" name="Google Shape;157;gf314d1b099_1_813"/>
          <p:cNvSpPr txBox="1"/>
          <p:nvPr/>
        </p:nvSpPr>
        <p:spPr>
          <a:xfrm flipH="1" rot="-771777">
            <a:off x="2607191" y="1547261"/>
            <a:ext cx="3258470" cy="376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AI-Based Model Development</a:t>
            </a:r>
            <a:endParaRPr b="0" i="1" sz="18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8" name="Google Shape;158;gf314d1b099_1_813"/>
          <p:cNvCxnSpPr/>
          <p:nvPr/>
        </p:nvCxnSpPr>
        <p:spPr>
          <a:xfrm rot="10141212">
            <a:off x="6213807" y="2047099"/>
            <a:ext cx="20728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59" name="Google Shape;159;gf314d1b099_1_813"/>
          <p:cNvCxnSpPr/>
          <p:nvPr/>
        </p:nvCxnSpPr>
        <p:spPr>
          <a:xfrm rot="-830956">
            <a:off x="2589945" y="3508618"/>
            <a:ext cx="2229618" cy="101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0" name="Google Shape;160;gf314d1b099_1_813"/>
          <p:cNvSpPr txBox="1"/>
          <p:nvPr/>
        </p:nvSpPr>
        <p:spPr>
          <a:xfrm flipH="1" rot="-830783">
            <a:off x="2883643" y="3011508"/>
            <a:ext cx="1954290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Real-time System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1" name="Google Shape;161;gf314d1b099_1_813"/>
          <p:cNvCxnSpPr/>
          <p:nvPr/>
        </p:nvCxnSpPr>
        <p:spPr>
          <a:xfrm flipH="1">
            <a:off x="4843498" y="2872084"/>
            <a:ext cx="1458300" cy="35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62" name="Google Shape;162;gf314d1b099_1_813"/>
          <p:cNvSpPr txBox="1"/>
          <p:nvPr/>
        </p:nvSpPr>
        <p:spPr>
          <a:xfrm flipH="1" rot="-830373">
            <a:off x="5088661" y="2527137"/>
            <a:ext cx="1271719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Evaluation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gf314d1b099_1_813"/>
          <p:cNvSpPr txBox="1"/>
          <p:nvPr/>
        </p:nvSpPr>
        <p:spPr>
          <a:xfrm flipH="1" rot="-658648">
            <a:off x="6568292" y="1486646"/>
            <a:ext cx="1977178" cy="37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Visualization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4" name="Google Shape;164;gf314d1b099_1_813"/>
          <p:cNvCxnSpPr/>
          <p:nvPr/>
        </p:nvCxnSpPr>
        <p:spPr>
          <a:xfrm>
            <a:off x="1719241" y="-146675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f314d1b099_1_813"/>
          <p:cNvSpPr/>
          <p:nvPr/>
        </p:nvSpPr>
        <p:spPr>
          <a:xfrm rot="-734810">
            <a:off x="2362935" y="4544982"/>
            <a:ext cx="773605" cy="279387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gf314d1b099_1_813"/>
          <p:cNvCxnSpPr/>
          <p:nvPr/>
        </p:nvCxnSpPr>
        <p:spPr>
          <a:xfrm flipH="1">
            <a:off x="9129965" y="40250"/>
            <a:ext cx="40500" cy="50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f314d1b099_1_813"/>
          <p:cNvCxnSpPr/>
          <p:nvPr/>
        </p:nvCxnSpPr>
        <p:spPr>
          <a:xfrm>
            <a:off x="5699125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f314d1b099_1_813"/>
          <p:cNvSpPr/>
          <p:nvPr/>
        </p:nvSpPr>
        <p:spPr>
          <a:xfrm rot="-752385">
            <a:off x="6046354" y="3761874"/>
            <a:ext cx="1022491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11/18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gf314d1b099_1_813"/>
          <p:cNvCxnSpPr/>
          <p:nvPr/>
        </p:nvCxnSpPr>
        <p:spPr>
          <a:xfrm>
            <a:off x="7910950" y="-5335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f314d1b099_1_813"/>
          <p:cNvSpPr/>
          <p:nvPr/>
        </p:nvSpPr>
        <p:spPr>
          <a:xfrm rot="-752596">
            <a:off x="8037747" y="2129174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12/5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gf314d1b099_1_813"/>
          <p:cNvSpPr/>
          <p:nvPr/>
        </p:nvSpPr>
        <p:spPr>
          <a:xfrm rot="-752596">
            <a:off x="4633502" y="4086220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2" name="Google Shape;172;gf314d1b099_1_813"/>
          <p:cNvGrpSpPr/>
          <p:nvPr/>
        </p:nvGrpSpPr>
        <p:grpSpPr>
          <a:xfrm rot="-825949">
            <a:off x="349173" y="3079928"/>
            <a:ext cx="368180" cy="368455"/>
            <a:chOff x="4755600" y="3563025"/>
            <a:chExt cx="361875" cy="362300"/>
          </a:xfrm>
        </p:grpSpPr>
        <p:sp>
          <p:nvSpPr>
            <p:cNvPr id="173" name="Google Shape;173;gf314d1b099_1_813"/>
            <p:cNvSpPr/>
            <p:nvPr/>
          </p:nvSpPr>
          <p:spPr>
            <a:xfrm>
              <a:off x="4755600" y="3700000"/>
              <a:ext cx="74075" cy="225325"/>
            </a:xfrm>
            <a:custGeom>
              <a:rect b="b" l="l" r="r" t="t"/>
              <a:pathLst>
                <a:path extrusionOk="0" h="9013" w="2963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f314d1b099_1_813"/>
            <p:cNvSpPr/>
            <p:nvPr/>
          </p:nvSpPr>
          <p:spPr>
            <a:xfrm>
              <a:off x="4852025" y="3783325"/>
              <a:ext cx="73325" cy="142000"/>
            </a:xfrm>
            <a:custGeom>
              <a:rect b="b" l="l" r="r" t="t"/>
              <a:pathLst>
                <a:path extrusionOk="0" h="5680" w="2933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314d1b099_1_813"/>
            <p:cNvSpPr/>
            <p:nvPr/>
          </p:nvSpPr>
          <p:spPr>
            <a:xfrm>
              <a:off x="4947700" y="3720825"/>
              <a:ext cx="74100" cy="204500"/>
            </a:xfrm>
            <a:custGeom>
              <a:rect b="b" l="l" r="r" t="t"/>
              <a:pathLst>
                <a:path extrusionOk="0" h="8180" w="2964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f314d1b099_1_813"/>
            <p:cNvSpPr/>
            <p:nvPr/>
          </p:nvSpPr>
          <p:spPr>
            <a:xfrm>
              <a:off x="5044150" y="3652150"/>
              <a:ext cx="73325" cy="273175"/>
            </a:xfrm>
            <a:custGeom>
              <a:rect b="b" l="l" r="r" t="t"/>
              <a:pathLst>
                <a:path extrusionOk="0" h="10927" w="2933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f314d1b099_1_813"/>
            <p:cNvSpPr/>
            <p:nvPr/>
          </p:nvSpPr>
          <p:spPr>
            <a:xfrm>
              <a:off x="4763300" y="3563025"/>
              <a:ext cx="347750" cy="197750"/>
            </a:xfrm>
            <a:custGeom>
              <a:rect b="b" l="l" r="r" t="t"/>
              <a:pathLst>
                <a:path extrusionOk="0" h="7910" w="1391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gf314d1b099_1_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77771">
            <a:off x="2231980" y="1964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f314d1b099_1_8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75564">
            <a:off x="6240548" y="1768684"/>
            <a:ext cx="365760" cy="365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gf314d1b099_1_813"/>
          <p:cNvGrpSpPr/>
          <p:nvPr/>
        </p:nvGrpSpPr>
        <p:grpSpPr>
          <a:xfrm rot="-833785">
            <a:off x="4845625" y="2707844"/>
            <a:ext cx="274323" cy="384000"/>
            <a:chOff x="897141" y="3359875"/>
            <a:chExt cx="257962" cy="352762"/>
          </a:xfrm>
        </p:grpSpPr>
        <p:sp>
          <p:nvSpPr>
            <p:cNvPr id="181" name="Google Shape;181;gf314d1b099_1_813"/>
            <p:cNvSpPr/>
            <p:nvPr/>
          </p:nvSpPr>
          <p:spPr>
            <a:xfrm>
              <a:off x="897141" y="3359875"/>
              <a:ext cx="257962" cy="352762"/>
            </a:xfrm>
            <a:custGeom>
              <a:rect b="b" l="l" r="r" t="t"/>
              <a:pathLst>
                <a:path extrusionOk="0" h="11074" w="8098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314d1b099_1_813"/>
            <p:cNvSpPr/>
            <p:nvPr/>
          </p:nvSpPr>
          <p:spPr>
            <a:xfrm>
              <a:off x="945688" y="3593691"/>
              <a:ext cx="160485" cy="89736"/>
            </a:xfrm>
            <a:custGeom>
              <a:rect b="b" l="l" r="r" t="t"/>
              <a:pathLst>
                <a:path extrusionOk="0" h="2817" w="5038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314d1b099_1_813"/>
            <p:cNvSpPr/>
            <p:nvPr/>
          </p:nvSpPr>
          <p:spPr>
            <a:xfrm>
              <a:off x="1045076" y="3638256"/>
              <a:ext cx="27332" cy="27714"/>
            </a:xfrm>
            <a:custGeom>
              <a:rect b="b" l="l" r="r" t="t"/>
              <a:pathLst>
                <a:path extrusionOk="0" h="870" w="858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f314d1b099_1_813"/>
            <p:cNvSpPr/>
            <p:nvPr/>
          </p:nvSpPr>
          <p:spPr>
            <a:xfrm>
              <a:off x="976046" y="3643194"/>
              <a:ext cx="28096" cy="27332"/>
            </a:xfrm>
            <a:custGeom>
              <a:rect b="b" l="l" r="r" t="t"/>
              <a:pathLst>
                <a:path extrusionOk="0" h="858" w="882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f314d1b099_1_813"/>
            <p:cNvSpPr/>
            <p:nvPr/>
          </p:nvSpPr>
          <p:spPr>
            <a:xfrm>
              <a:off x="1004493" y="3613218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f314d1b099_1_813"/>
            <p:cNvSpPr/>
            <p:nvPr/>
          </p:nvSpPr>
          <p:spPr>
            <a:xfrm>
              <a:off x="991209" y="3555975"/>
              <a:ext cx="31505" cy="31122"/>
            </a:xfrm>
            <a:custGeom>
              <a:rect b="b" l="l" r="r" t="t"/>
              <a:pathLst>
                <a:path extrusionOk="0" h="977" w="989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f314d1b099_1_813"/>
            <p:cNvSpPr/>
            <p:nvPr/>
          </p:nvSpPr>
          <p:spPr>
            <a:xfrm>
              <a:off x="1023447" y="3528261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f314d1b099_1_813"/>
            <p:cNvSpPr/>
            <p:nvPr/>
          </p:nvSpPr>
          <p:spPr>
            <a:xfrm>
              <a:off x="1008284" y="3488442"/>
              <a:ext cx="28096" cy="27714"/>
            </a:xfrm>
            <a:custGeom>
              <a:rect b="b" l="l" r="r" t="t"/>
              <a:pathLst>
                <a:path extrusionOk="0" h="870" w="882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f314d1b099_1_813"/>
          <p:cNvGrpSpPr/>
          <p:nvPr/>
        </p:nvGrpSpPr>
        <p:grpSpPr>
          <a:xfrm rot="-697353">
            <a:off x="2609115" y="3331896"/>
            <a:ext cx="301767" cy="301745"/>
            <a:chOff x="980425" y="3563425"/>
            <a:chExt cx="361875" cy="362650"/>
          </a:xfrm>
        </p:grpSpPr>
        <p:sp>
          <p:nvSpPr>
            <p:cNvPr id="190" name="Google Shape;190;gf314d1b099_1_813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314d1b099_1_813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f314d1b099_1_813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f314d1b099_1_813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f314d1b099_1_813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314d1b099_1_813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f314d1b099_1_813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f314d1b099_1_813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f314d1b099_1_813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314d1b099_1_813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f314d1b099_1_813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314d1b099_1_813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314d1b099_1_813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314d1b099_1_813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f314d1b099_1_813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f314d1b099_1_813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f314d1b099_1_813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f314d1b099_1_813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314d1b099_1_813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f314d1b099_1_813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f314d1b099_1_813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f314d1b099_1_813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f314d1b099_1_813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f314d1b099_1_813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f314d1b099_1_813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f314d1b099_1_813"/>
          <p:cNvGrpSpPr/>
          <p:nvPr/>
        </p:nvGrpSpPr>
        <p:grpSpPr>
          <a:xfrm rot="-647608">
            <a:off x="8327479" y="1566040"/>
            <a:ext cx="393181" cy="393176"/>
            <a:chOff x="7528096" y="2450059"/>
            <a:chExt cx="327976" cy="324316"/>
          </a:xfrm>
        </p:grpSpPr>
        <p:sp>
          <p:nvSpPr>
            <p:cNvPr id="216" name="Google Shape;216;gf314d1b099_1_813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314d1b099_1_813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314d1b099_1_813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314d1b099_1_813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f314d1b099_1_813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f314d1b099_1_813"/>
          <p:cNvSpPr txBox="1"/>
          <p:nvPr/>
        </p:nvSpPr>
        <p:spPr>
          <a:xfrm flipH="1" rot="677">
            <a:off x="763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Timeline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22" name="Google Shape;222;gf314d1b099_1_813"/>
          <p:cNvGrpSpPr/>
          <p:nvPr/>
        </p:nvGrpSpPr>
        <p:grpSpPr>
          <a:xfrm>
            <a:off x="3314634" y="135007"/>
            <a:ext cx="548083" cy="444955"/>
            <a:chOff x="6083810" y="1547297"/>
            <a:chExt cx="382819" cy="310788"/>
          </a:xfrm>
        </p:grpSpPr>
        <p:sp>
          <p:nvSpPr>
            <p:cNvPr id="223" name="Google Shape;223;gf314d1b099_1_813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f314d1b099_1_813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f314d1b099_1_813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f314d1b099_1_813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f314d1b099_1_813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f314d1b099_1_813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314d1b099_1_813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314d1b099_1_813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314d1b099_1_813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314d1b099_1_813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f314d1b099_1_813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f314d1b099_1_813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f314d1b099_1_813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f314d1b099_1_813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f314d1b099_1_813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f314d1b099_1_813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314d1b099_1_813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f314d1b099_1_813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gf314d1b099_1_813"/>
          <p:cNvCxnSpPr/>
          <p:nvPr/>
        </p:nvCxnSpPr>
        <p:spPr>
          <a:xfrm>
            <a:off x="-408609" y="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f314d1b099_1_813"/>
          <p:cNvSpPr/>
          <p:nvPr/>
        </p:nvSpPr>
        <p:spPr>
          <a:xfrm rot="-773280">
            <a:off x="97798" y="3757546"/>
            <a:ext cx="773383" cy="280108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9/23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gf314d1b099_1_813"/>
          <p:cNvSpPr/>
          <p:nvPr/>
        </p:nvSpPr>
        <p:spPr>
          <a:xfrm rot="-729611">
            <a:off x="8513445" y="-1165044"/>
            <a:ext cx="1578007" cy="7576806"/>
          </a:xfrm>
          <a:prstGeom prst="rect">
            <a:avLst/>
          </a:prstGeom>
          <a:solidFill>
            <a:srgbClr val="000000">
              <a:alpha val="392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ab727148f_0_2"/>
          <p:cNvSpPr txBox="1"/>
          <p:nvPr/>
        </p:nvSpPr>
        <p:spPr>
          <a:xfrm flipH="1" rot="790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3" name="Google Shape;413;gfab727148f_0_2"/>
          <p:cNvSpPr txBox="1"/>
          <p:nvPr/>
        </p:nvSpPr>
        <p:spPr>
          <a:xfrm>
            <a:off x="1134100" y="1026275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model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414" name="Google Shape;414;gfab727148f_0_2"/>
          <p:cNvGraphicFramePr/>
          <p:nvPr/>
        </p:nvGraphicFramePr>
        <p:xfrm>
          <a:off x="2051750" y="179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{385CE52C-0FFB-4171-97AC-05E1F18DE2A6}</a:tableStyleId>
              </a:tblPr>
              <a:tblGrid>
                <a:gridCol w="382850"/>
                <a:gridCol w="2008450"/>
                <a:gridCol w="2119575"/>
              </a:tblGrid>
              <a:tr h="4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+1% 수익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-1% 손실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매수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관망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415" name="Google Shape;415;gfab727148f_0_2"/>
          <p:cNvCxnSpPr/>
          <p:nvPr/>
        </p:nvCxnSpPr>
        <p:spPr>
          <a:xfrm>
            <a:off x="2051750" y="1798375"/>
            <a:ext cx="3906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gfab727148f_0_2"/>
          <p:cNvSpPr txBox="1"/>
          <p:nvPr/>
        </p:nvSpPr>
        <p:spPr>
          <a:xfrm>
            <a:off x="2051750" y="3884300"/>
            <a:ext cx="72450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Buy rate = (175+114)/(175+114+372+433) = 26.4%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Precision = 175/(175+114) = </a:t>
            </a:r>
            <a:r>
              <a:rPr b="1"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60.5%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   (</a:t>
            </a:r>
            <a:r>
              <a:rPr lang="en" sz="1700" u="sng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연 환산 수익률 52%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ab7270b9a_0_155"/>
          <p:cNvSpPr txBox="1"/>
          <p:nvPr/>
        </p:nvSpPr>
        <p:spPr>
          <a:xfrm flipH="1" rot="790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Next Steps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2" name="Google Shape;422;gfab7270b9a_0_155"/>
          <p:cNvSpPr txBox="1"/>
          <p:nvPr/>
        </p:nvSpPr>
        <p:spPr>
          <a:xfrm>
            <a:off x="639440" y="1011521"/>
            <a:ext cx="786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idact Gothic"/>
              <a:buAutoNum type="arabicPeriod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Try various parameters for data preprocessing 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idact Gothic"/>
              <a:buAutoNum type="arabicPeriod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Use all stock data to train Autoencoder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     </a:t>
            </a:r>
            <a:r>
              <a:rPr lang="en" sz="2400">
                <a:solidFill>
                  <a:srgbClr val="373A3C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≈ 40,000,000 X 6 X 8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3.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Find better data distribution for prediction model 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    to train easily.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ab7270b9a_0_0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Overall Plan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9" name="Google Shape;249;gfab7270b9a_0_0"/>
          <p:cNvSpPr txBox="1"/>
          <p:nvPr/>
        </p:nvSpPr>
        <p:spPr>
          <a:xfrm>
            <a:off x="1244625" y="152735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0" name="Google Shape;250;gfab7270b9a_0_0"/>
          <p:cNvSpPr txBox="1"/>
          <p:nvPr/>
        </p:nvSpPr>
        <p:spPr>
          <a:xfrm>
            <a:off x="86525" y="1907650"/>
            <a:ext cx="25689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Heuristic approach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Auto-Encoder, t-SNE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51" name="Google Shape;251;gfab7270b9a_0_0"/>
          <p:cNvGrpSpPr/>
          <p:nvPr/>
        </p:nvGrpSpPr>
        <p:grpSpPr>
          <a:xfrm>
            <a:off x="2738295" y="317343"/>
            <a:ext cx="418115" cy="357904"/>
            <a:chOff x="6083810" y="1547297"/>
            <a:chExt cx="382819" cy="310788"/>
          </a:xfrm>
        </p:grpSpPr>
        <p:sp>
          <p:nvSpPr>
            <p:cNvPr id="252" name="Google Shape;252;gfab7270b9a_0_0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fab7270b9a_0_0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fab7270b9a_0_0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fab7270b9a_0_0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fab7270b9a_0_0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ab7270b9a_0_0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fab7270b9a_0_0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fab7270b9a_0_0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fab7270b9a_0_0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fab7270b9a_0_0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fab7270b9a_0_0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fab7270b9a_0_0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fab7270b9a_0_0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fab7270b9a_0_0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fab7270b9a_0_0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fab7270b9a_0_0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fab7270b9a_0_0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fab7270b9a_0_0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fab7270b9a_0_0"/>
          <p:cNvSpPr txBox="1"/>
          <p:nvPr/>
        </p:nvSpPr>
        <p:spPr>
          <a:xfrm>
            <a:off x="490000" y="1283200"/>
            <a:ext cx="186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매매상황 세분화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71" name="Google Shape;271;gfab7270b9a_0_0"/>
          <p:cNvCxnSpPr/>
          <p:nvPr/>
        </p:nvCxnSpPr>
        <p:spPr>
          <a:xfrm rot="10800000">
            <a:off x="2729950" y="2199750"/>
            <a:ext cx="663600" cy="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72" name="Google Shape;272;gfab7270b9a_0_0"/>
          <p:cNvSpPr txBox="1"/>
          <p:nvPr/>
        </p:nvSpPr>
        <p:spPr>
          <a:xfrm>
            <a:off x="3861350" y="1283200"/>
            <a:ext cx="14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AI 모델 개발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gfab7270b9a_0_0"/>
          <p:cNvSpPr txBox="1"/>
          <p:nvPr/>
        </p:nvSpPr>
        <p:spPr>
          <a:xfrm>
            <a:off x="3645225" y="1907650"/>
            <a:ext cx="244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74" name="Google Shape;274;gfab7270b9a_0_0"/>
          <p:cNvCxnSpPr/>
          <p:nvPr/>
        </p:nvCxnSpPr>
        <p:spPr>
          <a:xfrm rot="10800000">
            <a:off x="5721675" y="2199875"/>
            <a:ext cx="616500" cy="44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75" name="Google Shape;275;gfab7270b9a_0_0"/>
          <p:cNvSpPr txBox="1"/>
          <p:nvPr/>
        </p:nvSpPr>
        <p:spPr>
          <a:xfrm>
            <a:off x="3753175" y="3094050"/>
            <a:ext cx="1864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실시간 데이터 처리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6" name="Google Shape;276;gfab7270b9a_0_0"/>
          <p:cNvSpPr txBox="1"/>
          <p:nvPr/>
        </p:nvSpPr>
        <p:spPr>
          <a:xfrm>
            <a:off x="3686350" y="3685875"/>
            <a:ext cx="244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키움 API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77" name="Google Shape;277;gfab7270b9a_0_0"/>
          <p:cNvCxnSpPr/>
          <p:nvPr/>
        </p:nvCxnSpPr>
        <p:spPr>
          <a:xfrm flipH="1">
            <a:off x="5721575" y="3189950"/>
            <a:ext cx="633300" cy="49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78" name="Google Shape;278;gfab7270b9a_0_0"/>
          <p:cNvSpPr txBox="1"/>
          <p:nvPr/>
        </p:nvSpPr>
        <p:spPr>
          <a:xfrm>
            <a:off x="6744825" y="1977250"/>
            <a:ext cx="2148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검증 및 설명성 부여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" name="Google Shape;279;gfab7270b9a_0_0"/>
          <p:cNvSpPr txBox="1"/>
          <p:nvPr/>
        </p:nvSpPr>
        <p:spPr>
          <a:xfrm>
            <a:off x="6597225" y="2578800"/>
            <a:ext cx="2443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모의투자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Grad-CAM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Attention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80" name="Google Shape;280;gfab7270b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6" y="2683750"/>
            <a:ext cx="2470151" cy="2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b15778ad2_0_1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Overall Plan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6" name="Google Shape;286;gfb15778ad2_0_1"/>
          <p:cNvSpPr txBox="1"/>
          <p:nvPr/>
        </p:nvSpPr>
        <p:spPr>
          <a:xfrm>
            <a:off x="1244625" y="152735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7" name="Google Shape;287;gfb15778ad2_0_1"/>
          <p:cNvSpPr txBox="1"/>
          <p:nvPr/>
        </p:nvSpPr>
        <p:spPr>
          <a:xfrm>
            <a:off x="86525" y="1907650"/>
            <a:ext cx="25689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Heuristic approach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Auto-Encoder, t-SNE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88" name="Google Shape;288;gfb15778ad2_0_1"/>
          <p:cNvGrpSpPr/>
          <p:nvPr/>
        </p:nvGrpSpPr>
        <p:grpSpPr>
          <a:xfrm>
            <a:off x="2738295" y="317343"/>
            <a:ext cx="418115" cy="357904"/>
            <a:chOff x="6083810" y="1547297"/>
            <a:chExt cx="382819" cy="310788"/>
          </a:xfrm>
        </p:grpSpPr>
        <p:sp>
          <p:nvSpPr>
            <p:cNvPr id="289" name="Google Shape;289;gfb15778ad2_0_1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fb15778ad2_0_1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fb15778ad2_0_1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fb15778ad2_0_1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fb15778ad2_0_1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fb15778ad2_0_1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fb15778ad2_0_1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fb15778ad2_0_1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fb15778ad2_0_1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fb15778ad2_0_1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fb15778ad2_0_1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fb15778ad2_0_1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fb15778ad2_0_1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fb15778ad2_0_1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fb15778ad2_0_1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fb15778ad2_0_1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fb15778ad2_0_1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fb15778ad2_0_1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fb15778ad2_0_1"/>
          <p:cNvSpPr txBox="1"/>
          <p:nvPr/>
        </p:nvSpPr>
        <p:spPr>
          <a:xfrm>
            <a:off x="490000" y="1283200"/>
            <a:ext cx="186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매매상황 세분화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8" name="Google Shape;308;gfb15778ad2_0_1"/>
          <p:cNvCxnSpPr/>
          <p:nvPr/>
        </p:nvCxnSpPr>
        <p:spPr>
          <a:xfrm rot="10800000">
            <a:off x="2729950" y="2199750"/>
            <a:ext cx="663600" cy="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09" name="Google Shape;309;gfb15778ad2_0_1"/>
          <p:cNvSpPr txBox="1"/>
          <p:nvPr/>
        </p:nvSpPr>
        <p:spPr>
          <a:xfrm>
            <a:off x="3861350" y="1283200"/>
            <a:ext cx="14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AI 모델 개발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0" name="Google Shape;310;gfb15778ad2_0_1"/>
          <p:cNvSpPr txBox="1"/>
          <p:nvPr/>
        </p:nvSpPr>
        <p:spPr>
          <a:xfrm>
            <a:off x="3645225" y="1907650"/>
            <a:ext cx="244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11" name="Google Shape;311;gfb15778ad2_0_1"/>
          <p:cNvCxnSpPr/>
          <p:nvPr/>
        </p:nvCxnSpPr>
        <p:spPr>
          <a:xfrm rot="10800000">
            <a:off x="5721675" y="2199875"/>
            <a:ext cx="616500" cy="44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12" name="Google Shape;312;gfb15778ad2_0_1"/>
          <p:cNvSpPr txBox="1"/>
          <p:nvPr/>
        </p:nvSpPr>
        <p:spPr>
          <a:xfrm>
            <a:off x="3753175" y="3094050"/>
            <a:ext cx="1864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실시간 데이터 처리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3" name="Google Shape;313;gfb15778ad2_0_1"/>
          <p:cNvSpPr txBox="1"/>
          <p:nvPr/>
        </p:nvSpPr>
        <p:spPr>
          <a:xfrm>
            <a:off x="3686350" y="3685875"/>
            <a:ext cx="244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키움 API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14" name="Google Shape;314;gfb15778ad2_0_1"/>
          <p:cNvCxnSpPr/>
          <p:nvPr/>
        </p:nvCxnSpPr>
        <p:spPr>
          <a:xfrm flipH="1">
            <a:off x="5721575" y="3189950"/>
            <a:ext cx="633300" cy="49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15" name="Google Shape;315;gfb15778ad2_0_1"/>
          <p:cNvSpPr txBox="1"/>
          <p:nvPr/>
        </p:nvSpPr>
        <p:spPr>
          <a:xfrm>
            <a:off x="6744825" y="1977250"/>
            <a:ext cx="2148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검증 및 설명성 부여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6" name="Google Shape;316;gfb15778ad2_0_1"/>
          <p:cNvSpPr txBox="1"/>
          <p:nvPr/>
        </p:nvSpPr>
        <p:spPr>
          <a:xfrm>
            <a:off x="6597225" y="2578800"/>
            <a:ext cx="2443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모의투자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Grad-CAM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Attention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7" name="Google Shape;317;gfb15778ad2_0_1"/>
          <p:cNvSpPr/>
          <p:nvPr/>
        </p:nvSpPr>
        <p:spPr>
          <a:xfrm>
            <a:off x="158875" y="2291025"/>
            <a:ext cx="2496600" cy="357900"/>
          </a:xfrm>
          <a:prstGeom prst="frame">
            <a:avLst>
              <a:gd fmla="val 4787" name="adj1"/>
            </a:avLst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gfb15778ad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6" y="2683750"/>
            <a:ext cx="2470151" cy="2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b15778ad2_0_38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 Development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24" name="Google Shape;324;gfb15778ad2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fb15778ad2_0_38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6" name="Google Shape;326;gfb15778ad2_0_38"/>
          <p:cNvSpPr txBox="1"/>
          <p:nvPr/>
        </p:nvSpPr>
        <p:spPr>
          <a:xfrm>
            <a:off x="1293950" y="76915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Fully Connected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Auto-encoder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27" name="Google Shape;327;gfb15778ad2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34" y="1322461"/>
            <a:ext cx="8839202" cy="2218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fb15778ad2_0_38"/>
          <p:cNvCxnSpPr/>
          <p:nvPr/>
        </p:nvCxnSpPr>
        <p:spPr>
          <a:xfrm flipH="1" rot="10800000">
            <a:off x="5464571" y="2946075"/>
            <a:ext cx="300" cy="75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29" name="Google Shape;329;gfb15778ad2_0_38"/>
          <p:cNvSpPr txBox="1"/>
          <p:nvPr/>
        </p:nvSpPr>
        <p:spPr>
          <a:xfrm>
            <a:off x="5570971" y="3268225"/>
            <a:ext cx="73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t-SNE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30" name="Google Shape;330;gfb15778ad2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134" y="3787925"/>
            <a:ext cx="1315175" cy="12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fb15778ad2_0_38"/>
          <p:cNvSpPr txBox="1"/>
          <p:nvPr/>
        </p:nvSpPr>
        <p:spPr>
          <a:xfrm>
            <a:off x="202900" y="3653450"/>
            <a:ext cx="43149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Train data size 2,000,000 X 6 X 8.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We use only 5% stock data yet.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b7270b9a_0_117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Overall Plan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7" name="Google Shape;337;gfab7270b9a_0_117"/>
          <p:cNvSpPr txBox="1"/>
          <p:nvPr/>
        </p:nvSpPr>
        <p:spPr>
          <a:xfrm>
            <a:off x="1244625" y="152735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8" name="Google Shape;338;gfab7270b9a_0_117"/>
          <p:cNvSpPr txBox="1"/>
          <p:nvPr/>
        </p:nvSpPr>
        <p:spPr>
          <a:xfrm>
            <a:off x="86525" y="1907650"/>
            <a:ext cx="25689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Heuristic approach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Auto-Encoder, t-SNE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39" name="Google Shape;339;gfab7270b9a_0_117"/>
          <p:cNvGrpSpPr/>
          <p:nvPr/>
        </p:nvGrpSpPr>
        <p:grpSpPr>
          <a:xfrm>
            <a:off x="2738295" y="317343"/>
            <a:ext cx="418115" cy="357904"/>
            <a:chOff x="6083810" y="1547297"/>
            <a:chExt cx="382819" cy="310788"/>
          </a:xfrm>
        </p:grpSpPr>
        <p:sp>
          <p:nvSpPr>
            <p:cNvPr id="340" name="Google Shape;340;gfab7270b9a_0_117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fab7270b9a_0_117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fab7270b9a_0_117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fab7270b9a_0_117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fab7270b9a_0_117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fab7270b9a_0_117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fab7270b9a_0_117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fab7270b9a_0_117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fab7270b9a_0_117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fab7270b9a_0_117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fab7270b9a_0_117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fab7270b9a_0_117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fab7270b9a_0_117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fab7270b9a_0_117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fab7270b9a_0_117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fab7270b9a_0_117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fab7270b9a_0_117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fab7270b9a_0_117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fab7270b9a_0_117"/>
          <p:cNvSpPr txBox="1"/>
          <p:nvPr/>
        </p:nvSpPr>
        <p:spPr>
          <a:xfrm>
            <a:off x="490000" y="1283200"/>
            <a:ext cx="186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매매상황 세분화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59" name="Google Shape;359;gfab7270b9a_0_117"/>
          <p:cNvCxnSpPr/>
          <p:nvPr/>
        </p:nvCxnSpPr>
        <p:spPr>
          <a:xfrm rot="10800000">
            <a:off x="2729950" y="2199750"/>
            <a:ext cx="663600" cy="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60" name="Google Shape;360;gfab7270b9a_0_117"/>
          <p:cNvSpPr txBox="1"/>
          <p:nvPr/>
        </p:nvSpPr>
        <p:spPr>
          <a:xfrm>
            <a:off x="3861350" y="1283200"/>
            <a:ext cx="14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AI 모델 개발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1" name="Google Shape;361;gfab7270b9a_0_117"/>
          <p:cNvSpPr txBox="1"/>
          <p:nvPr/>
        </p:nvSpPr>
        <p:spPr>
          <a:xfrm>
            <a:off x="3645225" y="1907650"/>
            <a:ext cx="244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62" name="Google Shape;362;gfab7270b9a_0_117"/>
          <p:cNvCxnSpPr/>
          <p:nvPr/>
        </p:nvCxnSpPr>
        <p:spPr>
          <a:xfrm rot="10800000">
            <a:off x="5721675" y="2199875"/>
            <a:ext cx="616500" cy="44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63" name="Google Shape;363;gfab7270b9a_0_117"/>
          <p:cNvSpPr txBox="1"/>
          <p:nvPr/>
        </p:nvSpPr>
        <p:spPr>
          <a:xfrm>
            <a:off x="3753175" y="3094050"/>
            <a:ext cx="1864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실시간 데이터 처리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4" name="Google Shape;364;gfab7270b9a_0_117"/>
          <p:cNvSpPr txBox="1"/>
          <p:nvPr/>
        </p:nvSpPr>
        <p:spPr>
          <a:xfrm>
            <a:off x="3686350" y="3685875"/>
            <a:ext cx="244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키움 API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65" name="Google Shape;365;gfab7270b9a_0_117"/>
          <p:cNvCxnSpPr/>
          <p:nvPr/>
        </p:nvCxnSpPr>
        <p:spPr>
          <a:xfrm flipH="1">
            <a:off x="5721575" y="3189950"/>
            <a:ext cx="633300" cy="49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66" name="Google Shape;366;gfab7270b9a_0_117"/>
          <p:cNvSpPr txBox="1"/>
          <p:nvPr/>
        </p:nvSpPr>
        <p:spPr>
          <a:xfrm>
            <a:off x="6744825" y="1977250"/>
            <a:ext cx="2148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검증 및 설명성 부여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7" name="Google Shape;367;gfab7270b9a_0_117"/>
          <p:cNvSpPr txBox="1"/>
          <p:nvPr/>
        </p:nvSpPr>
        <p:spPr>
          <a:xfrm>
            <a:off x="6597225" y="2578800"/>
            <a:ext cx="2443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모의투자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Grad-CAM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Attention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8" name="Google Shape;368;gfab7270b9a_0_117"/>
          <p:cNvSpPr/>
          <p:nvPr/>
        </p:nvSpPr>
        <p:spPr>
          <a:xfrm>
            <a:off x="3577350" y="1207775"/>
            <a:ext cx="1960500" cy="1569900"/>
          </a:xfrm>
          <a:prstGeom prst="frame">
            <a:avLst>
              <a:gd fmla="val 478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gfab7270b9a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6" y="2683750"/>
            <a:ext cx="2470151" cy="2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97c612e62_0_0"/>
          <p:cNvSpPr txBox="1"/>
          <p:nvPr/>
        </p:nvSpPr>
        <p:spPr>
          <a:xfrm flipH="1" rot="790">
            <a:off x="-156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</a:t>
            </a: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Development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75" name="Google Shape;375;gf97c612e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f97c612e62_0_0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7" name="Google Shape;377;gf97c612e62_0_0"/>
          <p:cNvSpPr txBox="1"/>
          <p:nvPr/>
        </p:nvSpPr>
        <p:spPr>
          <a:xfrm>
            <a:off x="1326050" y="889350"/>
            <a:ext cx="72450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Heuristic approach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AutoNum type="arabicParenR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9:00~9:30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AutoNum type="arabicParenR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시초가 대비 1% ~ 3% 하락				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AutoNum type="arabicParenR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하락이후 다시 시초가까지 상승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8" name="Google Shape;378;gf97c612e62_0_0"/>
          <p:cNvSpPr txBox="1"/>
          <p:nvPr/>
        </p:nvSpPr>
        <p:spPr>
          <a:xfrm>
            <a:off x="4868475" y="1174200"/>
            <a:ext cx="3498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Input shape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=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[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batch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,channel,length]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= [256,5,30]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79" name="Google Shape;379;gf97c612e6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150" y="2290150"/>
            <a:ext cx="6849276" cy="18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f97c612e62_0_0"/>
          <p:cNvSpPr txBox="1"/>
          <p:nvPr/>
        </p:nvSpPr>
        <p:spPr>
          <a:xfrm>
            <a:off x="1238000" y="4391675"/>
            <a:ext cx="6578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Total 5867 samples  -&gt; 80% train set, 20% valid set, test set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ab7270b9a_0_97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 Development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86" name="Google Shape;386;gfab7270b9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fab7270b9a_0_97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8" name="Google Shape;388;gfab7270b9a_0_97"/>
          <p:cNvSpPr txBox="1"/>
          <p:nvPr/>
        </p:nvSpPr>
        <p:spPr>
          <a:xfrm>
            <a:off x="1326050" y="100955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 model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89" name="Google Shape;389;gfab7270b9a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00" y="1823000"/>
            <a:ext cx="8839200" cy="19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ab7270b9a_0_108"/>
          <p:cNvSpPr txBox="1"/>
          <p:nvPr/>
        </p:nvSpPr>
        <p:spPr>
          <a:xfrm flipH="1" rot="790">
            <a:off x="-227" y="198860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 Development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95" name="Google Shape;395;gfab7270b9a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fab7270b9a_0_108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7" name="Google Shape;397;gfab7270b9a_0_108"/>
          <p:cNvSpPr txBox="1"/>
          <p:nvPr/>
        </p:nvSpPr>
        <p:spPr>
          <a:xfrm>
            <a:off x="1326050" y="100955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model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98" name="Google Shape;398;gfab7270b9a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8" y="1555775"/>
            <a:ext cx="8270424" cy="24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314d1b099_1_983"/>
          <p:cNvSpPr txBox="1"/>
          <p:nvPr/>
        </p:nvSpPr>
        <p:spPr>
          <a:xfrm flipH="1" rot="790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4" name="Google Shape;404;gf314d1b099_1_983"/>
          <p:cNvSpPr txBox="1"/>
          <p:nvPr/>
        </p:nvSpPr>
        <p:spPr>
          <a:xfrm>
            <a:off x="1134100" y="1026275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 model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405" name="Google Shape;405;gf314d1b099_1_983"/>
          <p:cNvGraphicFramePr/>
          <p:nvPr/>
        </p:nvGraphicFramePr>
        <p:xfrm>
          <a:off x="2051750" y="179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{385CE52C-0FFB-4171-97AC-05E1F18DE2A6}</a:tableStyleId>
              </a:tblPr>
              <a:tblGrid>
                <a:gridCol w="382850"/>
                <a:gridCol w="2008450"/>
                <a:gridCol w="2119575"/>
              </a:tblGrid>
              <a:tr h="4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+1% </a:t>
                      </a:r>
                      <a:r>
                        <a:rPr lang="en"/>
                        <a:t>수익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-1% </a:t>
                      </a:r>
                      <a:r>
                        <a:rPr lang="en"/>
                        <a:t>손실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매수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관망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406" name="Google Shape;406;gf314d1b099_1_983"/>
          <p:cNvCxnSpPr/>
          <p:nvPr/>
        </p:nvCxnSpPr>
        <p:spPr>
          <a:xfrm>
            <a:off x="2051750" y="1798375"/>
            <a:ext cx="3906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gf314d1b099_1_983"/>
          <p:cNvSpPr txBox="1"/>
          <p:nvPr/>
        </p:nvSpPr>
        <p:spPr>
          <a:xfrm>
            <a:off x="2051750" y="3884300"/>
            <a:ext cx="72450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Buy rate = (216+156)/(216+156+331+391) = 34.0%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Precision = 216/(216+156) = </a:t>
            </a:r>
            <a:r>
              <a:rPr b="1"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58.1%</a:t>
            </a:r>
            <a:endParaRPr b="1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</dc:creator>
</cp:coreProperties>
</file>