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Julius Sans One" panose="020B0604020202020204" charset="0"/>
      <p:regular r:id="rId26"/>
    </p:embeddedFont>
    <p:embeddedFont>
      <p:font typeface="Roboto Black" panose="020B0604020202020204" charset="0"/>
      <p:bold r:id="rId27"/>
      <p:boldItalic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  <p:embeddedFont>
      <p:font typeface="Questrial" panose="020B0604020202020204" charset="0"/>
      <p:regular r:id="rId33"/>
    </p:embeddedFont>
    <p:embeddedFont>
      <p:font typeface="Didact Gothic" panose="020B0604020202020204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rjAeKtEtxqSJFDE1P3dqONdMU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7702F90-9DF3-4ECC-80A6-C53226A6F5E4}">
  <a:tblStyle styleId="{D7702F90-9DF3-4ECC-80A6-C53226A6F5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3687E0-A772-4B03-BD98-FBFF3F759C8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-714" y="-102"/>
      </p:cViewPr>
      <p:guideLst>
        <p:guide orient="horz" pos="1620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4176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14d1b099_1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f314d1b099_1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d1d72bd11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fd1d72bd11_1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ab7270b9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fab7270b9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ab7270b9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fab7270b9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d1d72bd1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fd1d72bd1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314d1b099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gf314d1b099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fd1d72bd11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fd1d72bd11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d1d72bd1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gfd1d72bd1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d1d72bd1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gfd1d72bd1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fd1d72bd11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fd1d72bd11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fd1d72bd11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gfd1d72bd11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b7270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fab7270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d1d72bd11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gfd1d72bd11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fd1d72bd11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gfd1d72bd11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fab7270b9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gfab7270b9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d1d72bd11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gfd1d72bd11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d1d72bd1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fd1d72bd1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d1d72bd11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fd1d72bd11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d1d72bd11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fd1d72bd11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84a855e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f84a855eb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84a855e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f84a855eb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84a855eb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f84a855eb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d1d72bd11_1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fd1d72bd11_1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8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0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4">
  <p:cSld name="TITLE_ONLY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6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35" name="Google Shape;35;p27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27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2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5450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ubTitle" idx="1"/>
          </p:nvPr>
        </p:nvSpPr>
        <p:spPr>
          <a:xfrm>
            <a:off x="5450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title" idx="3"/>
          </p:nvPr>
        </p:nvSpPr>
        <p:spPr>
          <a:xfrm>
            <a:off x="262169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ubTitle" idx="4"/>
          </p:nvPr>
        </p:nvSpPr>
        <p:spPr>
          <a:xfrm>
            <a:off x="262169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title" idx="5"/>
          </p:nvPr>
        </p:nvSpPr>
        <p:spPr>
          <a:xfrm>
            <a:off x="469833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ubTitle" idx="6"/>
          </p:nvPr>
        </p:nvSpPr>
        <p:spPr>
          <a:xfrm>
            <a:off x="469833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28"/>
          <p:cNvGrpSpPr/>
          <p:nvPr/>
        </p:nvGrpSpPr>
        <p:grpSpPr>
          <a:xfrm rot="5400000">
            <a:off x="7942738" y="3821314"/>
            <a:ext cx="349968" cy="2052568"/>
            <a:chOff x="1037125" y="2236325"/>
            <a:chExt cx="149100" cy="874475"/>
          </a:xfrm>
        </p:grpSpPr>
        <p:sp>
          <p:nvSpPr>
            <p:cNvPr id="46" name="Google Shape;46;p28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8"/>
          <p:cNvGrpSpPr/>
          <p:nvPr/>
        </p:nvGrpSpPr>
        <p:grpSpPr>
          <a:xfrm rot="1396384">
            <a:off x="-352464" y="-106018"/>
            <a:ext cx="1908332" cy="2002238"/>
            <a:chOff x="1978188" y="2669546"/>
            <a:chExt cx="1908398" cy="2002308"/>
          </a:xfrm>
        </p:grpSpPr>
        <p:sp>
          <p:nvSpPr>
            <p:cNvPr id="83" name="Google Shape;83;p28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28"/>
          <p:cNvSpPr txBox="1">
            <a:spLocks noGrp="1"/>
          </p:cNvSpPr>
          <p:nvPr>
            <p:ph type="title" idx="7"/>
          </p:nvPr>
        </p:nvSpPr>
        <p:spPr>
          <a:xfrm>
            <a:off x="6774950" y="2722525"/>
            <a:ext cx="182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ubTitle" idx="8"/>
          </p:nvPr>
        </p:nvSpPr>
        <p:spPr>
          <a:xfrm>
            <a:off x="6774950" y="3440725"/>
            <a:ext cx="18240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31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3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5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3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yrzlJM50JWULcBx6dwtPqlRtUpEJVuP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14d1b099_1_813"/>
          <p:cNvSpPr/>
          <p:nvPr/>
        </p:nvSpPr>
        <p:spPr>
          <a:xfrm rot="-736473">
            <a:off x="4709014" y="-1025848"/>
            <a:ext cx="1569171" cy="757656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314d1b099_1_813"/>
          <p:cNvSpPr/>
          <p:nvPr/>
        </p:nvSpPr>
        <p:spPr>
          <a:xfrm rot="-689098">
            <a:off x="242666" y="-836876"/>
            <a:ext cx="2118417" cy="757667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f314d1b099_1_813"/>
          <p:cNvCxnSpPr/>
          <p:nvPr/>
        </p:nvCxnSpPr>
        <p:spPr>
          <a:xfrm>
            <a:off x="4099988" y="-48300"/>
            <a:ext cx="1115100" cy="5240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gf314d1b099_1_813"/>
          <p:cNvCxnSpPr/>
          <p:nvPr/>
        </p:nvCxnSpPr>
        <p:spPr>
          <a:xfrm rot="10000668">
            <a:off x="352161" y="3350498"/>
            <a:ext cx="20726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55" name="Google Shape;155;gf314d1b099_1_813"/>
          <p:cNvSpPr txBox="1"/>
          <p:nvPr/>
        </p:nvSpPr>
        <p:spPr>
          <a:xfrm rot="-799039" flipH="1">
            <a:off x="726219" y="2814876"/>
            <a:ext cx="1768661" cy="37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Data Acquisition</a:t>
            </a:r>
            <a:endParaRPr sz="1600" b="0" i="1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56" name="Google Shape;156;gf314d1b099_1_813"/>
          <p:cNvCxnSpPr/>
          <p:nvPr/>
        </p:nvCxnSpPr>
        <p:spPr>
          <a:xfrm rot="10028426">
            <a:off x="2243193" y="2077686"/>
            <a:ext cx="384432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57" name="Google Shape;157;gf314d1b099_1_813"/>
          <p:cNvSpPr txBox="1"/>
          <p:nvPr/>
        </p:nvSpPr>
        <p:spPr>
          <a:xfrm rot="-771777" flipH="1">
            <a:off x="2607191" y="1547261"/>
            <a:ext cx="3258470" cy="3769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AI-Based Model Development</a:t>
            </a:r>
            <a:endParaRPr sz="1800" b="0" i="1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58" name="Google Shape;158;gf314d1b099_1_813"/>
          <p:cNvCxnSpPr/>
          <p:nvPr/>
        </p:nvCxnSpPr>
        <p:spPr>
          <a:xfrm rot="10141212">
            <a:off x="6213807" y="2047099"/>
            <a:ext cx="207284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oval" w="med" len="med"/>
          </a:ln>
        </p:spPr>
      </p:cxnSp>
      <p:cxnSp>
        <p:nvCxnSpPr>
          <p:cNvPr id="159" name="Google Shape;159;gf314d1b099_1_813"/>
          <p:cNvCxnSpPr/>
          <p:nvPr/>
        </p:nvCxnSpPr>
        <p:spPr>
          <a:xfrm rot="-830956">
            <a:off x="2589945" y="3508618"/>
            <a:ext cx="2229618" cy="101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60" name="Google Shape;160;gf314d1b099_1_813"/>
          <p:cNvSpPr txBox="1"/>
          <p:nvPr/>
        </p:nvSpPr>
        <p:spPr>
          <a:xfrm rot="-830783" flipH="1">
            <a:off x="2883643" y="3011508"/>
            <a:ext cx="1954290" cy="3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1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Real-time System</a:t>
            </a:r>
            <a:endParaRPr sz="1700" b="0" i="1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1" name="Google Shape;161;gf314d1b099_1_813"/>
          <p:cNvCxnSpPr/>
          <p:nvPr/>
        </p:nvCxnSpPr>
        <p:spPr>
          <a:xfrm flipH="1">
            <a:off x="4843498" y="2872084"/>
            <a:ext cx="1458300" cy="35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62" name="Google Shape;162;gf314d1b099_1_813"/>
          <p:cNvSpPr txBox="1"/>
          <p:nvPr/>
        </p:nvSpPr>
        <p:spPr>
          <a:xfrm rot="-830373" flipH="1">
            <a:off x="5088661" y="2527137"/>
            <a:ext cx="1271719" cy="3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1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Evaluation</a:t>
            </a:r>
            <a:endParaRPr sz="1700" b="0" i="1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gf314d1b099_1_813"/>
          <p:cNvSpPr txBox="1"/>
          <p:nvPr/>
        </p:nvSpPr>
        <p:spPr>
          <a:xfrm rot="-658648" flipH="1">
            <a:off x="6568292" y="1486646"/>
            <a:ext cx="1977178" cy="37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1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Visualization</a:t>
            </a:r>
            <a:endParaRPr sz="1700" b="0" i="1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64" name="Google Shape;164;gf314d1b099_1_813"/>
          <p:cNvCxnSpPr/>
          <p:nvPr/>
        </p:nvCxnSpPr>
        <p:spPr>
          <a:xfrm>
            <a:off x="1719241" y="-146675"/>
            <a:ext cx="1115100" cy="5240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gf314d1b099_1_813"/>
          <p:cNvSpPr/>
          <p:nvPr/>
        </p:nvSpPr>
        <p:spPr>
          <a:xfrm rot="-734810">
            <a:off x="2362935" y="4544982"/>
            <a:ext cx="773605" cy="279387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10/4</a:t>
            </a:r>
            <a:endParaRPr sz="2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" name="Google Shape;166;gf314d1b099_1_813"/>
          <p:cNvCxnSpPr/>
          <p:nvPr/>
        </p:nvCxnSpPr>
        <p:spPr>
          <a:xfrm flipH="1">
            <a:off x="9129965" y="40250"/>
            <a:ext cx="40500" cy="505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f314d1b099_1_813"/>
          <p:cNvCxnSpPr/>
          <p:nvPr/>
        </p:nvCxnSpPr>
        <p:spPr>
          <a:xfrm>
            <a:off x="5699125" y="-48300"/>
            <a:ext cx="1115100" cy="5240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gf314d1b099_1_813"/>
          <p:cNvSpPr/>
          <p:nvPr/>
        </p:nvSpPr>
        <p:spPr>
          <a:xfrm rot="-752385">
            <a:off x="6046354" y="3761874"/>
            <a:ext cx="1022491" cy="28000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11/18</a:t>
            </a:r>
            <a:endParaRPr sz="2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gf314d1b099_1_813"/>
          <p:cNvCxnSpPr/>
          <p:nvPr/>
        </p:nvCxnSpPr>
        <p:spPr>
          <a:xfrm>
            <a:off x="7910950" y="-53350"/>
            <a:ext cx="1115100" cy="5240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gf314d1b099_1_813"/>
          <p:cNvSpPr/>
          <p:nvPr/>
        </p:nvSpPr>
        <p:spPr>
          <a:xfrm rot="-752596">
            <a:off x="8037747" y="2129174"/>
            <a:ext cx="773563" cy="28000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12/5</a:t>
            </a:r>
            <a:endParaRPr sz="2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gf314d1b099_1_813"/>
          <p:cNvSpPr/>
          <p:nvPr/>
        </p:nvSpPr>
        <p:spPr>
          <a:xfrm rot="-752596">
            <a:off x="4633502" y="4086220"/>
            <a:ext cx="773563" cy="28000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11/4</a:t>
            </a:r>
            <a:endParaRPr sz="2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2" name="Google Shape;172;gf314d1b099_1_813"/>
          <p:cNvGrpSpPr/>
          <p:nvPr/>
        </p:nvGrpSpPr>
        <p:grpSpPr>
          <a:xfrm rot="-825949">
            <a:off x="349173" y="3079928"/>
            <a:ext cx="368180" cy="368455"/>
            <a:chOff x="4755600" y="3563025"/>
            <a:chExt cx="361875" cy="362300"/>
          </a:xfrm>
        </p:grpSpPr>
        <p:sp>
          <p:nvSpPr>
            <p:cNvPr id="173" name="Google Shape;173;gf314d1b099_1_813"/>
            <p:cNvSpPr/>
            <p:nvPr/>
          </p:nvSpPr>
          <p:spPr>
            <a:xfrm>
              <a:off x="4755600" y="3700000"/>
              <a:ext cx="74075" cy="225325"/>
            </a:xfrm>
            <a:custGeom>
              <a:avLst/>
              <a:gdLst/>
              <a:ahLst/>
              <a:cxnLst/>
              <a:rect l="l" t="t" r="r" b="b"/>
              <a:pathLst>
                <a:path w="2963" h="9013" extrusionOk="0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f314d1b099_1_813"/>
            <p:cNvSpPr/>
            <p:nvPr/>
          </p:nvSpPr>
          <p:spPr>
            <a:xfrm>
              <a:off x="4852025" y="3783325"/>
              <a:ext cx="73325" cy="142000"/>
            </a:xfrm>
            <a:custGeom>
              <a:avLst/>
              <a:gdLst/>
              <a:ahLst/>
              <a:cxnLst/>
              <a:rect l="l" t="t" r="r" b="b"/>
              <a:pathLst>
                <a:path w="2933" h="5680" extrusionOk="0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f314d1b099_1_813"/>
            <p:cNvSpPr/>
            <p:nvPr/>
          </p:nvSpPr>
          <p:spPr>
            <a:xfrm>
              <a:off x="4947700" y="3720825"/>
              <a:ext cx="74100" cy="204500"/>
            </a:xfrm>
            <a:custGeom>
              <a:avLst/>
              <a:gdLst/>
              <a:ahLst/>
              <a:cxnLst/>
              <a:rect l="l" t="t" r="r" b="b"/>
              <a:pathLst>
                <a:path w="2964" h="8180" extrusionOk="0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f314d1b099_1_813"/>
            <p:cNvSpPr/>
            <p:nvPr/>
          </p:nvSpPr>
          <p:spPr>
            <a:xfrm>
              <a:off x="5044150" y="3652150"/>
              <a:ext cx="73325" cy="273175"/>
            </a:xfrm>
            <a:custGeom>
              <a:avLst/>
              <a:gdLst/>
              <a:ahLst/>
              <a:cxnLst/>
              <a:rect l="l" t="t" r="r" b="b"/>
              <a:pathLst>
                <a:path w="2933" h="10927" extrusionOk="0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f314d1b099_1_813"/>
            <p:cNvSpPr/>
            <p:nvPr/>
          </p:nvSpPr>
          <p:spPr>
            <a:xfrm>
              <a:off x="4763300" y="3563025"/>
              <a:ext cx="347750" cy="197750"/>
            </a:xfrm>
            <a:custGeom>
              <a:avLst/>
              <a:gdLst/>
              <a:ahLst/>
              <a:cxnLst/>
              <a:rect l="l" t="t" r="r" b="b"/>
              <a:pathLst>
                <a:path w="13910" h="7910" extrusionOk="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gf314d1b099_1_8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77771">
            <a:off x="2231980" y="19641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f314d1b099_1_8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75564">
            <a:off x="6240548" y="1768684"/>
            <a:ext cx="365760" cy="365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gf314d1b099_1_813"/>
          <p:cNvGrpSpPr/>
          <p:nvPr/>
        </p:nvGrpSpPr>
        <p:grpSpPr>
          <a:xfrm rot="-833785">
            <a:off x="4845625" y="2707844"/>
            <a:ext cx="274323" cy="384000"/>
            <a:chOff x="897141" y="3359875"/>
            <a:chExt cx="257962" cy="352762"/>
          </a:xfrm>
        </p:grpSpPr>
        <p:sp>
          <p:nvSpPr>
            <p:cNvPr id="181" name="Google Shape;181;gf314d1b099_1_813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f314d1b099_1_813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f314d1b099_1_813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f314d1b099_1_813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f314d1b099_1_813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f314d1b099_1_813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f314d1b099_1_813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f314d1b099_1_813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gf314d1b099_1_813"/>
          <p:cNvGrpSpPr/>
          <p:nvPr/>
        </p:nvGrpSpPr>
        <p:grpSpPr>
          <a:xfrm rot="-697353">
            <a:off x="2609115" y="3331896"/>
            <a:ext cx="301767" cy="301745"/>
            <a:chOff x="980425" y="3563425"/>
            <a:chExt cx="361875" cy="362650"/>
          </a:xfrm>
        </p:grpSpPr>
        <p:sp>
          <p:nvSpPr>
            <p:cNvPr id="190" name="Google Shape;190;gf314d1b099_1_813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f314d1b099_1_813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f314d1b099_1_813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f314d1b099_1_813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f314d1b099_1_813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f314d1b099_1_813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f314d1b099_1_813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f314d1b099_1_813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f314d1b099_1_813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f314d1b099_1_813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f314d1b099_1_813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f314d1b099_1_813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f314d1b099_1_813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f314d1b099_1_813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f314d1b099_1_813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f314d1b099_1_813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f314d1b099_1_813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f314d1b099_1_813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f314d1b099_1_813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f314d1b099_1_813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f314d1b099_1_813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f314d1b099_1_813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f314d1b099_1_813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f314d1b099_1_813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f314d1b099_1_813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gf314d1b099_1_813"/>
          <p:cNvGrpSpPr/>
          <p:nvPr/>
        </p:nvGrpSpPr>
        <p:grpSpPr>
          <a:xfrm rot="-647608">
            <a:off x="8327479" y="1566040"/>
            <a:ext cx="393181" cy="393176"/>
            <a:chOff x="7528096" y="2450059"/>
            <a:chExt cx="327976" cy="324316"/>
          </a:xfrm>
        </p:grpSpPr>
        <p:sp>
          <p:nvSpPr>
            <p:cNvPr id="216" name="Google Shape;216;gf314d1b099_1_813"/>
            <p:cNvSpPr/>
            <p:nvPr/>
          </p:nvSpPr>
          <p:spPr>
            <a:xfrm>
              <a:off x="7569411" y="2697187"/>
              <a:ext cx="26928" cy="25623"/>
            </a:xfrm>
            <a:custGeom>
              <a:avLst/>
              <a:gdLst/>
              <a:ahLst/>
              <a:cxnLst/>
              <a:rect l="l" t="t" r="r" b="b"/>
              <a:pathLst>
                <a:path w="846" h="805" extrusionOk="0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f314d1b099_1_813"/>
            <p:cNvSpPr/>
            <p:nvPr/>
          </p:nvSpPr>
          <p:spPr>
            <a:xfrm>
              <a:off x="7600859" y="2728667"/>
              <a:ext cx="26578" cy="25591"/>
            </a:xfrm>
            <a:custGeom>
              <a:avLst/>
              <a:gdLst/>
              <a:ahLst/>
              <a:cxnLst/>
              <a:rect l="l" t="t" r="r" b="b"/>
              <a:pathLst>
                <a:path w="835" h="804" extrusionOk="0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314d1b099_1_813"/>
            <p:cNvSpPr/>
            <p:nvPr/>
          </p:nvSpPr>
          <p:spPr>
            <a:xfrm>
              <a:off x="7585326" y="2713102"/>
              <a:ext cx="26546" cy="25241"/>
            </a:xfrm>
            <a:custGeom>
              <a:avLst/>
              <a:gdLst/>
              <a:ahLst/>
              <a:cxnLst/>
              <a:rect l="l" t="t" r="r" b="b"/>
              <a:pathLst>
                <a:path w="834" h="793" extrusionOk="0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f314d1b099_1_813"/>
            <p:cNvSpPr/>
            <p:nvPr/>
          </p:nvSpPr>
          <p:spPr>
            <a:xfrm>
              <a:off x="7528096" y="2450059"/>
              <a:ext cx="327976" cy="324316"/>
            </a:xfrm>
            <a:custGeom>
              <a:avLst/>
              <a:gdLst/>
              <a:ahLst/>
              <a:cxnLst/>
              <a:rect l="l" t="t" r="r" b="b"/>
              <a:pathLst>
                <a:path w="10304" h="10189" extrusionOk="0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f314d1b099_1_813"/>
            <p:cNvSpPr/>
            <p:nvPr/>
          </p:nvSpPr>
          <p:spPr>
            <a:xfrm>
              <a:off x="7712296" y="2525528"/>
              <a:ext cx="79989" cy="60954"/>
            </a:xfrm>
            <a:custGeom>
              <a:avLst/>
              <a:gdLst/>
              <a:ahLst/>
              <a:cxnLst/>
              <a:rect l="l" t="t" r="r" b="b"/>
              <a:pathLst>
                <a:path w="2513" h="1915" extrusionOk="0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f314d1b099_1_813"/>
          <p:cNvSpPr txBox="1"/>
          <p:nvPr/>
        </p:nvSpPr>
        <p:spPr>
          <a:xfrm rot="677" flipH="1">
            <a:off x="76300" y="83121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Timeline</a:t>
            </a:r>
            <a:endParaRPr sz="24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22" name="Google Shape;222;gf314d1b099_1_813"/>
          <p:cNvGrpSpPr/>
          <p:nvPr/>
        </p:nvGrpSpPr>
        <p:grpSpPr>
          <a:xfrm>
            <a:off x="3314634" y="135007"/>
            <a:ext cx="548083" cy="444955"/>
            <a:chOff x="6083810" y="1547297"/>
            <a:chExt cx="382819" cy="310788"/>
          </a:xfrm>
        </p:grpSpPr>
        <p:sp>
          <p:nvSpPr>
            <p:cNvPr id="223" name="Google Shape;223;gf314d1b099_1_813"/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f314d1b099_1_813"/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f314d1b099_1_813"/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f314d1b099_1_813"/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f314d1b099_1_813"/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f314d1b099_1_813"/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f314d1b099_1_813"/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314d1b099_1_813"/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f314d1b099_1_813"/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f314d1b099_1_813"/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f314d1b099_1_813"/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f314d1b099_1_813"/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f314d1b099_1_813"/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f314d1b099_1_813"/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f314d1b099_1_813"/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f314d1b099_1_813"/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f314d1b099_1_813"/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f314d1b099_1_813"/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gf314d1b099_1_813"/>
          <p:cNvCxnSpPr/>
          <p:nvPr/>
        </p:nvCxnSpPr>
        <p:spPr>
          <a:xfrm>
            <a:off x="-408609" y="0"/>
            <a:ext cx="1115100" cy="5240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gf314d1b099_1_813"/>
          <p:cNvSpPr/>
          <p:nvPr/>
        </p:nvSpPr>
        <p:spPr>
          <a:xfrm rot="-773280">
            <a:off x="97798" y="3757546"/>
            <a:ext cx="773383" cy="280108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9/23</a:t>
            </a:r>
            <a:endParaRPr sz="21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gf314d1b099_1_813"/>
          <p:cNvSpPr/>
          <p:nvPr/>
        </p:nvSpPr>
        <p:spPr>
          <a:xfrm rot="-729611">
            <a:off x="8513445" y="-1165044"/>
            <a:ext cx="1578007" cy="757680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d1d72bd11_1_571"/>
          <p:cNvSpPr txBox="1"/>
          <p:nvPr/>
        </p:nvSpPr>
        <p:spPr>
          <a:xfrm>
            <a:off x="1617600" y="323750"/>
            <a:ext cx="576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(Much simpler way)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30" name="Google Shape;430;gfd1d72bd11_1_571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31" name="Google Shape;431;gfd1d72bd11_1_571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432" name="Google Shape;432;gfd1d72bd11_1_571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fd1d72bd11_1_571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fd1d72bd11_1_571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fd1d72bd11_1_571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fd1d72bd11_1_571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fd1d72bd11_1_571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fd1d72bd11_1_571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fd1d72bd11_1_571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gfd1d72bd11_1_571"/>
          <p:cNvSpPr txBox="1"/>
          <p:nvPr/>
        </p:nvSpPr>
        <p:spPr>
          <a:xfrm>
            <a:off x="2833375" y="770150"/>
            <a:ext cx="4733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❏"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Still most important factors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Data Amount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Data distribution advantageous for model training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41" name="Google Shape;441;gfd1d72bd11_1_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925" y="1353450"/>
            <a:ext cx="618349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fd1d72bd11_1_571"/>
          <p:cNvSpPr txBox="1"/>
          <p:nvPr/>
        </p:nvSpPr>
        <p:spPr>
          <a:xfrm>
            <a:off x="805650" y="2270600"/>
            <a:ext cx="7384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➢"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Choose </a:t>
            </a:r>
            <a:r>
              <a:rPr lang="en" sz="1600" b="1">
                <a:latin typeface="Questrial"/>
                <a:ea typeface="Questrial"/>
                <a:cs typeface="Questrial"/>
                <a:sym typeface="Questrial"/>
              </a:rPr>
              <a:t>the time zone with the highest trading volume</a:t>
            </a: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 during the day.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(09:01 AM - 10:00 AM)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We can deal with two factors at the same time!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43" name="Google Shape;443;gfd1d72bd11_1_5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275" y="3924350"/>
            <a:ext cx="969825" cy="9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fd1d72bd11_1_5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550" y="2845645"/>
            <a:ext cx="2319775" cy="16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fd1d72bd11_1_571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ab7270b9a_0_97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1" name="Google Shape;451;gfab7270b9a_0_97"/>
          <p:cNvSpPr txBox="1"/>
          <p:nvPr/>
        </p:nvSpPr>
        <p:spPr>
          <a:xfrm>
            <a:off x="1326050" y="1009550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 model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52" name="Google Shape;452;gfab7270b9a_0_97"/>
          <p:cNvPicPr preferRelativeResize="0"/>
          <p:nvPr/>
        </p:nvPicPr>
        <p:blipFill rotWithShape="1">
          <a:blip r:embed="rId3">
            <a:alphaModFix/>
          </a:blip>
          <a:srcRect t="4546" b="6136"/>
          <a:stretch/>
        </p:blipFill>
        <p:spPr>
          <a:xfrm>
            <a:off x="85650" y="1868850"/>
            <a:ext cx="8839201" cy="21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fab7270b9a_0_97"/>
          <p:cNvSpPr txBox="1"/>
          <p:nvPr/>
        </p:nvSpPr>
        <p:spPr>
          <a:xfrm>
            <a:off x="1624950" y="539750"/>
            <a:ext cx="576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2.	Train a Trading Model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(1D-CNN)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4" name="Google Shape;454;gfab7270b9a_0_97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55" name="Google Shape;455;gfab7270b9a_0_97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456" name="Google Shape;456;gfab7270b9a_0_97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fab7270b9a_0_97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fab7270b9a_0_97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fab7270b9a_0_97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fab7270b9a_0_97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fab7270b9a_0_97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fab7270b9a_0_97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fab7270b9a_0_97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gfab7270b9a_0_97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Ban seonghyun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ab7270b9a_0_108"/>
          <p:cNvSpPr txBox="1"/>
          <p:nvPr/>
        </p:nvSpPr>
        <p:spPr>
          <a:xfrm>
            <a:off x="1478450" y="18230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0" name="Google Shape;470;gfab7270b9a_0_108"/>
          <p:cNvSpPr txBox="1"/>
          <p:nvPr/>
        </p:nvSpPr>
        <p:spPr>
          <a:xfrm>
            <a:off x="1326050" y="1009550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Transformer model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71" name="Google Shape;471;gfab7270b9a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88" y="1508350"/>
            <a:ext cx="7579667" cy="2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fab7270b9a_0_108"/>
          <p:cNvSpPr txBox="1"/>
          <p:nvPr/>
        </p:nvSpPr>
        <p:spPr>
          <a:xfrm>
            <a:off x="1577500" y="539750"/>
            <a:ext cx="576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2.	Train a Trading Model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(Transformer)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3" name="Google Shape;473;gfab7270b9a_0_108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74" name="Google Shape;474;gfab7270b9a_0_108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475" name="Google Shape;475;gfab7270b9a_0_108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fab7270b9a_0_108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fab7270b9a_0_108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fab7270b9a_0_108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fab7270b9a_0_108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fab7270b9a_0_108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fab7270b9a_0_108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fab7270b9a_0_108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fab7270b9a_0_108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Ban seonghyun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d1d72bd11_2_8"/>
          <p:cNvSpPr txBox="1"/>
          <p:nvPr/>
        </p:nvSpPr>
        <p:spPr>
          <a:xfrm>
            <a:off x="1134100" y="1026275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 mode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l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89" name="Google Shape;489;gfd1d72bd11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50" y="17667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fd1d72bd11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6750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fd1d72bd11_2_8"/>
          <p:cNvSpPr txBox="1"/>
          <p:nvPr/>
        </p:nvSpPr>
        <p:spPr>
          <a:xfrm>
            <a:off x="1186225" y="4448600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Total data size : 5,760,000 (80% train, 10% valid, 10% test)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2" name="Google Shape;492;gfd1d72bd11_2_8"/>
          <p:cNvSpPr txBox="1"/>
          <p:nvPr/>
        </p:nvSpPr>
        <p:spPr>
          <a:xfrm>
            <a:off x="1585525" y="539750"/>
            <a:ext cx="576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2.	Train a Trading Model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(Result of 1D-CNN Model)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3" name="Google Shape;493;gfd1d72bd11_2_8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94" name="Google Shape;494;gfd1d72bd11_2_8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495" name="Google Shape;495;gfd1d72bd11_2_8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fd1d72bd11_2_8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fd1d72bd11_2_8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fd1d72bd11_2_8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fd1d72bd11_2_8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fd1d72bd11_2_8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fd1d72bd11_2_8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fd1d72bd11_2_8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gfd1d72bd11_2_8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Ban seonghyun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314d1b099_1_983"/>
          <p:cNvSpPr txBox="1"/>
          <p:nvPr/>
        </p:nvSpPr>
        <p:spPr>
          <a:xfrm>
            <a:off x="1142575" y="905575"/>
            <a:ext cx="7245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●"/>
            </a:pP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1D-CNN model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(test set size = 576,011)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509" name="Google Shape;509;gf314d1b099_1_983"/>
          <p:cNvGraphicFramePr/>
          <p:nvPr/>
        </p:nvGraphicFramePr>
        <p:xfrm>
          <a:off x="1903475" y="1365438"/>
          <a:ext cx="5308025" cy="2281495"/>
        </p:xfrm>
        <a:graphic>
          <a:graphicData uri="http://schemas.openxmlformats.org/drawingml/2006/table">
            <a:tbl>
              <a:tblPr>
                <a:noFill/>
                <a:tableStyleId>{343687E0-A772-4B03-BD98-FBFF3F759C88}</a:tableStyleId>
              </a:tblPr>
              <a:tblGrid>
                <a:gridCol w="382850"/>
                <a:gridCol w="1590775"/>
                <a:gridCol w="1667200"/>
                <a:gridCol w="16672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+</a:t>
                      </a:r>
                      <a:r>
                        <a:rPr lang="en"/>
                        <a:t>0.375</a:t>
                      </a:r>
                      <a:r>
                        <a:rPr lang="en" sz="1400" u="none" strike="noStrike" cap="none"/>
                        <a:t>% </a:t>
                      </a:r>
                      <a:r>
                        <a:rPr lang="en"/>
                        <a:t>gain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between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-0.45% loss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BUY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91896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27086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42753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HOLD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107781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147950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158535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gf314d1b099_1_983"/>
          <p:cNvSpPr txBox="1"/>
          <p:nvPr/>
        </p:nvSpPr>
        <p:spPr>
          <a:xfrm>
            <a:off x="2286325" y="3741850"/>
            <a:ext cx="7245000" cy="1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Win rate</a:t>
            </a: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= 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91896</a:t>
            </a: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/(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91896+27086+42753</a:t>
            </a: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) = </a:t>
            </a:r>
            <a:r>
              <a:rPr lang="en" sz="1700" b="1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5</a:t>
            </a: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6</a:t>
            </a:r>
            <a:r>
              <a:rPr lang="en" sz="1700" b="1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8</a:t>
            </a:r>
            <a:r>
              <a:rPr lang="en" sz="1700" b="1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%</a:t>
            </a:r>
            <a:endParaRPr sz="1700" b="1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Loss rate = 42753/(91896+27086+42753) = </a:t>
            </a: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26.4%</a:t>
            </a:r>
            <a:endParaRPr sz="17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Expected Annual Yield = </a:t>
            </a: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15.4% </a:t>
            </a:r>
            <a:r>
              <a:rPr lang="en" sz="1700" i="1" u="sng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(1 Purchase per day)</a:t>
            </a:r>
            <a:endParaRPr sz="2000" i="1" u="sng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11" name="Google Shape;511;gf314d1b099_1_983"/>
          <p:cNvSpPr txBox="1"/>
          <p:nvPr/>
        </p:nvSpPr>
        <p:spPr>
          <a:xfrm rot="790" flipH="1">
            <a:off x="1396748" y="213035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12" name="Google Shape;512;gf314d1b099_1_983"/>
          <p:cNvSpPr txBox="1"/>
          <p:nvPr/>
        </p:nvSpPr>
        <p:spPr>
          <a:xfrm>
            <a:off x="1601575" y="459175"/>
            <a:ext cx="576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2.	Train a Trading Model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(Result of 1D-CNN Model)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13" name="Google Shape;513;gf314d1b099_1_983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514" name="Google Shape;514;gf314d1b099_1_983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515" name="Google Shape;515;gf314d1b099_1_983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f314d1b099_1_983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f314d1b099_1_983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f314d1b099_1_983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f314d1b099_1_983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f314d1b099_1_983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f314d1b099_1_983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f314d1b099_1_983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gf314d1b099_1_983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Ban seonghyun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d1d72bd11_0_587"/>
          <p:cNvSpPr/>
          <p:nvPr/>
        </p:nvSpPr>
        <p:spPr>
          <a:xfrm rot="10800000">
            <a:off x="3898718" y="3598504"/>
            <a:ext cx="542700" cy="38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fd1d72bd11_0_587"/>
          <p:cNvSpPr/>
          <p:nvPr/>
        </p:nvSpPr>
        <p:spPr>
          <a:xfrm>
            <a:off x="1514519" y="2755277"/>
            <a:ext cx="2206800" cy="20118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fd1d72bd11_0_587"/>
          <p:cNvSpPr txBox="1"/>
          <p:nvPr/>
        </p:nvSpPr>
        <p:spPr>
          <a:xfrm rot="790" flipH="1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System 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1" name="Google Shape;531;gfd1d72bd11_0_587"/>
          <p:cNvSpPr txBox="1"/>
          <p:nvPr/>
        </p:nvSpPr>
        <p:spPr>
          <a:xfrm>
            <a:off x="1326050" y="777700"/>
            <a:ext cx="72450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❏"/>
            </a:pPr>
            <a:r>
              <a:rPr lang="en" sz="15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GOAL</a:t>
            </a:r>
            <a:endParaRPr sz="15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AutoNum type="arabicPeriod"/>
            </a:pPr>
            <a:r>
              <a:rPr lang="en" sz="15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Real time trading based on AI model</a:t>
            </a:r>
            <a:endParaRPr sz="15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AutoNum type="arabicPeriod"/>
            </a:pPr>
            <a:r>
              <a:rPr lang="en" sz="15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Display explanation of model’s decision</a:t>
            </a:r>
            <a:endParaRPr sz="15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❏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Connect Real Time Trading GUI based on Kiwoom API with AI model 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❏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Use socket programming to communicate GUI and AI model Server</a:t>
            </a:r>
            <a:endParaRPr/>
          </a:p>
          <a:p>
            <a:pPr marL="457200" marR="0" lvl="0" indent="-228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532" name="Google Shape;532;gfd1d72bd11_0_587"/>
          <p:cNvGrpSpPr/>
          <p:nvPr/>
        </p:nvGrpSpPr>
        <p:grpSpPr>
          <a:xfrm>
            <a:off x="2799453" y="277070"/>
            <a:ext cx="457193" cy="457193"/>
            <a:chOff x="980425" y="3563425"/>
            <a:chExt cx="361875" cy="362650"/>
          </a:xfrm>
        </p:grpSpPr>
        <p:sp>
          <p:nvSpPr>
            <p:cNvPr id="533" name="Google Shape;533;gfd1d72bd11_0_587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fd1d72bd11_0_587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fd1d72bd11_0_587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fd1d72bd11_0_587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fd1d72bd11_0_587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fd1d72bd11_0_587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fd1d72bd11_0_587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fd1d72bd11_0_587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fd1d72bd11_0_587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fd1d72bd11_0_587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fd1d72bd11_0_587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fd1d72bd11_0_587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fd1d72bd11_0_587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fd1d72bd11_0_587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fd1d72bd11_0_587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fd1d72bd11_0_587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fd1d72bd11_0_587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fd1d72bd11_0_587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fd1d72bd11_0_587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fd1d72bd11_0_587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fd1d72bd11_0_587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fd1d72bd11_0_587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fd1d72bd11_0_587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fd1d72bd11_0_587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fd1d72bd11_0_587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gfd1d72bd11_0_587"/>
          <p:cNvGrpSpPr/>
          <p:nvPr/>
        </p:nvGrpSpPr>
        <p:grpSpPr>
          <a:xfrm>
            <a:off x="2126860" y="2985905"/>
            <a:ext cx="990447" cy="1028783"/>
            <a:chOff x="3997175" y="2485750"/>
            <a:chExt cx="363400" cy="363425"/>
          </a:xfrm>
        </p:grpSpPr>
        <p:sp>
          <p:nvSpPr>
            <p:cNvPr id="559" name="Google Shape;559;gfd1d72bd11_0_587"/>
            <p:cNvSpPr/>
            <p:nvPr/>
          </p:nvSpPr>
          <p:spPr>
            <a:xfrm>
              <a:off x="4190050" y="27025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371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fd1d72bd11_0_587"/>
            <p:cNvSpPr/>
            <p:nvPr/>
          </p:nvSpPr>
          <p:spPr>
            <a:xfrm>
              <a:off x="4041150" y="27025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40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fd1d72bd11_0_587"/>
            <p:cNvSpPr/>
            <p:nvPr/>
          </p:nvSpPr>
          <p:spPr>
            <a:xfrm>
              <a:off x="3997175" y="2485750"/>
              <a:ext cx="363400" cy="363425"/>
            </a:xfrm>
            <a:custGeom>
              <a:avLst/>
              <a:gdLst/>
              <a:ahLst/>
              <a:cxnLst/>
              <a:rect l="l" t="t" r="r" b="b"/>
              <a:pathLst>
                <a:path w="14536" h="14537" extrusionOk="0">
                  <a:moveTo>
                    <a:pt x="13672" y="556"/>
                  </a:moveTo>
                  <a:cubicBezTo>
                    <a:pt x="13826" y="556"/>
                    <a:pt x="13950" y="710"/>
                    <a:pt x="13950" y="865"/>
                  </a:cubicBezTo>
                  <a:lnTo>
                    <a:pt x="13950" y="10401"/>
                  </a:lnTo>
                  <a:lnTo>
                    <a:pt x="8549" y="10401"/>
                  </a:lnTo>
                  <a:cubicBezTo>
                    <a:pt x="8209" y="10432"/>
                    <a:pt x="8209" y="10926"/>
                    <a:pt x="8549" y="10956"/>
                  </a:cubicBezTo>
                  <a:lnTo>
                    <a:pt x="13950" y="10956"/>
                  </a:lnTo>
                  <a:lnTo>
                    <a:pt x="13950" y="11821"/>
                  </a:lnTo>
                  <a:cubicBezTo>
                    <a:pt x="13950" y="11975"/>
                    <a:pt x="13826" y="12098"/>
                    <a:pt x="13672" y="12098"/>
                  </a:cubicBezTo>
                  <a:lnTo>
                    <a:pt x="833" y="12098"/>
                  </a:lnTo>
                  <a:cubicBezTo>
                    <a:pt x="679" y="12098"/>
                    <a:pt x="556" y="11975"/>
                    <a:pt x="556" y="11821"/>
                  </a:cubicBezTo>
                  <a:lnTo>
                    <a:pt x="556" y="10956"/>
                  </a:lnTo>
                  <a:lnTo>
                    <a:pt x="5956" y="10956"/>
                  </a:lnTo>
                  <a:cubicBezTo>
                    <a:pt x="5975" y="10959"/>
                    <a:pt x="5993" y="10960"/>
                    <a:pt x="6010" y="10960"/>
                  </a:cubicBezTo>
                  <a:cubicBezTo>
                    <a:pt x="6370" y="10960"/>
                    <a:pt x="6370" y="10397"/>
                    <a:pt x="6010" y="10397"/>
                  </a:cubicBezTo>
                  <a:cubicBezTo>
                    <a:pt x="5993" y="10397"/>
                    <a:pt x="5975" y="10398"/>
                    <a:pt x="5956" y="10401"/>
                  </a:cubicBezTo>
                  <a:lnTo>
                    <a:pt x="556" y="10401"/>
                  </a:ln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672" y="12685"/>
                  </a:moveTo>
                  <a:lnTo>
                    <a:pt x="8672" y="13981"/>
                  </a:lnTo>
                  <a:lnTo>
                    <a:pt x="5833" y="13981"/>
                  </a:lnTo>
                  <a:lnTo>
                    <a:pt x="5833" y="12685"/>
                  </a:ln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11821"/>
                  </a:lnTo>
                  <a:cubicBezTo>
                    <a:pt x="0" y="12284"/>
                    <a:pt x="370" y="12685"/>
                    <a:pt x="833" y="12685"/>
                  </a:cubicBezTo>
                  <a:lnTo>
                    <a:pt x="5277" y="12685"/>
                  </a:lnTo>
                  <a:lnTo>
                    <a:pt x="5277" y="13981"/>
                  </a:lnTo>
                  <a:lnTo>
                    <a:pt x="3858" y="13981"/>
                  </a:lnTo>
                  <a:cubicBezTo>
                    <a:pt x="3703" y="13981"/>
                    <a:pt x="3580" y="14104"/>
                    <a:pt x="3580" y="14259"/>
                  </a:cubicBezTo>
                  <a:cubicBezTo>
                    <a:pt x="3580" y="14413"/>
                    <a:pt x="3703" y="14536"/>
                    <a:pt x="3858" y="14536"/>
                  </a:cubicBezTo>
                  <a:lnTo>
                    <a:pt x="10678" y="14536"/>
                  </a:lnTo>
                  <a:cubicBezTo>
                    <a:pt x="10833" y="14536"/>
                    <a:pt x="10956" y="14413"/>
                    <a:pt x="10956" y="14259"/>
                  </a:cubicBezTo>
                  <a:cubicBezTo>
                    <a:pt x="10956" y="14104"/>
                    <a:pt x="10833" y="13981"/>
                    <a:pt x="10678" y="13981"/>
                  </a:cubicBezTo>
                  <a:lnTo>
                    <a:pt x="9259" y="13981"/>
                  </a:lnTo>
                  <a:lnTo>
                    <a:pt x="9259" y="12685"/>
                  </a:lnTo>
                  <a:lnTo>
                    <a:pt x="13672" y="12685"/>
                  </a:lnTo>
                  <a:cubicBezTo>
                    <a:pt x="14135" y="12654"/>
                    <a:pt x="14536" y="12284"/>
                    <a:pt x="14536" y="11821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fd1d72bd11_0_587"/>
            <p:cNvSpPr/>
            <p:nvPr/>
          </p:nvSpPr>
          <p:spPr>
            <a:xfrm>
              <a:off x="4061450" y="2528175"/>
              <a:ext cx="232025" cy="146650"/>
            </a:xfrm>
            <a:custGeom>
              <a:avLst/>
              <a:gdLst/>
              <a:ahLst/>
              <a:cxnLst/>
              <a:rect l="l" t="t" r="r" b="b"/>
              <a:pathLst>
                <a:path w="9281" h="5866" extrusionOk="0">
                  <a:moveTo>
                    <a:pt x="2706" y="3118"/>
                  </a:moveTo>
                  <a:lnTo>
                    <a:pt x="2706" y="5278"/>
                  </a:lnTo>
                  <a:lnTo>
                    <a:pt x="1565" y="5278"/>
                  </a:lnTo>
                  <a:lnTo>
                    <a:pt x="1565" y="3118"/>
                  </a:lnTo>
                  <a:close/>
                  <a:moveTo>
                    <a:pt x="4404" y="587"/>
                  </a:moveTo>
                  <a:lnTo>
                    <a:pt x="4404" y="5278"/>
                  </a:lnTo>
                  <a:lnTo>
                    <a:pt x="3262" y="5278"/>
                  </a:lnTo>
                  <a:lnTo>
                    <a:pt x="3262" y="587"/>
                  </a:lnTo>
                  <a:close/>
                  <a:moveTo>
                    <a:pt x="6101" y="2285"/>
                  </a:moveTo>
                  <a:lnTo>
                    <a:pt x="6101" y="5278"/>
                  </a:lnTo>
                  <a:lnTo>
                    <a:pt x="4959" y="5278"/>
                  </a:lnTo>
                  <a:lnTo>
                    <a:pt x="4959" y="2285"/>
                  </a:lnTo>
                  <a:close/>
                  <a:moveTo>
                    <a:pt x="7799" y="3982"/>
                  </a:moveTo>
                  <a:lnTo>
                    <a:pt x="7799" y="5278"/>
                  </a:lnTo>
                  <a:lnTo>
                    <a:pt x="6688" y="5278"/>
                  </a:lnTo>
                  <a:lnTo>
                    <a:pt x="6688" y="3982"/>
                  </a:lnTo>
                  <a:close/>
                  <a:moveTo>
                    <a:pt x="2984" y="1"/>
                  </a:moveTo>
                  <a:cubicBezTo>
                    <a:pt x="2830" y="1"/>
                    <a:pt x="2706" y="124"/>
                    <a:pt x="2706" y="279"/>
                  </a:cubicBezTo>
                  <a:lnTo>
                    <a:pt x="2706" y="2562"/>
                  </a:lnTo>
                  <a:lnTo>
                    <a:pt x="1287" y="2562"/>
                  </a:lnTo>
                  <a:cubicBezTo>
                    <a:pt x="1132" y="2562"/>
                    <a:pt x="1009" y="2686"/>
                    <a:pt x="1009" y="2840"/>
                  </a:cubicBezTo>
                  <a:lnTo>
                    <a:pt x="1009" y="5278"/>
                  </a:lnTo>
                  <a:lnTo>
                    <a:pt x="423" y="5278"/>
                  </a:lnTo>
                  <a:cubicBezTo>
                    <a:pt x="413" y="5278"/>
                    <a:pt x="403" y="5277"/>
                    <a:pt x="393" y="5277"/>
                  </a:cubicBezTo>
                  <a:cubicBezTo>
                    <a:pt x="0" y="5277"/>
                    <a:pt x="0" y="5866"/>
                    <a:pt x="393" y="5866"/>
                  </a:cubicBezTo>
                  <a:cubicBezTo>
                    <a:pt x="403" y="5866"/>
                    <a:pt x="413" y="5865"/>
                    <a:pt x="423" y="5865"/>
                  </a:cubicBezTo>
                  <a:lnTo>
                    <a:pt x="8941" y="5865"/>
                  </a:lnTo>
                  <a:cubicBezTo>
                    <a:pt x="9280" y="5803"/>
                    <a:pt x="9280" y="5340"/>
                    <a:pt x="8941" y="5278"/>
                  </a:cubicBezTo>
                  <a:lnTo>
                    <a:pt x="8385" y="5278"/>
                  </a:lnTo>
                  <a:lnTo>
                    <a:pt x="8385" y="3704"/>
                  </a:lnTo>
                  <a:cubicBezTo>
                    <a:pt x="8385" y="3550"/>
                    <a:pt x="8262" y="3427"/>
                    <a:pt x="8076" y="3427"/>
                  </a:cubicBezTo>
                  <a:lnTo>
                    <a:pt x="6657" y="3427"/>
                  </a:lnTo>
                  <a:lnTo>
                    <a:pt x="6657" y="2007"/>
                  </a:lnTo>
                  <a:cubicBezTo>
                    <a:pt x="6657" y="1822"/>
                    <a:pt x="6533" y="1698"/>
                    <a:pt x="6379" y="1698"/>
                  </a:cubicBezTo>
                  <a:lnTo>
                    <a:pt x="4959" y="1698"/>
                  </a:lnTo>
                  <a:lnTo>
                    <a:pt x="4959" y="279"/>
                  </a:lnTo>
                  <a:cubicBezTo>
                    <a:pt x="4959" y="124"/>
                    <a:pt x="4836" y="1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fd1d72bd11_0_587"/>
            <p:cNvSpPr/>
            <p:nvPr/>
          </p:nvSpPr>
          <p:spPr>
            <a:xfrm>
              <a:off x="4085125" y="2702550"/>
              <a:ext cx="81025" cy="14700"/>
            </a:xfrm>
            <a:custGeom>
              <a:avLst/>
              <a:gdLst/>
              <a:ahLst/>
              <a:cxnLst/>
              <a:rect l="l" t="t" r="r" b="b"/>
              <a:pathLst>
                <a:path w="3241" h="588" extrusionOk="0">
                  <a:moveTo>
                    <a:pt x="340" y="1"/>
                  </a:moveTo>
                  <a:cubicBezTo>
                    <a:pt x="0" y="62"/>
                    <a:pt x="0" y="525"/>
                    <a:pt x="340" y="587"/>
                  </a:cubicBezTo>
                  <a:lnTo>
                    <a:pt x="2901" y="587"/>
                  </a:lnTo>
                  <a:cubicBezTo>
                    <a:pt x="3241" y="525"/>
                    <a:pt x="3241" y="62"/>
                    <a:pt x="29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fd1d72bd11_0_587"/>
            <p:cNvSpPr/>
            <p:nvPr/>
          </p:nvSpPr>
          <p:spPr>
            <a:xfrm>
              <a:off x="4235575" y="2702525"/>
              <a:ext cx="81550" cy="14750"/>
            </a:xfrm>
            <a:custGeom>
              <a:avLst/>
              <a:gdLst/>
              <a:ahLst/>
              <a:cxnLst/>
              <a:rect l="l" t="t" r="r" b="b"/>
              <a:pathLst>
                <a:path w="3262" h="590" extrusionOk="0">
                  <a:moveTo>
                    <a:pt x="2869" y="1"/>
                  </a:moveTo>
                  <a:cubicBezTo>
                    <a:pt x="2860" y="1"/>
                    <a:pt x="2850" y="1"/>
                    <a:pt x="2840" y="2"/>
                  </a:cubicBezTo>
                  <a:lnTo>
                    <a:pt x="278" y="2"/>
                  </a:lnTo>
                  <a:cubicBezTo>
                    <a:pt x="124" y="2"/>
                    <a:pt x="0" y="156"/>
                    <a:pt x="0" y="310"/>
                  </a:cubicBezTo>
                  <a:cubicBezTo>
                    <a:pt x="0" y="465"/>
                    <a:pt x="124" y="588"/>
                    <a:pt x="278" y="588"/>
                  </a:cubicBezTo>
                  <a:lnTo>
                    <a:pt x="2840" y="588"/>
                  </a:lnTo>
                  <a:cubicBezTo>
                    <a:pt x="2850" y="589"/>
                    <a:pt x="2860" y="589"/>
                    <a:pt x="2869" y="589"/>
                  </a:cubicBezTo>
                  <a:cubicBezTo>
                    <a:pt x="3262" y="589"/>
                    <a:pt x="3262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fd1d72bd11_0_587"/>
            <p:cNvSpPr/>
            <p:nvPr/>
          </p:nvSpPr>
          <p:spPr>
            <a:xfrm>
              <a:off x="4169225" y="2745750"/>
              <a:ext cx="16225" cy="13850"/>
            </a:xfrm>
            <a:custGeom>
              <a:avLst/>
              <a:gdLst/>
              <a:ahLst/>
              <a:cxnLst/>
              <a:rect l="l" t="t" r="r" b="b"/>
              <a:pathLst>
                <a:path w="649" h="554" extrusionOk="0">
                  <a:moveTo>
                    <a:pt x="371" y="1"/>
                  </a:moveTo>
                  <a:cubicBezTo>
                    <a:pt x="124" y="1"/>
                    <a:pt x="0" y="310"/>
                    <a:pt x="185" y="464"/>
                  </a:cubicBezTo>
                  <a:cubicBezTo>
                    <a:pt x="247" y="526"/>
                    <a:pt x="319" y="553"/>
                    <a:pt x="388" y="553"/>
                  </a:cubicBezTo>
                  <a:cubicBezTo>
                    <a:pt x="525" y="553"/>
                    <a:pt x="648" y="443"/>
                    <a:pt x="648" y="279"/>
                  </a:cubicBezTo>
                  <a:cubicBezTo>
                    <a:pt x="648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6" name="Google Shape;566;gfd1d72bd11_0_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3875" y="3020331"/>
            <a:ext cx="1640549" cy="1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fd1d72bd11_0_5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9101" y="4191489"/>
            <a:ext cx="1141809" cy="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fd1d72bd11_0_587"/>
          <p:cNvSpPr/>
          <p:nvPr/>
        </p:nvSpPr>
        <p:spPr>
          <a:xfrm>
            <a:off x="5640773" y="2757315"/>
            <a:ext cx="2206800" cy="20118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fd1d72bd11_0_587"/>
          <p:cNvSpPr txBox="1"/>
          <p:nvPr/>
        </p:nvSpPr>
        <p:spPr>
          <a:xfrm>
            <a:off x="5746349" y="4351827"/>
            <a:ext cx="19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Trained</a:t>
            </a:r>
            <a:r>
              <a:rPr lang="en" sz="1400" b="1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Trading Model </a:t>
            </a:r>
            <a:endParaRPr sz="1400" b="1" i="0" u="none" strike="noStrike" cap="non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0" name="Google Shape;570;gfd1d72bd11_0_587"/>
          <p:cNvSpPr txBox="1"/>
          <p:nvPr/>
        </p:nvSpPr>
        <p:spPr>
          <a:xfrm>
            <a:off x="2058298" y="2431450"/>
            <a:ext cx="122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fd1d72bd11_0_587"/>
          <p:cNvSpPr txBox="1"/>
          <p:nvPr/>
        </p:nvSpPr>
        <p:spPr>
          <a:xfrm>
            <a:off x="6001953" y="2451153"/>
            <a:ext cx="174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fd1d72bd11_0_587"/>
          <p:cNvSpPr/>
          <p:nvPr/>
        </p:nvSpPr>
        <p:spPr>
          <a:xfrm>
            <a:off x="4270840" y="3178545"/>
            <a:ext cx="824304" cy="1224186"/>
          </a:xfrm>
          <a:prstGeom prst="flowChartMagneticDrum">
            <a:avLst/>
          </a:prstGeom>
          <a:solidFill>
            <a:srgbClr val="D3D3D3"/>
          </a:solidFill>
          <a:ln w="12700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fd1d72bd11_0_587"/>
          <p:cNvSpPr/>
          <p:nvPr/>
        </p:nvSpPr>
        <p:spPr>
          <a:xfrm>
            <a:off x="4956601" y="3599548"/>
            <a:ext cx="542700" cy="38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fd1d72bd11_0_587"/>
          <p:cNvSpPr txBox="1"/>
          <p:nvPr/>
        </p:nvSpPr>
        <p:spPr>
          <a:xfrm>
            <a:off x="4285968" y="2894425"/>
            <a:ext cx="90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fd1d72bd11_0_587"/>
          <p:cNvSpPr txBox="1"/>
          <p:nvPr/>
        </p:nvSpPr>
        <p:spPr>
          <a:xfrm rot="681" flipH="1">
            <a:off x="611670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Choi Dongyoung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gfd1d72bd11_0_115" descr="재고 검색 단색으로 채워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681" y="2680759"/>
            <a:ext cx="1125191" cy="147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gfd1d72bd11_0_115" descr="체크리스트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3488" y="2943162"/>
            <a:ext cx="955100" cy="10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fd1d72bd11_0_115" descr="데이터베이스 단색으로 채워진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8591" y="2982200"/>
            <a:ext cx="788070" cy="103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fd1d72bd11_0_115" descr="데이터베이스 단색으로 채워진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6705" y="2800869"/>
            <a:ext cx="788070" cy="103518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fd1d72bd11_0_115"/>
          <p:cNvSpPr txBox="1"/>
          <p:nvPr/>
        </p:nvSpPr>
        <p:spPr>
          <a:xfrm>
            <a:off x="529128" y="4022784"/>
            <a:ext cx="1536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active stocks</a:t>
            </a:r>
            <a:endParaRPr sz="1100" b="1"/>
          </a:p>
        </p:txBody>
      </p:sp>
      <p:sp>
        <p:nvSpPr>
          <p:cNvPr id="585" name="Google Shape;585;gfd1d72bd11_0_115"/>
          <p:cNvSpPr txBox="1"/>
          <p:nvPr/>
        </p:nvSpPr>
        <p:spPr>
          <a:xfrm>
            <a:off x="2256097" y="4022790"/>
            <a:ext cx="1374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 those stocks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fd1d72bd11_0_115"/>
          <p:cNvSpPr txBox="1"/>
          <p:nvPr/>
        </p:nvSpPr>
        <p:spPr>
          <a:xfrm>
            <a:off x="3693916" y="4022784"/>
            <a:ext cx="160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real time data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and display it on GUI</a:t>
            </a:r>
            <a:endParaRPr sz="1100" b="1"/>
          </a:p>
        </p:txBody>
      </p:sp>
      <p:sp>
        <p:nvSpPr>
          <p:cNvPr id="587" name="Google Shape;587;gfd1d72bd11_0_115"/>
          <p:cNvSpPr/>
          <p:nvPr/>
        </p:nvSpPr>
        <p:spPr>
          <a:xfrm>
            <a:off x="2145673" y="3219827"/>
            <a:ext cx="246000" cy="41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fd1d72bd11_0_115"/>
          <p:cNvSpPr/>
          <p:nvPr/>
        </p:nvSpPr>
        <p:spPr>
          <a:xfrm>
            <a:off x="3590391" y="3236227"/>
            <a:ext cx="246000" cy="41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fd1d72bd11_0_115"/>
          <p:cNvSpPr/>
          <p:nvPr/>
        </p:nvSpPr>
        <p:spPr>
          <a:xfrm>
            <a:off x="5181816" y="3236227"/>
            <a:ext cx="246000" cy="41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Google Shape;590;gfd1d72bd11_0_1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34829" y="2909846"/>
            <a:ext cx="1298851" cy="119664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fd1d72bd11_0_115"/>
          <p:cNvSpPr txBox="1"/>
          <p:nvPr/>
        </p:nvSpPr>
        <p:spPr>
          <a:xfrm>
            <a:off x="5692953" y="4014759"/>
            <a:ext cx="141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Send real time data to AI model </a:t>
            </a:r>
            <a:endParaRPr sz="1100" b="1"/>
          </a:p>
        </p:txBody>
      </p:sp>
      <p:sp>
        <p:nvSpPr>
          <p:cNvPr id="592" name="Google Shape;592;gfd1d72bd11_0_115"/>
          <p:cNvSpPr/>
          <p:nvPr/>
        </p:nvSpPr>
        <p:spPr>
          <a:xfrm>
            <a:off x="7092916" y="3244602"/>
            <a:ext cx="246000" cy="41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828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gfd1d72bd11_0_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98128" y="2800846"/>
            <a:ext cx="1254600" cy="12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fd1d72bd11_0_115"/>
          <p:cNvSpPr txBox="1"/>
          <p:nvPr/>
        </p:nvSpPr>
        <p:spPr>
          <a:xfrm>
            <a:off x="7421928" y="4031159"/>
            <a:ext cx="141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Send model </a:t>
            </a:r>
            <a:br>
              <a:rPr lang="en" sz="1100" b="1"/>
            </a:br>
            <a:r>
              <a:rPr lang="en" sz="1100" b="1"/>
              <a:t>result to GUI </a:t>
            </a:r>
            <a:endParaRPr sz="1100" b="1"/>
          </a:p>
        </p:txBody>
      </p:sp>
      <p:sp>
        <p:nvSpPr>
          <p:cNvPr id="595" name="Google Shape;595;gfd1d72bd11_0_115"/>
          <p:cNvSpPr txBox="1"/>
          <p:nvPr/>
        </p:nvSpPr>
        <p:spPr>
          <a:xfrm>
            <a:off x="1326050" y="853900"/>
            <a:ext cx="7245000" cy="2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AutoNum type="arabicPeriod"/>
            </a:pPr>
            <a:r>
              <a:rPr lang="en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Load conditional search result</a:t>
            </a:r>
            <a:endParaRPr sz="1300"/>
          </a:p>
          <a:p>
            <a:pPr marL="457200" marR="0" lvl="0" indent="-3175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AutoNum type="arabicPeriod"/>
            </a:pPr>
            <a:r>
              <a:rPr lang="en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Subscribe the result stock to get real time trading information</a:t>
            </a:r>
            <a:endParaRPr sz="1300"/>
          </a:p>
          <a:p>
            <a:pPr marL="457200" marR="0" lvl="0" indent="-3175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AutoNum type="arabicPeriod"/>
            </a:pPr>
            <a:r>
              <a:rPr lang="en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Get real</a:t>
            </a:r>
            <a:r>
              <a:rPr lang="en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time data and </a:t>
            </a:r>
            <a:r>
              <a:rPr lang="en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display it on GUI</a:t>
            </a:r>
            <a:endParaRPr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175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rabicPeriod"/>
            </a:pPr>
            <a:r>
              <a:rPr lang="en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Send real time data to pretrained AI model after preprocessing</a:t>
            </a:r>
            <a:endParaRPr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175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rabicPeriod"/>
            </a:pPr>
            <a:r>
              <a:rPr lang="en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Send model result to GUI</a:t>
            </a:r>
            <a:endParaRPr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175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AutoNum type="arabicPeriod"/>
            </a:pPr>
            <a:r>
              <a:rPr lang="en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GUI will buy or ignore target stocks followed by AI decision</a:t>
            </a:r>
            <a:endParaRPr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228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6" name="Google Shape;596;gfd1d72bd11_0_115"/>
          <p:cNvSpPr txBox="1"/>
          <p:nvPr/>
        </p:nvSpPr>
        <p:spPr>
          <a:xfrm rot="790" flipH="1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System</a:t>
            </a: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(Cont.)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597" name="Google Shape;597;gfd1d72bd11_0_115"/>
          <p:cNvGrpSpPr/>
          <p:nvPr/>
        </p:nvGrpSpPr>
        <p:grpSpPr>
          <a:xfrm>
            <a:off x="2357493" y="277070"/>
            <a:ext cx="457193" cy="457193"/>
            <a:chOff x="980425" y="3563425"/>
            <a:chExt cx="361875" cy="362650"/>
          </a:xfrm>
        </p:grpSpPr>
        <p:sp>
          <p:nvSpPr>
            <p:cNvPr id="598" name="Google Shape;598;gfd1d72bd11_0_115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fd1d72bd11_0_115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fd1d72bd11_0_115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fd1d72bd11_0_115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fd1d72bd11_0_115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fd1d72bd11_0_115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fd1d72bd11_0_115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fd1d72bd11_0_115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fd1d72bd11_0_115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fd1d72bd11_0_115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fd1d72bd11_0_115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fd1d72bd11_0_115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fd1d72bd11_0_115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fd1d72bd11_0_115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fd1d72bd11_0_115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fd1d72bd11_0_115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fd1d72bd11_0_115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fd1d72bd11_0_115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fd1d72bd11_0_115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fd1d72bd11_0_115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fd1d72bd11_0_115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fd1d72bd11_0_115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fd1d72bd11_0_115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fd1d72bd11_0_115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fd1d72bd11_0_115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gfd1d72bd11_0_115"/>
          <p:cNvSpPr txBox="1"/>
          <p:nvPr/>
        </p:nvSpPr>
        <p:spPr>
          <a:xfrm rot="681" flipH="1">
            <a:off x="611670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Choi Dongyoung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d1d72bd11_0_50"/>
          <p:cNvSpPr txBox="1"/>
          <p:nvPr/>
        </p:nvSpPr>
        <p:spPr>
          <a:xfrm rot="790" flipH="1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Conditional Search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9" name="Google Shape;629;gfd1d72bd11_0_50"/>
          <p:cNvSpPr txBox="1"/>
          <p:nvPr/>
        </p:nvSpPr>
        <p:spPr>
          <a:xfrm>
            <a:off x="1326050" y="853900"/>
            <a:ext cx="7509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❏"/>
            </a:pPr>
            <a:r>
              <a:rPr lang="en" sz="150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Too many stocks to test through AI model in real time (more than 3000)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3350" marR="0" lvl="0" indent="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 </a:t>
            </a:r>
            <a:r>
              <a:rPr lang="en" sz="150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Use </a:t>
            </a:r>
            <a:r>
              <a:rPr lang="en" sz="1500" b="1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Conditional Search </a:t>
            </a:r>
            <a:r>
              <a:rPr lang="en" sz="150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supported by 키움 API</a:t>
            </a:r>
            <a:endParaRPr sz="150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3350" marR="0" lvl="0" indent="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❏"/>
            </a:pPr>
            <a:r>
              <a:rPr lang="en" sz="150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Search the most popular and active stocks that satisfies certain conditions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3350" marR="0" lvl="0" indent="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  </a:t>
            </a:r>
            <a:r>
              <a:rPr lang="en" sz="15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Market Price &gt; 1.01 x closing price of yesterday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3350" marR="0" lvl="0" indent="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</a:t>
            </a:r>
            <a:r>
              <a:rPr lang="en" sz="1500" b="1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</a:t>
            </a:r>
            <a:r>
              <a:rPr lang="en" sz="1500" b="1">
                <a:latin typeface="Didact Gothic"/>
                <a:ea typeface="Didact Gothic"/>
                <a:cs typeface="Didact Gothic"/>
                <a:sym typeface="Didact Gothic"/>
              </a:rPr>
              <a:t>Trading volume &gt; 1.8 x Trading volume of yesterday (at the same time zone)</a:t>
            </a:r>
            <a:endParaRPr sz="1500" b="1" i="0" u="none" strike="noStrike" cap="non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3350" lvl="0" indent="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-&gt;</a:t>
            </a:r>
            <a:r>
              <a:rPr lang="en" sz="1500" b="1">
                <a:latin typeface="Didact Gothic"/>
                <a:ea typeface="Didact Gothic"/>
                <a:cs typeface="Didact Gothic"/>
                <a:sym typeface="Didact Gothic"/>
              </a:rPr>
              <a:t>  Average stock trading amount &gt; 1 Billion won</a:t>
            </a:r>
            <a:endParaRPr sz="1500" b="1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3350" marR="0" lvl="0" indent="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13335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3335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30" name="Google Shape;630;gfd1d72bd11_0_50"/>
          <p:cNvGrpSpPr/>
          <p:nvPr/>
        </p:nvGrpSpPr>
        <p:grpSpPr>
          <a:xfrm>
            <a:off x="2562593" y="268845"/>
            <a:ext cx="457193" cy="457193"/>
            <a:chOff x="980425" y="3563425"/>
            <a:chExt cx="361875" cy="362650"/>
          </a:xfrm>
        </p:grpSpPr>
        <p:sp>
          <p:nvSpPr>
            <p:cNvPr id="631" name="Google Shape;631;gfd1d72bd11_0_50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fd1d72bd11_0_50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fd1d72bd11_0_50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fd1d72bd11_0_50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fd1d72bd11_0_50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fd1d72bd11_0_50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fd1d72bd11_0_50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fd1d72bd11_0_50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fd1d72bd11_0_50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fd1d72bd11_0_50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fd1d72bd11_0_50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fd1d72bd11_0_50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fd1d72bd11_0_50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fd1d72bd11_0_50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fd1d72bd11_0_50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fd1d72bd11_0_50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fd1d72bd11_0_50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fd1d72bd11_0_50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fd1d72bd11_0_50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fd1d72bd11_0_50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fd1d72bd11_0_50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fd1d72bd11_0_50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fd1d72bd11_0_50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fd1d72bd11_0_50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fd1d72bd11_0_50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6" name="Google Shape;656;gfd1d72bd11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425" y="3320523"/>
            <a:ext cx="5253950" cy="9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fd1d72bd11_0_50"/>
          <p:cNvSpPr txBox="1"/>
          <p:nvPr/>
        </p:nvSpPr>
        <p:spPr>
          <a:xfrm rot="681" flipH="1">
            <a:off x="611670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Choi Dongyoung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fd1d72bd11_0_487"/>
          <p:cNvSpPr txBox="1"/>
          <p:nvPr/>
        </p:nvSpPr>
        <p:spPr>
          <a:xfrm rot="790" flipH="1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GUI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63" name="Google Shape;663;gfd1d72bd11_0_487"/>
          <p:cNvSpPr txBox="1"/>
          <p:nvPr/>
        </p:nvSpPr>
        <p:spPr>
          <a:xfrm>
            <a:off x="1326050" y="853900"/>
            <a:ext cx="7245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❏"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PyQt5 based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GUI</a:t>
            </a:r>
            <a:endParaRPr/>
          </a:p>
          <a:p>
            <a:pPr marL="457200" marR="0" lvl="0" indent="-228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228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64" name="Google Shape;664;gfd1d72bd11_0_487"/>
          <p:cNvGrpSpPr/>
          <p:nvPr/>
        </p:nvGrpSpPr>
        <p:grpSpPr>
          <a:xfrm>
            <a:off x="3722066" y="261870"/>
            <a:ext cx="457193" cy="457193"/>
            <a:chOff x="980425" y="3563425"/>
            <a:chExt cx="361875" cy="362650"/>
          </a:xfrm>
        </p:grpSpPr>
        <p:sp>
          <p:nvSpPr>
            <p:cNvPr id="665" name="Google Shape;665;gfd1d72bd11_0_487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fd1d72bd11_0_487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fd1d72bd11_0_487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fd1d72bd11_0_487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fd1d72bd11_0_487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fd1d72bd11_0_487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fd1d72bd11_0_487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fd1d72bd11_0_487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fd1d72bd11_0_487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fd1d72bd11_0_487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fd1d72bd11_0_487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fd1d72bd11_0_487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fd1d72bd11_0_487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fd1d72bd11_0_487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fd1d72bd11_0_487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fd1d72bd11_0_487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fd1d72bd11_0_487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fd1d72bd11_0_487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fd1d72bd11_0_487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fd1d72bd11_0_487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fd1d72bd11_0_487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fd1d72bd11_0_487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fd1d72bd11_0_487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fd1d72bd11_0_487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fd1d72bd11_0_487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0" name="Google Shape;690;gfd1d72bd11_0_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25" y="1331125"/>
            <a:ext cx="4993051" cy="34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fd1d72bd11_0_487"/>
          <p:cNvSpPr/>
          <p:nvPr/>
        </p:nvSpPr>
        <p:spPr>
          <a:xfrm>
            <a:off x="2069375" y="1626300"/>
            <a:ext cx="3813300" cy="3153600"/>
          </a:xfrm>
          <a:prstGeom prst="rect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fd1d72bd11_0_487"/>
          <p:cNvSpPr/>
          <p:nvPr/>
        </p:nvSpPr>
        <p:spPr>
          <a:xfrm>
            <a:off x="5912235" y="2591457"/>
            <a:ext cx="1059000" cy="21240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fd1d72bd11_0_487"/>
          <p:cNvSpPr/>
          <p:nvPr/>
        </p:nvSpPr>
        <p:spPr>
          <a:xfrm>
            <a:off x="5892518" y="1478014"/>
            <a:ext cx="1059000" cy="1064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fd1d72bd11_0_487"/>
          <p:cNvSpPr/>
          <p:nvPr/>
        </p:nvSpPr>
        <p:spPr>
          <a:xfrm>
            <a:off x="2069375" y="1517925"/>
            <a:ext cx="1832700" cy="1083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fd1d72bd11_0_487"/>
          <p:cNvSpPr txBox="1"/>
          <p:nvPr/>
        </p:nvSpPr>
        <p:spPr>
          <a:xfrm>
            <a:off x="461450" y="1400100"/>
            <a:ext cx="1369500" cy="8313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Account number and Deposit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6" name="Google Shape;696;gfd1d72bd11_0_487"/>
          <p:cNvSpPr txBox="1"/>
          <p:nvPr/>
        </p:nvSpPr>
        <p:spPr>
          <a:xfrm>
            <a:off x="320050" y="2855388"/>
            <a:ext cx="1369500" cy="4002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Stock table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7" name="Google Shape;697;gfd1d72bd11_0_487"/>
          <p:cNvSpPr txBox="1"/>
          <p:nvPr/>
        </p:nvSpPr>
        <p:spPr>
          <a:xfrm>
            <a:off x="7201550" y="1546675"/>
            <a:ext cx="1369500" cy="4002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System Log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8" name="Google Shape;698;gfd1d72bd11_0_487"/>
          <p:cNvSpPr txBox="1"/>
          <p:nvPr/>
        </p:nvSpPr>
        <p:spPr>
          <a:xfrm>
            <a:off x="7136050" y="3200263"/>
            <a:ext cx="1369500" cy="6156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Stock Trading Log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9" name="Google Shape;699;gfd1d72bd11_0_487"/>
          <p:cNvSpPr txBox="1"/>
          <p:nvPr/>
        </p:nvSpPr>
        <p:spPr>
          <a:xfrm rot="681" flipH="1">
            <a:off x="611670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Choi Dongyoung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d1d72bd11_0_520"/>
          <p:cNvSpPr txBox="1"/>
          <p:nvPr/>
        </p:nvSpPr>
        <p:spPr>
          <a:xfrm rot="790" flipH="1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GUI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5" name="Google Shape;705;gfd1d72bd11_0_520"/>
          <p:cNvSpPr txBox="1"/>
          <p:nvPr/>
        </p:nvSpPr>
        <p:spPr>
          <a:xfrm>
            <a:off x="1326050" y="853900"/>
            <a:ext cx="7245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❏"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PyQt5 based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GUI</a:t>
            </a:r>
            <a:endParaRPr/>
          </a:p>
          <a:p>
            <a:pPr marL="457200" marR="0" lvl="0" indent="-228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228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None/>
            </a:pP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06" name="Google Shape;706;gfd1d72bd11_0_520" title="녹화_2021_11_02_12_10_17_9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950" y="1254925"/>
            <a:ext cx="4910200" cy="368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Google Shape;707;gfd1d72bd11_0_520"/>
          <p:cNvGrpSpPr/>
          <p:nvPr/>
        </p:nvGrpSpPr>
        <p:grpSpPr>
          <a:xfrm>
            <a:off x="3722066" y="261870"/>
            <a:ext cx="457193" cy="457193"/>
            <a:chOff x="980425" y="3563425"/>
            <a:chExt cx="361875" cy="362650"/>
          </a:xfrm>
        </p:grpSpPr>
        <p:sp>
          <p:nvSpPr>
            <p:cNvPr id="708" name="Google Shape;708;gfd1d72bd11_0_520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fd1d72bd11_0_520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fd1d72bd11_0_520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fd1d72bd11_0_520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fd1d72bd11_0_520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fd1d72bd11_0_520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fd1d72bd11_0_520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fd1d72bd11_0_520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fd1d72bd11_0_520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fd1d72bd11_0_520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fd1d72bd11_0_520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fd1d72bd11_0_520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fd1d72bd11_0_520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fd1d72bd11_0_520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fd1d72bd11_0_520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fd1d72bd11_0_520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fd1d72bd11_0_520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fd1d72bd11_0_520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fd1d72bd11_0_520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fd1d72bd11_0_520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fd1d72bd11_0_520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fd1d72bd11_0_520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fd1d72bd11_0_520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fd1d72bd11_0_520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fd1d72bd11_0_520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3" name="Google Shape;733;gfd1d72bd11_0_520"/>
          <p:cNvSpPr txBox="1"/>
          <p:nvPr/>
        </p:nvSpPr>
        <p:spPr>
          <a:xfrm rot="681" flipH="1">
            <a:off x="611670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Choi Dongyoung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ab7270b9a_0_0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9" name="Google Shape;249;gfab7270b9a_0_0"/>
          <p:cNvSpPr txBox="1"/>
          <p:nvPr/>
        </p:nvSpPr>
        <p:spPr>
          <a:xfrm>
            <a:off x="1587150" y="386575"/>
            <a:ext cx="5969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Heuristic approach)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50" name="Google Shape;250;gfab7270b9a_0_0"/>
          <p:cNvCxnSpPr/>
          <p:nvPr/>
        </p:nvCxnSpPr>
        <p:spPr>
          <a:xfrm rot="10800000">
            <a:off x="3898650" y="1053025"/>
            <a:ext cx="6636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1" name="Google Shape;251;gfab7270b9a_0_0"/>
          <p:cNvSpPr txBox="1"/>
          <p:nvPr/>
        </p:nvSpPr>
        <p:spPr>
          <a:xfrm>
            <a:off x="638050" y="847275"/>
            <a:ext cx="23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Heuristic approach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gfab7270b9a_0_0"/>
          <p:cNvSpPr txBox="1"/>
          <p:nvPr/>
        </p:nvSpPr>
        <p:spPr>
          <a:xfrm>
            <a:off x="4744525" y="847275"/>
            <a:ext cx="40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60.5%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Precision | Expected Annual Yield: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54%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Google Shape;253;gfab7270b9a_0_0"/>
          <p:cNvSpPr txBox="1"/>
          <p:nvPr/>
        </p:nvSpPr>
        <p:spPr>
          <a:xfrm>
            <a:off x="4648200" y="1290350"/>
            <a:ext cx="401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Not enough data (Total 5867 data)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Unreliable result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gfab7270b9a_0_0"/>
          <p:cNvSpPr txBox="1"/>
          <p:nvPr/>
        </p:nvSpPr>
        <p:spPr>
          <a:xfrm>
            <a:off x="317950" y="1552713"/>
            <a:ext cx="401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To get a profitable data distribution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Which has a high probability of yield case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5" name="Google Shape;255;gfab7270b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0" y="2296451"/>
            <a:ext cx="2416675" cy="171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fab7270b9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329800"/>
            <a:ext cx="2241825" cy="161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gfab7270b9a_0_0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258" name="Google Shape;258;gfab7270b9a_0_0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fab7270b9a_0_0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fab7270b9a_0_0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fab7270b9a_0_0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fab7270b9a_0_0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fab7270b9a_0_0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fab7270b9a_0_0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fab7270b9a_0_0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gfab7270b9a_0_0"/>
          <p:cNvSpPr txBox="1"/>
          <p:nvPr/>
        </p:nvSpPr>
        <p:spPr>
          <a:xfrm>
            <a:off x="2786050" y="4368200"/>
            <a:ext cx="401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➔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We need more data !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➔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Data should contain specific patterns.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7" name="Google Shape;267;gfab7270b9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7700" y="4300725"/>
            <a:ext cx="618349" cy="61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gfab7270b9a_0_0"/>
          <p:cNvCxnSpPr/>
          <p:nvPr/>
        </p:nvCxnSpPr>
        <p:spPr>
          <a:xfrm rot="10800000" flipH="1">
            <a:off x="4234200" y="1848850"/>
            <a:ext cx="1172700" cy="52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9" name="Google Shape;269;gfab7270b9a_0_0"/>
          <p:cNvCxnSpPr>
            <a:stCxn id="256" idx="0"/>
          </p:cNvCxnSpPr>
          <p:nvPr/>
        </p:nvCxnSpPr>
        <p:spPr>
          <a:xfrm rot="10800000">
            <a:off x="5463713" y="1865100"/>
            <a:ext cx="305400" cy="46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0" name="Google Shape;270;gfab7270b9a_0_0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fd1d72bd11_0_639"/>
          <p:cNvSpPr txBox="1"/>
          <p:nvPr/>
        </p:nvSpPr>
        <p:spPr>
          <a:xfrm>
            <a:off x="1326050" y="853900"/>
            <a:ext cx="724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Didact Gothic"/>
              <a:buChar char="❏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We will express the degree of confidence that it will rise through colors</a:t>
            </a:r>
            <a:endParaRPr sz="1500" b="0" i="0" u="none" strike="noStrike" cap="none">
              <a:solidFill>
                <a:srgbClr val="000000"/>
              </a:solidFill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39" name="Google Shape;739;gfd1d72bd11_0_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700" y="1338700"/>
            <a:ext cx="5189699" cy="35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fd1d72bd11_0_639"/>
          <p:cNvSpPr/>
          <p:nvPr/>
        </p:nvSpPr>
        <p:spPr>
          <a:xfrm>
            <a:off x="2813925" y="1626300"/>
            <a:ext cx="541500" cy="3263400"/>
          </a:xfrm>
          <a:prstGeom prst="rect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gfd1d72bd11_0_639"/>
          <p:cNvSpPr txBox="1"/>
          <p:nvPr/>
        </p:nvSpPr>
        <p:spPr>
          <a:xfrm rot="790" flipH="1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GUI (Scheduled)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42" name="Google Shape;742;gfd1d72bd11_0_639"/>
          <p:cNvGrpSpPr/>
          <p:nvPr/>
        </p:nvGrpSpPr>
        <p:grpSpPr>
          <a:xfrm>
            <a:off x="2807666" y="261870"/>
            <a:ext cx="457193" cy="457193"/>
            <a:chOff x="980425" y="3563425"/>
            <a:chExt cx="361875" cy="362650"/>
          </a:xfrm>
        </p:grpSpPr>
        <p:sp>
          <p:nvSpPr>
            <p:cNvPr id="743" name="Google Shape;743;gfd1d72bd11_0_639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fd1d72bd11_0_639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fd1d72bd11_0_639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fd1d72bd11_0_639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fd1d72bd11_0_639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fd1d72bd11_0_639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fd1d72bd11_0_639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fd1d72bd11_0_639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fd1d72bd11_0_639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fd1d72bd11_0_639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fd1d72bd11_0_639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fd1d72bd11_0_639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fd1d72bd11_0_639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fd1d72bd11_0_639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fd1d72bd11_0_639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fd1d72bd11_0_639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fd1d72bd11_0_639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fd1d72bd11_0_639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fd1d72bd11_0_639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fd1d72bd11_0_639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fd1d72bd11_0_639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fd1d72bd11_0_639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fd1d72bd11_0_639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fd1d72bd11_0_639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fd1d72bd11_0_639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gfd1d72bd11_0_639"/>
          <p:cNvSpPr/>
          <p:nvPr/>
        </p:nvSpPr>
        <p:spPr>
          <a:xfrm rot="5400000">
            <a:off x="6292450" y="2962257"/>
            <a:ext cx="2945100" cy="306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0000">
                  <a:alpha val="0"/>
                </a:srgbClr>
              </a:gs>
            </a:gsLst>
            <a:lin ang="10800025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gfd1d72bd11_0_639"/>
          <p:cNvSpPr txBox="1"/>
          <p:nvPr/>
        </p:nvSpPr>
        <p:spPr>
          <a:xfrm>
            <a:off x="7397725" y="1269400"/>
            <a:ext cx="10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Don’t buy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70" name="Google Shape;770;gfd1d72bd11_0_639"/>
          <p:cNvSpPr txBox="1"/>
          <p:nvPr/>
        </p:nvSpPr>
        <p:spPr>
          <a:xfrm>
            <a:off x="7528975" y="457141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Buy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71" name="Google Shape;771;gfd1d72bd11_0_639"/>
          <p:cNvSpPr txBox="1"/>
          <p:nvPr/>
        </p:nvSpPr>
        <p:spPr>
          <a:xfrm rot="681" flipH="1">
            <a:off x="611670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Choi Dongyoung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fd1d72bd11_0_682"/>
          <p:cNvSpPr txBox="1"/>
          <p:nvPr/>
        </p:nvSpPr>
        <p:spPr>
          <a:xfrm rot="790" flipH="1">
            <a:off x="-157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GUI (Scheduled)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77" name="Google Shape;777;gfd1d72bd11_0_682"/>
          <p:cNvSpPr txBox="1"/>
          <p:nvPr/>
        </p:nvSpPr>
        <p:spPr>
          <a:xfrm>
            <a:off x="949350" y="837500"/>
            <a:ext cx="7344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❏"/>
            </a:pP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Show the cumulative stock data that is double clicked </a:t>
            </a:r>
            <a:b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and display the weight of variables to explain the reason of decision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78" name="Google Shape;778;gfd1d72bd11_0_682"/>
          <p:cNvGrpSpPr/>
          <p:nvPr/>
        </p:nvGrpSpPr>
        <p:grpSpPr>
          <a:xfrm>
            <a:off x="2807666" y="261870"/>
            <a:ext cx="457193" cy="457193"/>
            <a:chOff x="980425" y="3563425"/>
            <a:chExt cx="361875" cy="362650"/>
          </a:xfrm>
        </p:grpSpPr>
        <p:sp>
          <p:nvSpPr>
            <p:cNvPr id="779" name="Google Shape;779;gfd1d72bd11_0_682"/>
            <p:cNvSpPr/>
            <p:nvPr/>
          </p:nvSpPr>
          <p:spPr>
            <a:xfrm>
              <a:off x="1009725" y="3856625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741" y="432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fd1d72bd11_0_682"/>
            <p:cNvSpPr/>
            <p:nvPr/>
          </p:nvSpPr>
          <p:spPr>
            <a:xfrm>
              <a:off x="1009725" y="3880550"/>
              <a:ext cx="143550" cy="10050"/>
            </a:xfrm>
            <a:custGeom>
              <a:avLst/>
              <a:gdLst/>
              <a:ahLst/>
              <a:cxnLst/>
              <a:rect l="l" t="t" r="r" b="b"/>
              <a:pathLst>
                <a:path w="5742" h="402" extrusionOk="0">
                  <a:moveTo>
                    <a:pt x="309" y="0"/>
                  </a:moveTo>
                  <a:cubicBezTo>
                    <a:pt x="1" y="0"/>
                    <a:pt x="1" y="401"/>
                    <a:pt x="309" y="401"/>
                  </a:cubicBezTo>
                  <a:lnTo>
                    <a:pt x="5463" y="401"/>
                  </a:lnTo>
                  <a:cubicBezTo>
                    <a:pt x="5741" y="401"/>
                    <a:pt x="5741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fd1d72bd11_0_682"/>
            <p:cNvSpPr/>
            <p:nvPr/>
          </p:nvSpPr>
          <p:spPr>
            <a:xfrm>
              <a:off x="1009725" y="37270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fd1d72bd11_0_682"/>
            <p:cNvSpPr/>
            <p:nvPr/>
          </p:nvSpPr>
          <p:spPr>
            <a:xfrm>
              <a:off x="1009725" y="3750925"/>
              <a:ext cx="141225" cy="10825"/>
            </a:xfrm>
            <a:custGeom>
              <a:avLst/>
              <a:gdLst/>
              <a:ahLst/>
              <a:cxnLst/>
              <a:rect l="l" t="t" r="r" b="b"/>
              <a:pathLst>
                <a:path w="5649" h="433" extrusionOk="0">
                  <a:moveTo>
                    <a:pt x="309" y="0"/>
                  </a:moveTo>
                  <a:cubicBezTo>
                    <a:pt x="1" y="0"/>
                    <a:pt x="1" y="432"/>
                    <a:pt x="309" y="432"/>
                  </a:cubicBezTo>
                  <a:lnTo>
                    <a:pt x="5463" y="432"/>
                  </a:lnTo>
                  <a:cubicBezTo>
                    <a:pt x="5556" y="432"/>
                    <a:pt x="5648" y="340"/>
                    <a:pt x="5648" y="216"/>
                  </a:cubicBezTo>
                  <a:cubicBezTo>
                    <a:pt x="5648" y="93"/>
                    <a:pt x="5556" y="0"/>
                    <a:pt x="5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fd1d72bd11_0_682"/>
            <p:cNvSpPr/>
            <p:nvPr/>
          </p:nvSpPr>
          <p:spPr>
            <a:xfrm>
              <a:off x="1009725" y="3598125"/>
              <a:ext cx="143525" cy="10075"/>
            </a:xfrm>
            <a:custGeom>
              <a:avLst/>
              <a:gdLst/>
              <a:ahLst/>
              <a:cxnLst/>
              <a:rect l="l" t="t" r="r" b="b"/>
              <a:pathLst>
                <a:path w="5741" h="403" extrusionOk="0">
                  <a:moveTo>
                    <a:pt x="5491" y="0"/>
                  </a:moveTo>
                  <a:cubicBezTo>
                    <a:pt x="5482" y="0"/>
                    <a:pt x="5473" y="1"/>
                    <a:pt x="5463" y="2"/>
                  </a:cubicBezTo>
                  <a:lnTo>
                    <a:pt x="309" y="2"/>
                  </a:lnTo>
                  <a:cubicBezTo>
                    <a:pt x="1" y="2"/>
                    <a:pt x="1" y="403"/>
                    <a:pt x="309" y="403"/>
                  </a:cubicBezTo>
                  <a:lnTo>
                    <a:pt x="5463" y="403"/>
                  </a:lnTo>
                  <a:cubicBezTo>
                    <a:pt x="5731" y="403"/>
                    <a:pt x="5741" y="0"/>
                    <a:pt x="5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fd1d72bd11_0_682"/>
            <p:cNvSpPr/>
            <p:nvPr/>
          </p:nvSpPr>
          <p:spPr>
            <a:xfrm>
              <a:off x="1009725" y="3621300"/>
              <a:ext cx="143550" cy="10825"/>
            </a:xfrm>
            <a:custGeom>
              <a:avLst/>
              <a:gdLst/>
              <a:ahLst/>
              <a:cxnLst/>
              <a:rect l="l" t="t" r="r" b="b"/>
              <a:pathLst>
                <a:path w="5742" h="433" extrusionOk="0">
                  <a:moveTo>
                    <a:pt x="309" y="1"/>
                  </a:moveTo>
                  <a:cubicBezTo>
                    <a:pt x="1" y="1"/>
                    <a:pt x="1" y="433"/>
                    <a:pt x="309" y="433"/>
                  </a:cubicBezTo>
                  <a:lnTo>
                    <a:pt x="5463" y="433"/>
                  </a:lnTo>
                  <a:cubicBezTo>
                    <a:pt x="5741" y="433"/>
                    <a:pt x="5741" y="1"/>
                    <a:pt x="5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fd1d72bd11_0_682"/>
            <p:cNvSpPr/>
            <p:nvPr/>
          </p:nvSpPr>
          <p:spPr>
            <a:xfrm>
              <a:off x="1208025" y="3598125"/>
              <a:ext cx="13900" cy="10075"/>
            </a:xfrm>
            <a:custGeom>
              <a:avLst/>
              <a:gdLst/>
              <a:ahLst/>
              <a:cxnLst/>
              <a:rect l="l" t="t" r="r" b="b"/>
              <a:pathLst>
                <a:path w="556" h="403" extrusionOk="0">
                  <a:moveTo>
                    <a:pt x="306" y="0"/>
                  </a:moveTo>
                  <a:cubicBezTo>
                    <a:pt x="297" y="0"/>
                    <a:pt x="288" y="1"/>
                    <a:pt x="278" y="2"/>
                  </a:cubicBezTo>
                  <a:cubicBezTo>
                    <a:pt x="0" y="2"/>
                    <a:pt x="0" y="403"/>
                    <a:pt x="278" y="403"/>
                  </a:cubicBezTo>
                  <a:cubicBezTo>
                    <a:pt x="546" y="403"/>
                    <a:pt x="55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fd1d72bd11_0_682"/>
            <p:cNvSpPr/>
            <p:nvPr/>
          </p:nvSpPr>
          <p:spPr>
            <a:xfrm>
              <a:off x="1231175" y="3598125"/>
              <a:ext cx="14675" cy="10075"/>
            </a:xfrm>
            <a:custGeom>
              <a:avLst/>
              <a:gdLst/>
              <a:ahLst/>
              <a:cxnLst/>
              <a:rect l="l" t="t" r="r" b="b"/>
              <a:pathLst>
                <a:path w="587" h="403" extrusionOk="0">
                  <a:moveTo>
                    <a:pt x="336" y="0"/>
                  </a:moveTo>
                  <a:cubicBezTo>
                    <a:pt x="328" y="0"/>
                    <a:pt x="318" y="1"/>
                    <a:pt x="309" y="2"/>
                  </a:cubicBezTo>
                  <a:cubicBezTo>
                    <a:pt x="0" y="2"/>
                    <a:pt x="0" y="403"/>
                    <a:pt x="309" y="403"/>
                  </a:cubicBezTo>
                  <a:cubicBezTo>
                    <a:pt x="577" y="403"/>
                    <a:pt x="58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fd1d72bd11_0_682"/>
            <p:cNvSpPr/>
            <p:nvPr/>
          </p:nvSpPr>
          <p:spPr>
            <a:xfrm>
              <a:off x="1255075" y="3598125"/>
              <a:ext cx="13925" cy="10075"/>
            </a:xfrm>
            <a:custGeom>
              <a:avLst/>
              <a:gdLst/>
              <a:ahLst/>
              <a:cxnLst/>
              <a:rect l="l" t="t" r="r" b="b"/>
              <a:pathLst>
                <a:path w="557" h="403" extrusionOk="0">
                  <a:moveTo>
                    <a:pt x="306" y="0"/>
                  </a:moveTo>
                  <a:cubicBezTo>
                    <a:pt x="297" y="0"/>
                    <a:pt x="288" y="1"/>
                    <a:pt x="279" y="2"/>
                  </a:cubicBezTo>
                  <a:cubicBezTo>
                    <a:pt x="1" y="2"/>
                    <a:pt x="1" y="403"/>
                    <a:pt x="279" y="403"/>
                  </a:cubicBezTo>
                  <a:cubicBezTo>
                    <a:pt x="547" y="403"/>
                    <a:pt x="556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fd1d72bd11_0_682"/>
            <p:cNvSpPr/>
            <p:nvPr/>
          </p:nvSpPr>
          <p:spPr>
            <a:xfrm>
              <a:off x="1208025" y="3621300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1"/>
                  </a:moveTo>
                  <a:cubicBezTo>
                    <a:pt x="0" y="1"/>
                    <a:pt x="0" y="433"/>
                    <a:pt x="278" y="433"/>
                  </a:cubicBezTo>
                  <a:cubicBezTo>
                    <a:pt x="556" y="433"/>
                    <a:pt x="556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fd1d72bd11_0_682"/>
            <p:cNvSpPr/>
            <p:nvPr/>
          </p:nvSpPr>
          <p:spPr>
            <a:xfrm>
              <a:off x="1231175" y="36213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fd1d72bd11_0_682"/>
            <p:cNvSpPr/>
            <p:nvPr/>
          </p:nvSpPr>
          <p:spPr>
            <a:xfrm>
              <a:off x="1255075" y="36213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fd1d72bd11_0_682"/>
            <p:cNvSpPr/>
            <p:nvPr/>
          </p:nvSpPr>
          <p:spPr>
            <a:xfrm>
              <a:off x="1208025" y="3727725"/>
              <a:ext cx="13900" cy="10100"/>
            </a:xfrm>
            <a:custGeom>
              <a:avLst/>
              <a:gdLst/>
              <a:ahLst/>
              <a:cxnLst/>
              <a:rect l="l" t="t" r="r" b="b"/>
              <a:pathLst>
                <a:path w="556" h="404" extrusionOk="0">
                  <a:moveTo>
                    <a:pt x="306" y="1"/>
                  </a:moveTo>
                  <a:cubicBezTo>
                    <a:pt x="297" y="1"/>
                    <a:pt x="288" y="1"/>
                    <a:pt x="278" y="2"/>
                  </a:cubicBezTo>
                  <a:cubicBezTo>
                    <a:pt x="0" y="2"/>
                    <a:pt x="0" y="404"/>
                    <a:pt x="278" y="404"/>
                  </a:cubicBezTo>
                  <a:cubicBezTo>
                    <a:pt x="546" y="404"/>
                    <a:pt x="555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fd1d72bd11_0_682"/>
            <p:cNvSpPr/>
            <p:nvPr/>
          </p:nvSpPr>
          <p:spPr>
            <a:xfrm>
              <a:off x="1231175" y="3727000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cubicBezTo>
                    <a:pt x="586" y="433"/>
                    <a:pt x="586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fd1d72bd11_0_682"/>
            <p:cNvSpPr/>
            <p:nvPr/>
          </p:nvSpPr>
          <p:spPr>
            <a:xfrm>
              <a:off x="1255075" y="3727000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1"/>
                  </a:moveTo>
                  <a:cubicBezTo>
                    <a:pt x="1" y="1"/>
                    <a:pt x="1" y="433"/>
                    <a:pt x="279" y="433"/>
                  </a:cubicBezTo>
                  <a:cubicBezTo>
                    <a:pt x="556" y="433"/>
                    <a:pt x="556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fd1d72bd11_0_682"/>
            <p:cNvSpPr/>
            <p:nvPr/>
          </p:nvSpPr>
          <p:spPr>
            <a:xfrm>
              <a:off x="1208025" y="3750925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2"/>
                    <a:pt x="278" y="402"/>
                  </a:cubicBezTo>
                  <a:cubicBezTo>
                    <a:pt x="556" y="40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fd1d72bd11_0_682"/>
            <p:cNvSpPr/>
            <p:nvPr/>
          </p:nvSpPr>
          <p:spPr>
            <a:xfrm>
              <a:off x="1231175" y="3750925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2"/>
                    <a:pt x="309" y="402"/>
                  </a:cubicBezTo>
                  <a:cubicBezTo>
                    <a:pt x="586" y="40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fd1d72bd11_0_682"/>
            <p:cNvSpPr/>
            <p:nvPr/>
          </p:nvSpPr>
          <p:spPr>
            <a:xfrm>
              <a:off x="1255075" y="3750925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2"/>
                    <a:pt x="279" y="402"/>
                  </a:cubicBezTo>
                  <a:cubicBezTo>
                    <a:pt x="556" y="40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fd1d72bd11_0_682"/>
            <p:cNvSpPr/>
            <p:nvPr/>
          </p:nvSpPr>
          <p:spPr>
            <a:xfrm>
              <a:off x="1208025" y="3856625"/>
              <a:ext cx="13900" cy="10825"/>
            </a:xfrm>
            <a:custGeom>
              <a:avLst/>
              <a:gdLst/>
              <a:ahLst/>
              <a:cxnLst/>
              <a:rect l="l" t="t" r="r" b="b"/>
              <a:pathLst>
                <a:path w="556" h="433" extrusionOk="0">
                  <a:moveTo>
                    <a:pt x="278" y="0"/>
                  </a:moveTo>
                  <a:cubicBezTo>
                    <a:pt x="0" y="0"/>
                    <a:pt x="0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fd1d72bd11_0_682"/>
            <p:cNvSpPr/>
            <p:nvPr/>
          </p:nvSpPr>
          <p:spPr>
            <a:xfrm>
              <a:off x="1231175" y="38566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6" y="432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fd1d72bd11_0_682"/>
            <p:cNvSpPr/>
            <p:nvPr/>
          </p:nvSpPr>
          <p:spPr>
            <a:xfrm>
              <a:off x="1255075" y="38566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9" y="0"/>
                  </a:moveTo>
                  <a:cubicBezTo>
                    <a:pt x="1" y="0"/>
                    <a:pt x="1" y="432"/>
                    <a:pt x="279" y="432"/>
                  </a:cubicBezTo>
                  <a:cubicBezTo>
                    <a:pt x="556" y="432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fd1d72bd11_0_682"/>
            <p:cNvSpPr/>
            <p:nvPr/>
          </p:nvSpPr>
          <p:spPr>
            <a:xfrm>
              <a:off x="1208025" y="3880550"/>
              <a:ext cx="13900" cy="10050"/>
            </a:xfrm>
            <a:custGeom>
              <a:avLst/>
              <a:gdLst/>
              <a:ahLst/>
              <a:cxnLst/>
              <a:rect l="l" t="t" r="r" b="b"/>
              <a:pathLst>
                <a:path w="556" h="402" extrusionOk="0">
                  <a:moveTo>
                    <a:pt x="278" y="0"/>
                  </a:moveTo>
                  <a:cubicBezTo>
                    <a:pt x="0" y="0"/>
                    <a:pt x="0" y="401"/>
                    <a:pt x="278" y="401"/>
                  </a:cubicBezTo>
                  <a:cubicBezTo>
                    <a:pt x="556" y="401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fd1d72bd11_0_682"/>
            <p:cNvSpPr/>
            <p:nvPr/>
          </p:nvSpPr>
          <p:spPr>
            <a:xfrm>
              <a:off x="1231175" y="3880550"/>
              <a:ext cx="14675" cy="10050"/>
            </a:xfrm>
            <a:custGeom>
              <a:avLst/>
              <a:gdLst/>
              <a:ahLst/>
              <a:cxnLst/>
              <a:rect l="l" t="t" r="r" b="b"/>
              <a:pathLst>
                <a:path w="587" h="402" extrusionOk="0">
                  <a:moveTo>
                    <a:pt x="309" y="0"/>
                  </a:moveTo>
                  <a:cubicBezTo>
                    <a:pt x="0" y="0"/>
                    <a:pt x="0" y="401"/>
                    <a:pt x="309" y="401"/>
                  </a:cubicBezTo>
                  <a:cubicBezTo>
                    <a:pt x="586" y="401"/>
                    <a:pt x="58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fd1d72bd11_0_682"/>
            <p:cNvSpPr/>
            <p:nvPr/>
          </p:nvSpPr>
          <p:spPr>
            <a:xfrm>
              <a:off x="1255075" y="3880550"/>
              <a:ext cx="13925" cy="10050"/>
            </a:xfrm>
            <a:custGeom>
              <a:avLst/>
              <a:gdLst/>
              <a:ahLst/>
              <a:cxnLst/>
              <a:rect l="l" t="t" r="r" b="b"/>
              <a:pathLst>
                <a:path w="557" h="402" extrusionOk="0">
                  <a:moveTo>
                    <a:pt x="279" y="0"/>
                  </a:moveTo>
                  <a:cubicBezTo>
                    <a:pt x="1" y="0"/>
                    <a:pt x="1" y="401"/>
                    <a:pt x="279" y="401"/>
                  </a:cubicBezTo>
                  <a:cubicBezTo>
                    <a:pt x="556" y="401"/>
                    <a:pt x="556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fd1d72bd11_0_682"/>
            <p:cNvSpPr/>
            <p:nvPr/>
          </p:nvSpPr>
          <p:spPr>
            <a:xfrm>
              <a:off x="980425" y="3563425"/>
              <a:ext cx="361875" cy="362650"/>
            </a:xfrm>
            <a:custGeom>
              <a:avLst/>
              <a:gdLst/>
              <a:ahLst/>
              <a:cxnLst/>
              <a:rect l="l" t="t" r="r" b="b"/>
              <a:pathLst>
                <a:path w="14475" h="14506" extrusionOk="0">
                  <a:moveTo>
                    <a:pt x="12067" y="433"/>
                  </a:moveTo>
                  <a:cubicBezTo>
                    <a:pt x="12283" y="433"/>
                    <a:pt x="12468" y="587"/>
                    <a:pt x="12468" y="803"/>
                  </a:cubicBezTo>
                  <a:lnTo>
                    <a:pt x="12468" y="3303"/>
                  </a:lnTo>
                  <a:cubicBezTo>
                    <a:pt x="12468" y="3519"/>
                    <a:pt x="12283" y="3673"/>
                    <a:pt x="12067" y="3673"/>
                  </a:cubicBezTo>
                  <a:lnTo>
                    <a:pt x="8209" y="3673"/>
                  </a:lnTo>
                  <a:lnTo>
                    <a:pt x="8209" y="433"/>
                  </a:lnTo>
                  <a:close/>
                  <a:moveTo>
                    <a:pt x="11265" y="4106"/>
                  </a:moveTo>
                  <a:cubicBezTo>
                    <a:pt x="11882" y="4229"/>
                    <a:pt x="11851" y="5155"/>
                    <a:pt x="11203" y="5186"/>
                  </a:cubicBezTo>
                  <a:lnTo>
                    <a:pt x="1697" y="5186"/>
                  </a:lnTo>
                  <a:cubicBezTo>
                    <a:pt x="1049" y="5155"/>
                    <a:pt x="988" y="4229"/>
                    <a:pt x="1636" y="4106"/>
                  </a:cubicBezTo>
                  <a:close/>
                  <a:moveTo>
                    <a:pt x="13363" y="2254"/>
                  </a:moveTo>
                  <a:cubicBezTo>
                    <a:pt x="13734" y="2254"/>
                    <a:pt x="14073" y="2562"/>
                    <a:pt x="14073" y="2964"/>
                  </a:cubicBezTo>
                  <a:lnTo>
                    <a:pt x="14073" y="7037"/>
                  </a:lnTo>
                  <a:lnTo>
                    <a:pt x="12869" y="7037"/>
                  </a:lnTo>
                  <a:lnTo>
                    <a:pt x="12869" y="5988"/>
                  </a:lnTo>
                  <a:cubicBezTo>
                    <a:pt x="12869" y="5525"/>
                    <a:pt x="12499" y="5186"/>
                    <a:pt x="12067" y="5186"/>
                  </a:cubicBezTo>
                  <a:lnTo>
                    <a:pt x="11974" y="5186"/>
                  </a:lnTo>
                  <a:cubicBezTo>
                    <a:pt x="12067" y="5031"/>
                    <a:pt x="12129" y="4846"/>
                    <a:pt x="12129" y="4630"/>
                  </a:cubicBezTo>
                  <a:cubicBezTo>
                    <a:pt x="12129" y="4445"/>
                    <a:pt x="12067" y="4260"/>
                    <a:pt x="11974" y="4106"/>
                  </a:cubicBezTo>
                  <a:lnTo>
                    <a:pt x="12067" y="4106"/>
                  </a:lnTo>
                  <a:cubicBezTo>
                    <a:pt x="12499" y="4106"/>
                    <a:pt x="12869" y="3766"/>
                    <a:pt x="12869" y="3303"/>
                  </a:cubicBezTo>
                  <a:lnTo>
                    <a:pt x="12869" y="2254"/>
                  </a:lnTo>
                  <a:close/>
                  <a:moveTo>
                    <a:pt x="7808" y="5618"/>
                  </a:moveTo>
                  <a:lnTo>
                    <a:pt x="7808" y="8889"/>
                  </a:lnTo>
                  <a:lnTo>
                    <a:pt x="802" y="8889"/>
                  </a:lnTo>
                  <a:cubicBezTo>
                    <a:pt x="586" y="8889"/>
                    <a:pt x="432" y="8704"/>
                    <a:pt x="432" y="8488"/>
                  </a:cubicBezTo>
                  <a:lnTo>
                    <a:pt x="432" y="5988"/>
                  </a:lnTo>
                  <a:cubicBezTo>
                    <a:pt x="432" y="5772"/>
                    <a:pt x="586" y="5618"/>
                    <a:pt x="802" y="5618"/>
                  </a:cubicBezTo>
                  <a:close/>
                  <a:moveTo>
                    <a:pt x="12098" y="5587"/>
                  </a:moveTo>
                  <a:cubicBezTo>
                    <a:pt x="12314" y="5587"/>
                    <a:pt x="12468" y="5772"/>
                    <a:pt x="12468" y="5988"/>
                  </a:cubicBezTo>
                  <a:lnTo>
                    <a:pt x="12468" y="8488"/>
                  </a:lnTo>
                  <a:cubicBezTo>
                    <a:pt x="12468" y="8704"/>
                    <a:pt x="12314" y="8889"/>
                    <a:pt x="12098" y="8889"/>
                  </a:cubicBezTo>
                  <a:lnTo>
                    <a:pt x="10616" y="8889"/>
                  </a:lnTo>
                  <a:cubicBezTo>
                    <a:pt x="10308" y="8889"/>
                    <a:pt x="10308" y="9290"/>
                    <a:pt x="10616" y="9290"/>
                  </a:cubicBezTo>
                  <a:lnTo>
                    <a:pt x="11203" y="9290"/>
                  </a:lnTo>
                  <a:cubicBezTo>
                    <a:pt x="11882" y="9290"/>
                    <a:pt x="11882" y="10370"/>
                    <a:pt x="11203" y="10370"/>
                  </a:cubicBezTo>
                  <a:lnTo>
                    <a:pt x="1636" y="10370"/>
                  </a:lnTo>
                  <a:cubicBezTo>
                    <a:pt x="1358" y="10340"/>
                    <a:pt x="1173" y="10093"/>
                    <a:pt x="1173" y="9815"/>
                  </a:cubicBezTo>
                  <a:cubicBezTo>
                    <a:pt x="1173" y="9537"/>
                    <a:pt x="1389" y="9290"/>
                    <a:pt x="1667" y="9290"/>
                  </a:cubicBezTo>
                  <a:lnTo>
                    <a:pt x="9382" y="9290"/>
                  </a:lnTo>
                  <a:cubicBezTo>
                    <a:pt x="9650" y="9290"/>
                    <a:pt x="9659" y="8888"/>
                    <a:pt x="9410" y="8888"/>
                  </a:cubicBezTo>
                  <a:cubicBezTo>
                    <a:pt x="9401" y="8888"/>
                    <a:pt x="9392" y="8888"/>
                    <a:pt x="9382" y="8889"/>
                  </a:cubicBezTo>
                  <a:lnTo>
                    <a:pt x="8240" y="8889"/>
                  </a:lnTo>
                  <a:lnTo>
                    <a:pt x="8240" y="5587"/>
                  </a:lnTo>
                  <a:close/>
                  <a:moveTo>
                    <a:pt x="14073" y="7439"/>
                  </a:moveTo>
                  <a:lnTo>
                    <a:pt x="14073" y="11512"/>
                  </a:lnTo>
                  <a:cubicBezTo>
                    <a:pt x="14073" y="11914"/>
                    <a:pt x="13764" y="12222"/>
                    <a:pt x="13363" y="12222"/>
                  </a:cubicBezTo>
                  <a:lnTo>
                    <a:pt x="12869" y="12222"/>
                  </a:lnTo>
                  <a:lnTo>
                    <a:pt x="12869" y="11204"/>
                  </a:lnTo>
                  <a:cubicBezTo>
                    <a:pt x="12869" y="10741"/>
                    <a:pt x="12499" y="10370"/>
                    <a:pt x="12067" y="10370"/>
                  </a:cubicBezTo>
                  <a:lnTo>
                    <a:pt x="11974" y="10370"/>
                  </a:lnTo>
                  <a:cubicBezTo>
                    <a:pt x="12160" y="10062"/>
                    <a:pt x="12160" y="9630"/>
                    <a:pt x="11974" y="9321"/>
                  </a:cubicBezTo>
                  <a:lnTo>
                    <a:pt x="12067" y="9321"/>
                  </a:lnTo>
                  <a:cubicBezTo>
                    <a:pt x="12499" y="9321"/>
                    <a:pt x="12869" y="8951"/>
                    <a:pt x="12869" y="8488"/>
                  </a:cubicBezTo>
                  <a:lnTo>
                    <a:pt x="12869" y="7439"/>
                  </a:lnTo>
                  <a:close/>
                  <a:moveTo>
                    <a:pt x="12067" y="10772"/>
                  </a:moveTo>
                  <a:cubicBezTo>
                    <a:pt x="12283" y="10772"/>
                    <a:pt x="12468" y="10957"/>
                    <a:pt x="12468" y="11173"/>
                  </a:cubicBezTo>
                  <a:lnTo>
                    <a:pt x="12468" y="13673"/>
                  </a:lnTo>
                  <a:cubicBezTo>
                    <a:pt x="12468" y="13889"/>
                    <a:pt x="12283" y="14043"/>
                    <a:pt x="12067" y="14043"/>
                  </a:cubicBezTo>
                  <a:lnTo>
                    <a:pt x="8209" y="14043"/>
                  </a:lnTo>
                  <a:lnTo>
                    <a:pt x="8209" y="10772"/>
                  </a:lnTo>
                  <a:close/>
                  <a:moveTo>
                    <a:pt x="802" y="1"/>
                  </a:moveTo>
                  <a:cubicBezTo>
                    <a:pt x="370" y="1"/>
                    <a:pt x="0" y="371"/>
                    <a:pt x="0" y="803"/>
                  </a:cubicBezTo>
                  <a:lnTo>
                    <a:pt x="0" y="3303"/>
                  </a:lnTo>
                  <a:cubicBezTo>
                    <a:pt x="0" y="3766"/>
                    <a:pt x="370" y="4106"/>
                    <a:pt x="802" y="4106"/>
                  </a:cubicBezTo>
                  <a:lnTo>
                    <a:pt x="895" y="4106"/>
                  </a:lnTo>
                  <a:cubicBezTo>
                    <a:pt x="710" y="4445"/>
                    <a:pt x="710" y="4846"/>
                    <a:pt x="895" y="5186"/>
                  </a:cubicBezTo>
                  <a:lnTo>
                    <a:pt x="802" y="5186"/>
                  </a:lnTo>
                  <a:cubicBezTo>
                    <a:pt x="370" y="5186"/>
                    <a:pt x="0" y="5525"/>
                    <a:pt x="0" y="5988"/>
                  </a:cubicBezTo>
                  <a:lnTo>
                    <a:pt x="0" y="8488"/>
                  </a:lnTo>
                  <a:cubicBezTo>
                    <a:pt x="0" y="8951"/>
                    <a:pt x="370" y="9290"/>
                    <a:pt x="802" y="9321"/>
                  </a:cubicBezTo>
                  <a:lnTo>
                    <a:pt x="895" y="9321"/>
                  </a:lnTo>
                  <a:cubicBezTo>
                    <a:pt x="802" y="9475"/>
                    <a:pt x="741" y="9630"/>
                    <a:pt x="741" y="9846"/>
                  </a:cubicBezTo>
                  <a:cubicBezTo>
                    <a:pt x="741" y="10031"/>
                    <a:pt x="802" y="10216"/>
                    <a:pt x="895" y="10370"/>
                  </a:cubicBezTo>
                  <a:lnTo>
                    <a:pt x="802" y="10370"/>
                  </a:lnTo>
                  <a:cubicBezTo>
                    <a:pt x="370" y="10370"/>
                    <a:pt x="0" y="10741"/>
                    <a:pt x="0" y="11204"/>
                  </a:cubicBezTo>
                  <a:lnTo>
                    <a:pt x="0" y="13673"/>
                  </a:lnTo>
                  <a:cubicBezTo>
                    <a:pt x="0" y="14136"/>
                    <a:pt x="370" y="14506"/>
                    <a:pt x="802" y="14506"/>
                  </a:cubicBezTo>
                  <a:lnTo>
                    <a:pt x="1512" y="14506"/>
                  </a:lnTo>
                  <a:cubicBezTo>
                    <a:pt x="1790" y="14506"/>
                    <a:pt x="1790" y="14074"/>
                    <a:pt x="1512" y="14074"/>
                  </a:cubicBezTo>
                  <a:lnTo>
                    <a:pt x="802" y="14074"/>
                  </a:lnTo>
                  <a:cubicBezTo>
                    <a:pt x="586" y="14074"/>
                    <a:pt x="432" y="13889"/>
                    <a:pt x="432" y="13673"/>
                  </a:cubicBezTo>
                  <a:lnTo>
                    <a:pt x="432" y="11204"/>
                  </a:lnTo>
                  <a:cubicBezTo>
                    <a:pt x="432" y="10988"/>
                    <a:pt x="586" y="10803"/>
                    <a:pt x="802" y="10803"/>
                  </a:cubicBezTo>
                  <a:lnTo>
                    <a:pt x="7808" y="10803"/>
                  </a:lnTo>
                  <a:lnTo>
                    <a:pt x="7808" y="14074"/>
                  </a:lnTo>
                  <a:lnTo>
                    <a:pt x="2654" y="14074"/>
                  </a:lnTo>
                  <a:cubicBezTo>
                    <a:pt x="2376" y="14074"/>
                    <a:pt x="2376" y="14506"/>
                    <a:pt x="2654" y="14506"/>
                  </a:cubicBezTo>
                  <a:lnTo>
                    <a:pt x="12067" y="14506"/>
                  </a:lnTo>
                  <a:cubicBezTo>
                    <a:pt x="12499" y="14506"/>
                    <a:pt x="12869" y="14136"/>
                    <a:pt x="12869" y="13673"/>
                  </a:cubicBezTo>
                  <a:lnTo>
                    <a:pt x="12869" y="12654"/>
                  </a:lnTo>
                  <a:lnTo>
                    <a:pt x="13363" y="12654"/>
                  </a:lnTo>
                  <a:cubicBezTo>
                    <a:pt x="13980" y="12654"/>
                    <a:pt x="14474" y="12160"/>
                    <a:pt x="14474" y="11543"/>
                  </a:cubicBezTo>
                  <a:lnTo>
                    <a:pt x="14474" y="2964"/>
                  </a:lnTo>
                  <a:cubicBezTo>
                    <a:pt x="14474" y="2346"/>
                    <a:pt x="13980" y="1822"/>
                    <a:pt x="13363" y="1822"/>
                  </a:cubicBezTo>
                  <a:lnTo>
                    <a:pt x="12869" y="1822"/>
                  </a:lnTo>
                  <a:lnTo>
                    <a:pt x="12869" y="803"/>
                  </a:lnTo>
                  <a:cubicBezTo>
                    <a:pt x="12869" y="371"/>
                    <a:pt x="12499" y="1"/>
                    <a:pt x="12067" y="1"/>
                  </a:cubicBezTo>
                  <a:lnTo>
                    <a:pt x="2654" y="1"/>
                  </a:lnTo>
                  <a:cubicBezTo>
                    <a:pt x="2376" y="1"/>
                    <a:pt x="2376" y="433"/>
                    <a:pt x="2654" y="433"/>
                  </a:cubicBezTo>
                  <a:lnTo>
                    <a:pt x="7808" y="433"/>
                  </a:lnTo>
                  <a:lnTo>
                    <a:pt x="7808" y="3704"/>
                  </a:lnTo>
                  <a:lnTo>
                    <a:pt x="802" y="3704"/>
                  </a:lnTo>
                  <a:cubicBezTo>
                    <a:pt x="586" y="3704"/>
                    <a:pt x="432" y="3519"/>
                    <a:pt x="432" y="3303"/>
                  </a:cubicBezTo>
                  <a:lnTo>
                    <a:pt x="432" y="834"/>
                  </a:lnTo>
                  <a:cubicBezTo>
                    <a:pt x="432" y="618"/>
                    <a:pt x="586" y="433"/>
                    <a:pt x="802" y="433"/>
                  </a:cubicBezTo>
                  <a:lnTo>
                    <a:pt x="1512" y="433"/>
                  </a:lnTo>
                  <a:cubicBezTo>
                    <a:pt x="1790" y="433"/>
                    <a:pt x="179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04" name="Google Shape;804;gfd1d72bd11_0_682"/>
          <p:cNvGraphicFramePr/>
          <p:nvPr/>
        </p:nvGraphicFramePr>
        <p:xfrm>
          <a:off x="723900" y="173862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{D7702F90-9DF3-4ECC-80A6-C53226A6F5E4}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시간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종목코드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종목명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시가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고가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저가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현재가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거래량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09:04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003850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보령제약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171335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09:05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003850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보령제약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171420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09:06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003850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보령제약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171511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09:07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003850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보령제약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171665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09:07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003850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보령제약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171794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05" name="Google Shape;805;gfd1d72bd11_0_682"/>
          <p:cNvSpPr txBox="1"/>
          <p:nvPr/>
        </p:nvSpPr>
        <p:spPr>
          <a:xfrm rot="5401396">
            <a:off x="4118925" y="4131375"/>
            <a:ext cx="738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Questrial"/>
                <a:ea typeface="Questrial"/>
                <a:cs typeface="Questrial"/>
                <a:sym typeface="Questrial"/>
              </a:rPr>
              <a:t>...</a:t>
            </a:r>
            <a:endParaRPr sz="5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6" name="Google Shape;806;gfd1d72bd11_0_682"/>
          <p:cNvSpPr/>
          <p:nvPr/>
        </p:nvSpPr>
        <p:spPr>
          <a:xfrm rot="5400000">
            <a:off x="6883075" y="2812950"/>
            <a:ext cx="2945100" cy="306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0000">
                  <a:alpha val="0"/>
                </a:srgbClr>
              </a:gs>
            </a:gsLst>
            <a:lin ang="10800025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gfd1d72bd11_0_682"/>
          <p:cNvSpPr txBox="1"/>
          <p:nvPr/>
        </p:nvSpPr>
        <p:spPr>
          <a:xfrm>
            <a:off x="7325725" y="1256375"/>
            <a:ext cx="10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Don’t buy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8" name="Google Shape;808;gfd1d72bd11_0_682"/>
          <p:cNvSpPr txBox="1"/>
          <p:nvPr/>
        </p:nvSpPr>
        <p:spPr>
          <a:xfrm>
            <a:off x="7737625" y="4173310"/>
            <a:ext cx="77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Buy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9" name="Google Shape;809;gfd1d72bd11_0_682"/>
          <p:cNvSpPr txBox="1"/>
          <p:nvPr/>
        </p:nvSpPr>
        <p:spPr>
          <a:xfrm rot="681" flipH="1">
            <a:off x="611670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Choi Dongyoung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ab7270b9a_0_155"/>
          <p:cNvSpPr txBox="1"/>
          <p:nvPr/>
        </p:nvSpPr>
        <p:spPr>
          <a:xfrm rot="790" flipH="1">
            <a:off x="-156" y="198859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Next Steps</a:t>
            </a:r>
            <a:endParaRPr sz="25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15" name="Google Shape;815;gfab7270b9a_0_155"/>
          <p:cNvSpPr txBox="1"/>
          <p:nvPr/>
        </p:nvSpPr>
        <p:spPr>
          <a:xfrm>
            <a:off x="639440" y="1011521"/>
            <a:ext cx="78651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Didact Gothic"/>
              <a:buAutoNum type="arabicPeriod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Fine tuning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-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Hyperparameters (data preprocessing)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-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Transfer learning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2.  Verification (Mock investment)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3.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  Explainability (Grad-CAM or Attention)</a:t>
            </a:r>
            <a:endParaRPr sz="2400" b="0" i="0" u="none" strike="noStrike" cap="non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d1d72bd11_1_307"/>
          <p:cNvSpPr txBox="1"/>
          <p:nvPr/>
        </p:nvSpPr>
        <p:spPr>
          <a:xfrm>
            <a:off x="910950" y="981800"/>
            <a:ext cx="7322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e.g) 	Precision for +1% yield  : 60.5%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0.03% Fee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250 Transactions (250 weekdays in a year)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Win :  250 * 0.605 = 151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Loss : 250 * 0.395 = 99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	(1 + 0.01 - 0.0003)</a:t>
            </a:r>
            <a:r>
              <a:rPr lang="en" baseline="30000">
                <a:latin typeface="Questrial"/>
                <a:ea typeface="Questrial"/>
                <a:cs typeface="Questrial"/>
                <a:sym typeface="Questrial"/>
              </a:rPr>
              <a:t>151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x (1 - 0.01 - 0.0003)</a:t>
            </a:r>
            <a:r>
              <a:rPr lang="en" baseline="30000">
                <a:latin typeface="Questrial"/>
                <a:ea typeface="Questrial"/>
                <a:cs typeface="Questrial"/>
                <a:sym typeface="Questrial"/>
              </a:rPr>
              <a:t>99 </a:t>
            </a:r>
            <a:r>
              <a:rPr lang="en" baseline="-25000"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= 1.54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&gt;&gt;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54% Annual Yield 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1" name="Google Shape;821;gfd1d72bd11_1_307"/>
          <p:cNvSpPr txBox="1"/>
          <p:nvPr/>
        </p:nvSpPr>
        <p:spPr>
          <a:xfrm rot="714" flipH="1">
            <a:off x="7776300" y="-62089"/>
            <a:ext cx="1443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Appendix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22" name="Google Shape;822;gfd1d72bd11_1_307"/>
          <p:cNvSpPr txBox="1"/>
          <p:nvPr/>
        </p:nvSpPr>
        <p:spPr>
          <a:xfrm>
            <a:off x="1587150" y="386575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How to calculate the expected annual yield. </a:t>
            </a:r>
            <a:endParaRPr sz="18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gfd1d72bd11_1_3"/>
          <p:cNvCxnSpPr/>
          <p:nvPr/>
        </p:nvCxnSpPr>
        <p:spPr>
          <a:xfrm rot="10800000">
            <a:off x="3314250" y="1234750"/>
            <a:ext cx="11634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276" name="Google Shape;276;gfd1d72bd11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100" y="1602825"/>
            <a:ext cx="2611826" cy="25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fd1d72bd11_1_3"/>
          <p:cNvSpPr txBox="1"/>
          <p:nvPr/>
        </p:nvSpPr>
        <p:spPr>
          <a:xfrm>
            <a:off x="561875" y="1038700"/>
            <a:ext cx="23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Heuristic approach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8" name="Google Shape;278;gfd1d72bd11_1_3"/>
          <p:cNvSpPr txBox="1"/>
          <p:nvPr/>
        </p:nvSpPr>
        <p:spPr>
          <a:xfrm>
            <a:off x="4572025" y="1038700"/>
            <a:ext cx="385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Pattern clustering using Auto-Encoder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9" name="Google Shape;279;gfd1d72bd11_1_3"/>
          <p:cNvSpPr txBox="1"/>
          <p:nvPr/>
        </p:nvSpPr>
        <p:spPr>
          <a:xfrm>
            <a:off x="327700" y="1652750"/>
            <a:ext cx="5298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Questrial"/>
                <a:ea typeface="Questrial"/>
                <a:cs typeface="Questrial"/>
                <a:sym typeface="Questrial"/>
              </a:rPr>
              <a:t>Basic Idea</a:t>
            </a:r>
            <a:endParaRPr sz="1600" b="1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figure out specific clusters where many yield cases exist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➔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Expected to get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much more data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for model training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➔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Data would contain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specific patterns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within its cluster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0" name="Google Shape;280;gfd1d72bd11_1_3"/>
          <p:cNvSpPr txBox="1"/>
          <p:nvPr/>
        </p:nvSpPr>
        <p:spPr>
          <a:xfrm>
            <a:off x="1188450" y="378450"/>
            <a:ext cx="6767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(problem of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Heuristic approach)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1" name="Google Shape;281;gfd1d72bd11_1_3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82" name="Google Shape;282;gfd1d72bd11_1_3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283" name="Google Shape;283;gfd1d72bd11_1_3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fd1d72bd11_1_3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fd1d72bd11_1_3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fd1d72bd11_1_3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fd1d72bd11_1_3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fd1d72bd11_1_3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fd1d72bd11_1_3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fd1d72bd11_1_3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Google Shape;291;gfd1d72bd11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225" y="3604200"/>
            <a:ext cx="1204301" cy="11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fd1d72bd11_1_3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d1d72bd11_1_384"/>
          <p:cNvSpPr txBox="1"/>
          <p:nvPr/>
        </p:nvSpPr>
        <p:spPr>
          <a:xfrm>
            <a:off x="1188450" y="226050"/>
            <a:ext cx="6767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(Data Preprocessing - Label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8" name="Google Shape;298;gfd1d72bd11_1_384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99" name="Google Shape;299;gfd1d72bd11_1_384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300" name="Google Shape;300;gfd1d72bd11_1_384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fd1d72bd11_1_384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fd1d72bd11_1_384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fd1d72bd11_1_384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fd1d72bd11_1_384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fd1d72bd11_1_384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fd1d72bd11_1_384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fd1d72bd11_1_384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gfd1d72bd11_1_384"/>
          <p:cNvSpPr txBox="1"/>
          <p:nvPr/>
        </p:nvSpPr>
        <p:spPr>
          <a:xfrm>
            <a:off x="192750" y="4229700"/>
            <a:ext cx="8284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Questrial"/>
              <a:buChar char="❖"/>
            </a:pPr>
            <a:r>
              <a:rPr lang="en" sz="1300">
                <a:latin typeface="Questrial"/>
                <a:ea typeface="Questrial"/>
                <a:cs typeface="Questrial"/>
                <a:sym typeface="Questrial"/>
              </a:rPr>
              <a:t>Four Parameters for preprocessing : </a:t>
            </a:r>
            <a:endParaRPr sz="1300" b="1"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Questrial"/>
                <a:ea typeface="Questrial"/>
                <a:cs typeface="Questrial"/>
                <a:sym typeface="Questrial"/>
              </a:rPr>
              <a:t>Sampling frequency,  Data Segmentation size,  Labeling Distance,  Labeling Threshold</a:t>
            </a:r>
            <a:endParaRPr sz="13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Questrial"/>
                <a:ea typeface="Questrial"/>
                <a:cs typeface="Questrial"/>
                <a:sym typeface="Questrial"/>
              </a:rPr>
              <a:t>     We use    (               2                      ), (                        6                       ), (                 6                 ), (     0.0075  - 0.75%   )</a:t>
            </a:r>
            <a:endParaRPr sz="13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9" name="Google Shape;309;gfd1d72bd11_1_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37" y="631450"/>
            <a:ext cx="8515725" cy="3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fd1d72bd11_1_384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d1d72bd11_1_591"/>
          <p:cNvSpPr txBox="1"/>
          <p:nvPr/>
        </p:nvSpPr>
        <p:spPr>
          <a:xfrm>
            <a:off x="1252900" y="1613300"/>
            <a:ext cx="60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316" name="Google Shape;316;gfd1d72bd11_1_591"/>
          <p:cNvGraphicFramePr/>
          <p:nvPr/>
        </p:nvGraphicFramePr>
        <p:xfrm>
          <a:off x="3363200" y="1747325"/>
          <a:ext cx="2679950" cy="2377260"/>
        </p:xfrm>
        <a:graphic>
          <a:graphicData uri="http://schemas.openxmlformats.org/drawingml/2006/table">
            <a:tbl>
              <a:tblPr>
                <a:noFill/>
                <a:tableStyleId>{D7702F90-9DF3-4ECC-80A6-C53226A6F5E4}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17" name="Google Shape;317;gfd1d72bd11_1_591"/>
          <p:cNvGraphicFramePr/>
          <p:nvPr/>
        </p:nvGraphicFramePr>
        <p:xfrm>
          <a:off x="3363200" y="1266270"/>
          <a:ext cx="2679950" cy="431100"/>
        </p:xfrm>
        <a:graphic>
          <a:graphicData uri="http://schemas.openxmlformats.org/drawingml/2006/table">
            <a:tbl>
              <a:tblPr>
                <a:noFill/>
                <a:tableStyleId>{D7702F90-9DF3-4ECC-80A6-C53226A6F5E4}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3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Open</a:t>
                      </a:r>
                      <a:endParaRPr sz="5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</a:t>
                      </a:r>
                      <a:endParaRPr sz="5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</a:t>
                      </a:r>
                      <a:endParaRPr sz="5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Close</a:t>
                      </a:r>
                      <a:endParaRPr sz="5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Volume</a:t>
                      </a:r>
                      <a:endParaRPr sz="5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S.V</a:t>
                      </a:r>
                      <a:endParaRPr sz="5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P.V</a:t>
                      </a:r>
                      <a:endParaRPr sz="5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83838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38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8" name="Google Shape;318;gfd1d72bd11_1_591"/>
          <p:cNvSpPr txBox="1"/>
          <p:nvPr/>
        </p:nvSpPr>
        <p:spPr>
          <a:xfrm>
            <a:off x="6043150" y="4394650"/>
            <a:ext cx="310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Questrial"/>
              <a:buChar char="❖"/>
            </a:pPr>
            <a:r>
              <a:rPr lang="en" sz="900">
                <a:latin typeface="Questrial"/>
                <a:ea typeface="Questrial"/>
                <a:cs typeface="Questrial"/>
                <a:sym typeface="Questrial"/>
              </a:rPr>
              <a:t>S.V : Sales Volume </a:t>
            </a:r>
            <a:endParaRPr sz="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Questrial"/>
              <a:buChar char="❖"/>
            </a:pPr>
            <a:r>
              <a:rPr lang="en" sz="900">
                <a:latin typeface="Questrial"/>
                <a:ea typeface="Questrial"/>
                <a:cs typeface="Questrial"/>
                <a:sym typeface="Questrial"/>
              </a:rPr>
              <a:t>P.V : Purchases Volume</a:t>
            </a:r>
            <a:endParaRPr sz="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Questrial"/>
              <a:buChar char="❖"/>
            </a:pPr>
            <a:r>
              <a:rPr lang="en" sz="900">
                <a:latin typeface="Questrial"/>
                <a:ea typeface="Questrial"/>
                <a:cs typeface="Questrial"/>
                <a:sym typeface="Questrial"/>
              </a:rPr>
              <a:t>C.S.V : Cumulative Sales Volume </a:t>
            </a:r>
            <a:endParaRPr sz="9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Questrial"/>
              <a:buChar char="❖"/>
            </a:pPr>
            <a:r>
              <a:rPr lang="en" sz="900">
                <a:latin typeface="Questrial"/>
                <a:ea typeface="Questrial"/>
                <a:cs typeface="Questrial"/>
                <a:sym typeface="Questrial"/>
              </a:rPr>
              <a:t>C.P.V : Cumulative Purchases Volume</a:t>
            </a:r>
            <a:endParaRPr sz="900"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319" name="Google Shape;319;gfd1d72bd11_1_591"/>
          <p:cNvGraphicFramePr/>
          <p:nvPr/>
        </p:nvGraphicFramePr>
        <p:xfrm>
          <a:off x="2822163" y="1759550"/>
          <a:ext cx="418100" cy="2258400"/>
        </p:xfrm>
        <a:graphic>
          <a:graphicData uri="http://schemas.openxmlformats.org/drawingml/2006/table">
            <a:tbl>
              <a:tblPr>
                <a:noFill/>
                <a:tableStyleId>{D7702F90-9DF3-4ECC-80A6-C53226A6F5E4}</a:tableStyleId>
              </a:tblPr>
              <a:tblGrid>
                <a:gridCol w="418100"/>
              </a:tblGrid>
              <a:tr h="3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9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/>
                </a:tc>
              </a:tr>
              <a:tr h="3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9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</a:tr>
              <a:tr h="3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9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</a:tr>
              <a:tr h="3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9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</a:tr>
              <a:tr h="3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endParaRPr sz="9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</a:tr>
              <a:tr h="37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  <a:endParaRPr sz="900"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320" name="Google Shape;320;gfd1d72bd11_1_591"/>
          <p:cNvCxnSpPr/>
          <p:nvPr/>
        </p:nvCxnSpPr>
        <p:spPr>
          <a:xfrm>
            <a:off x="2643825" y="2125988"/>
            <a:ext cx="0" cy="1570500"/>
          </a:xfrm>
          <a:prstGeom prst="straightConnector1">
            <a:avLst/>
          </a:prstGeom>
          <a:noFill/>
          <a:ln w="9525" cap="flat" cmpd="sng">
            <a:solidFill>
              <a:srgbClr val="3838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gfd1d72bd11_1_591"/>
          <p:cNvSpPr txBox="1"/>
          <p:nvPr/>
        </p:nvSpPr>
        <p:spPr>
          <a:xfrm rot="-5400000">
            <a:off x="2284652" y="2663588"/>
            <a:ext cx="54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Questrial"/>
                <a:ea typeface="Questrial"/>
                <a:cs typeface="Questrial"/>
                <a:sym typeface="Questrial"/>
              </a:rPr>
              <a:t>Time</a:t>
            </a:r>
            <a:endParaRPr sz="900" b="1"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22" name="Google Shape;322;gfd1d72bd11_1_591"/>
          <p:cNvCxnSpPr/>
          <p:nvPr/>
        </p:nvCxnSpPr>
        <p:spPr>
          <a:xfrm>
            <a:off x="3554544" y="1831738"/>
            <a:ext cx="0" cy="2312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gfd1d72bd11_1_591"/>
          <p:cNvCxnSpPr/>
          <p:nvPr/>
        </p:nvCxnSpPr>
        <p:spPr>
          <a:xfrm>
            <a:off x="3935625" y="1839762"/>
            <a:ext cx="0" cy="2312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gfd1d72bd11_1_591"/>
          <p:cNvCxnSpPr/>
          <p:nvPr/>
        </p:nvCxnSpPr>
        <p:spPr>
          <a:xfrm>
            <a:off x="4316694" y="1838063"/>
            <a:ext cx="0" cy="2312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gfd1d72bd11_1_591"/>
          <p:cNvCxnSpPr/>
          <p:nvPr/>
        </p:nvCxnSpPr>
        <p:spPr>
          <a:xfrm>
            <a:off x="4697775" y="1846087"/>
            <a:ext cx="0" cy="2312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gfd1d72bd11_1_591"/>
          <p:cNvCxnSpPr/>
          <p:nvPr/>
        </p:nvCxnSpPr>
        <p:spPr>
          <a:xfrm>
            <a:off x="5087097" y="1847687"/>
            <a:ext cx="0" cy="231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gfd1d72bd11_1_591"/>
          <p:cNvCxnSpPr/>
          <p:nvPr/>
        </p:nvCxnSpPr>
        <p:spPr>
          <a:xfrm>
            <a:off x="5468247" y="1854012"/>
            <a:ext cx="0" cy="231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gfd1d72bd11_1_591"/>
          <p:cNvCxnSpPr/>
          <p:nvPr/>
        </p:nvCxnSpPr>
        <p:spPr>
          <a:xfrm>
            <a:off x="5849327" y="1862036"/>
            <a:ext cx="0" cy="231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gfd1d72bd11_1_591"/>
          <p:cNvSpPr txBox="1"/>
          <p:nvPr/>
        </p:nvSpPr>
        <p:spPr>
          <a:xfrm>
            <a:off x="82950" y="2372800"/>
            <a:ext cx="2347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idact Gothic"/>
              <a:buChar char="❖"/>
            </a:pP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Divide by the first Open price of that day</a:t>
            </a:r>
            <a:endParaRPr sz="13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0" name="Google Shape;330;gfd1d72bd11_1_591"/>
          <p:cNvSpPr txBox="1"/>
          <p:nvPr/>
        </p:nvSpPr>
        <p:spPr>
          <a:xfrm>
            <a:off x="6426000" y="2323375"/>
            <a:ext cx="27012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idact Gothic"/>
              <a:buChar char="❖"/>
            </a:pP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Divide by average trading volume for recent 5 days.</a:t>
            </a:r>
            <a:endParaRPr sz="13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idact Gothic"/>
              <a:buChar char="❖"/>
            </a:pP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Convert cumulative data to temporal difference data</a:t>
            </a:r>
            <a:endParaRPr sz="13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endParaRPr sz="13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300" b="1" smtClean="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           C.S.V           </a:t>
            </a: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&gt;        </a:t>
            </a:r>
            <a:r>
              <a:rPr lang="en" sz="1500"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Δ</a:t>
            </a: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C.S.V </a:t>
            </a:r>
            <a:endParaRPr sz="13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300" b="1" smtClean="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C.P.V </a:t>
            </a: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	         </a:t>
            </a:r>
            <a:r>
              <a:rPr lang="en" sz="1300" b="1" smtClean="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&gt;        </a:t>
            </a:r>
            <a:r>
              <a:rPr lang="en" sz="1500"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Δ </a:t>
            </a:r>
            <a:r>
              <a:rPr lang="en" sz="13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C.P.V</a:t>
            </a:r>
            <a:endParaRPr sz="13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1" name="Google Shape;331;gfd1d72bd11_1_591"/>
          <p:cNvSpPr/>
          <p:nvPr/>
        </p:nvSpPr>
        <p:spPr>
          <a:xfrm>
            <a:off x="6339275" y="1554896"/>
            <a:ext cx="1356075" cy="744400"/>
          </a:xfrm>
          <a:custGeom>
            <a:avLst/>
            <a:gdLst/>
            <a:ahLst/>
            <a:cxnLst/>
            <a:rect l="l" t="t" r="r" b="b"/>
            <a:pathLst>
              <a:path w="54243" h="29776" extrusionOk="0">
                <a:moveTo>
                  <a:pt x="0" y="10839"/>
                </a:moveTo>
                <a:cubicBezTo>
                  <a:pt x="3691" y="9341"/>
                  <a:pt x="15834" y="3189"/>
                  <a:pt x="22146" y="1852"/>
                </a:cubicBezTo>
                <a:cubicBezTo>
                  <a:pt x="28458" y="515"/>
                  <a:pt x="32525" y="-1839"/>
                  <a:pt x="37874" y="2815"/>
                </a:cubicBezTo>
                <a:cubicBezTo>
                  <a:pt x="43224" y="7469"/>
                  <a:pt x="51515" y="25283"/>
                  <a:pt x="54243" y="29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2" name="Google Shape;332;gfd1d72bd11_1_591"/>
          <p:cNvSpPr/>
          <p:nvPr/>
        </p:nvSpPr>
        <p:spPr>
          <a:xfrm>
            <a:off x="1516725" y="1504900"/>
            <a:ext cx="1885675" cy="818475"/>
          </a:xfrm>
          <a:custGeom>
            <a:avLst/>
            <a:gdLst/>
            <a:ahLst/>
            <a:cxnLst/>
            <a:rect l="l" t="t" r="r" b="b"/>
            <a:pathLst>
              <a:path w="75427" h="32739" extrusionOk="0">
                <a:moveTo>
                  <a:pt x="75427" y="11234"/>
                </a:moveTo>
                <a:cubicBezTo>
                  <a:pt x="70238" y="9362"/>
                  <a:pt x="55260" y="0"/>
                  <a:pt x="44294" y="0"/>
                </a:cubicBezTo>
                <a:cubicBezTo>
                  <a:pt x="33328" y="0"/>
                  <a:pt x="17011" y="5778"/>
                  <a:pt x="9629" y="11234"/>
                </a:cubicBezTo>
                <a:cubicBezTo>
                  <a:pt x="2247" y="16691"/>
                  <a:pt x="1605" y="29155"/>
                  <a:pt x="0" y="32739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3" name="Google Shape;333;gfd1d72bd11_1_591"/>
          <p:cNvSpPr txBox="1"/>
          <p:nvPr/>
        </p:nvSpPr>
        <p:spPr>
          <a:xfrm>
            <a:off x="1252900" y="422375"/>
            <a:ext cx="6767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(Data Preprocessing - Scaling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4" name="Google Shape;334;gfd1d72bd11_1_591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35" name="Google Shape;335;gfd1d72bd11_1_591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336" name="Google Shape;336;gfd1d72bd11_1_591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fd1d72bd11_1_591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fd1d72bd11_1_591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fd1d72bd11_1_591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fd1d72bd11_1_591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fd1d72bd11_1_591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fd1d72bd11_1_591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fd1d72bd11_1_591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gfd1d72bd11_1_591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f84a855eb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2" y="1164700"/>
            <a:ext cx="8057532" cy="21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gf84a855eb2_0_2"/>
          <p:cNvCxnSpPr/>
          <p:nvPr/>
        </p:nvCxnSpPr>
        <p:spPr>
          <a:xfrm rot="10800000">
            <a:off x="4818541" y="2672495"/>
            <a:ext cx="8100" cy="1027200"/>
          </a:xfrm>
          <a:prstGeom prst="straightConnector1">
            <a:avLst/>
          </a:prstGeom>
          <a:noFill/>
          <a:ln w="9525" cap="flat" cmpd="sng">
            <a:solidFill>
              <a:srgbClr val="38383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1" name="Google Shape;351;gf84a855eb2_0_2"/>
          <p:cNvSpPr txBox="1"/>
          <p:nvPr/>
        </p:nvSpPr>
        <p:spPr>
          <a:xfrm>
            <a:off x="4900941" y="3051550"/>
            <a:ext cx="73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t-SNE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52" name="Google Shape;352;gf84a855eb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016" y="3763893"/>
            <a:ext cx="1315175" cy="12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f84a855eb2_0_2"/>
          <p:cNvSpPr txBox="1"/>
          <p:nvPr/>
        </p:nvSpPr>
        <p:spPr>
          <a:xfrm>
            <a:off x="1072750" y="411025"/>
            <a:ext cx="7499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Pattern clustering using Auto-Encoder)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4" name="Google Shape;354;gf84a855eb2_0_2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55" name="Google Shape;355;gf84a855eb2_0_2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356" name="Google Shape;356;gf84a855eb2_0_2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f84a855eb2_0_2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f84a855eb2_0_2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f84a855eb2_0_2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f84a855eb2_0_2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f84a855eb2_0_2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f84a855eb2_0_2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f84a855eb2_0_2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gf84a855eb2_0_2"/>
          <p:cNvSpPr txBox="1"/>
          <p:nvPr/>
        </p:nvSpPr>
        <p:spPr>
          <a:xfrm>
            <a:off x="1752025" y="824838"/>
            <a:ext cx="52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Train AutoEncoder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5" name="Google Shape;365;gf84a855eb2_0_2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gf84a855eb2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188" y="2321962"/>
            <a:ext cx="2463625" cy="23550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f84a855eb2_0_96"/>
          <p:cNvSpPr txBox="1"/>
          <p:nvPr/>
        </p:nvSpPr>
        <p:spPr>
          <a:xfrm>
            <a:off x="884550" y="851063"/>
            <a:ext cx="7374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Train an Auto-encoder model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Train data 		: 30,000,000 X 6 X 7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Validation data	: 3,800,000	 X 6 X 7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t-SNE (5,000 iterations) with 3,800,000 latents vector (from validation data)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2" name="Google Shape;372;gf84a855eb2_0_96"/>
          <p:cNvSpPr txBox="1"/>
          <p:nvPr/>
        </p:nvSpPr>
        <p:spPr>
          <a:xfrm>
            <a:off x="2473513" y="4677050"/>
            <a:ext cx="41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➢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t-SNE on latent vectors from trained Encoder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3" name="Google Shape;373;gf84a855eb2_0_96"/>
          <p:cNvSpPr txBox="1"/>
          <p:nvPr/>
        </p:nvSpPr>
        <p:spPr>
          <a:xfrm>
            <a:off x="931800" y="362150"/>
            <a:ext cx="727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Pattern clustering using Auto-Encoder)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4" name="Google Shape;374;gf84a855eb2_0_96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75" name="Google Shape;375;gf84a855eb2_0_96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376" name="Google Shape;376;gf84a855eb2_0_96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f84a855eb2_0_96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f84a855eb2_0_96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f84a855eb2_0_96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f84a855eb2_0_96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f84a855eb2_0_96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f84a855eb2_0_96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f84a855eb2_0_96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gf84a855eb2_0_96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84a855eb2_0_126"/>
          <p:cNvSpPr txBox="1"/>
          <p:nvPr/>
        </p:nvSpPr>
        <p:spPr>
          <a:xfrm>
            <a:off x="397950" y="1033975"/>
            <a:ext cx="3586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Using DBSCAN, 300 clusters found.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" smtClean="0">
                <a:latin typeface="Questrial"/>
                <a:ea typeface="Questrial"/>
                <a:cs typeface="Questrial"/>
                <a:sym typeface="Questrial"/>
              </a:rPr>
              <a:t>          Time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and Space complexity :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O(n)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➔"/>
            </a:pP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Suitable Algorithm for Large data !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90" name="Google Shape;390;gf84a855eb2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25" y="2080675"/>
            <a:ext cx="2370249" cy="22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f84a855eb2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325" y="2007400"/>
            <a:ext cx="2370249" cy="226582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f84a855eb2_0_126"/>
          <p:cNvSpPr txBox="1"/>
          <p:nvPr/>
        </p:nvSpPr>
        <p:spPr>
          <a:xfrm>
            <a:off x="4122650" y="1033975"/>
            <a:ext cx="4928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Sort all clusters in order of size and yield data density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whose sizes are over 1,000 minimally.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3" name="Google Shape;393;gf84a855eb2_0_126"/>
          <p:cNvSpPr txBox="1"/>
          <p:nvPr/>
        </p:nvSpPr>
        <p:spPr>
          <a:xfrm>
            <a:off x="931800" y="362150"/>
            <a:ext cx="727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(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Pattern clustering using Auto-Encoder)</a:t>
            </a:r>
            <a:endParaRPr sz="17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4" name="Google Shape;394;gf84a855eb2_0_126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95" name="Google Shape;395;gf84a855eb2_0_126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396" name="Google Shape;396;gf84a855eb2_0_126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f84a855eb2_0_126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f84a855eb2_0_126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f84a855eb2_0_126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f84a855eb2_0_126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f84a855eb2_0_126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f84a855eb2_0_126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f84a855eb2_0_126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gf84a855eb2_0_126"/>
          <p:cNvSpPr txBox="1"/>
          <p:nvPr/>
        </p:nvSpPr>
        <p:spPr>
          <a:xfrm>
            <a:off x="364200" y="4408425"/>
            <a:ext cx="36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➢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Result of clustering (301 Clusters total)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5" name="Google Shape;405;gf84a855eb2_0_126"/>
          <p:cNvSpPr txBox="1"/>
          <p:nvPr/>
        </p:nvSpPr>
        <p:spPr>
          <a:xfrm>
            <a:off x="4587252" y="44084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➢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Selected clusters for training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trader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model.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6" name="Google Shape;406;gf84a855eb2_0_126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d1d72bd11_1_511"/>
          <p:cNvSpPr txBox="1"/>
          <p:nvPr/>
        </p:nvSpPr>
        <p:spPr>
          <a:xfrm>
            <a:off x="931800" y="323750"/>
            <a:ext cx="727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700"/>
              <a:buFont typeface="Didact Gothic"/>
              <a:buAutoNum type="arabicPeriod"/>
            </a:pPr>
            <a:r>
              <a:rPr lang="en" sz="1700" b="1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Subdivision of transaction situation</a:t>
            </a:r>
            <a:r>
              <a:rPr lang="en" sz="17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500">
                <a:highlight>
                  <a:srgbClr val="FDFDFD"/>
                </a:highlight>
                <a:latin typeface="Didact Gothic"/>
                <a:ea typeface="Didact Gothic"/>
                <a:cs typeface="Didact Gothic"/>
                <a:sym typeface="Didact Gothic"/>
              </a:rPr>
              <a:t>(Problem of using Autoencoder</a:t>
            </a: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endParaRPr sz="1500">
              <a:highlight>
                <a:srgbClr val="FDFDFD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2" name="Google Shape;412;gfd1d72bd11_1_511"/>
          <p:cNvSpPr txBox="1"/>
          <p:nvPr/>
        </p:nvSpPr>
        <p:spPr>
          <a:xfrm rot="681" flipH="1">
            <a:off x="6192900" y="-62248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Trial and error</a:t>
            </a:r>
            <a:r>
              <a:rPr lang="en" sz="13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(AI</a:t>
            </a: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Develop.)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13" name="Google Shape;413;gfd1d72bd11_1_511"/>
          <p:cNvGrpSpPr/>
          <p:nvPr/>
        </p:nvGrpSpPr>
        <p:grpSpPr>
          <a:xfrm>
            <a:off x="6348448" y="22920"/>
            <a:ext cx="131870" cy="215185"/>
            <a:chOff x="897141" y="3359875"/>
            <a:chExt cx="257962" cy="352762"/>
          </a:xfrm>
        </p:grpSpPr>
        <p:sp>
          <p:nvSpPr>
            <p:cNvPr id="414" name="Google Shape;414;gfd1d72bd11_1_511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fd1d72bd11_1_511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fd1d72bd11_1_511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fd1d72bd11_1_511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fd1d72bd11_1_511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fd1d72bd11_1_511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fd1d72bd11_1_511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fd1d72bd11_1_511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gfd1d72bd11_1_511"/>
          <p:cNvSpPr txBox="1"/>
          <p:nvPr/>
        </p:nvSpPr>
        <p:spPr>
          <a:xfrm>
            <a:off x="1049875" y="770150"/>
            <a:ext cx="7109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Takes too much time and efforts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Training model 100 epochs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(4 Hours)</a:t>
            </a:r>
            <a:endParaRPr b="1"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Get latent vectors from validation dataset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t-SNE over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10%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of latent vectors for 5000 iterations </a:t>
            </a:r>
            <a:r>
              <a:rPr lang="en" b="1">
                <a:latin typeface="Questrial"/>
                <a:ea typeface="Questrial"/>
                <a:cs typeface="Questrial"/>
                <a:sym typeface="Questrial"/>
              </a:rPr>
              <a:t>(5 Hours)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Memory Issue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Cluster 2D Data (result of t-SNE) using DBSCAN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❏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Not much effective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❖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Why we used it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Find out data cluster with high density of success case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AutoNum type="arabicPeriod"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With relatively enough data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graphicFrame>
        <p:nvGraphicFramePr>
          <p:cNvPr id="423" name="Google Shape;423;gfd1d72bd11_1_511"/>
          <p:cNvGraphicFramePr/>
          <p:nvPr/>
        </p:nvGraphicFramePr>
        <p:xfrm>
          <a:off x="1371013" y="3862200"/>
          <a:ext cx="6401375" cy="1112430"/>
        </p:xfrm>
        <a:graphic>
          <a:graphicData uri="http://schemas.openxmlformats.org/drawingml/2006/table">
            <a:tbl>
              <a:tblPr>
                <a:noFill/>
                <a:tableStyleId>{D7702F90-9DF3-4ECC-80A6-C53226A6F5E4}</a:tableStyleId>
              </a:tblPr>
              <a:tblGrid>
                <a:gridCol w="1280275"/>
                <a:gridCol w="1280275"/>
                <a:gridCol w="1280275"/>
                <a:gridCol w="1280275"/>
                <a:gridCol w="1280275"/>
              </a:tblGrid>
              <a:tr h="29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 (Data)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Loss case ratio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Yield case ratio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Else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Before</a:t>
                      </a:r>
                      <a:endParaRPr sz="1200"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380,000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5.2 %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4.6 %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90.1 %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After</a:t>
                      </a:r>
                      <a:endParaRPr sz="1200"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20,000 (</a:t>
                      </a:r>
                      <a:r>
                        <a:rPr lang="en" sz="1300" b="1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300" b="1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94.7%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8.5 % (</a:t>
                      </a:r>
                      <a:r>
                        <a:rPr lang="en" sz="1200" b="1">
                          <a:solidFill>
                            <a:srgbClr val="4A86E8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+ 63 %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8.7 % (</a:t>
                      </a:r>
                      <a:r>
                        <a:rPr lang="en" sz="1200" b="1">
                          <a:solidFill>
                            <a:srgbClr val="4A86E8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+ 89 %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82.8 % (</a:t>
                      </a:r>
                      <a:r>
                        <a:rPr lang="en" sz="1200" b="1">
                          <a:solidFill>
                            <a:srgbClr val="4A86E8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- 8.1 %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2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gfd1d72bd11_1_511"/>
          <p:cNvSpPr txBox="1"/>
          <p:nvPr/>
        </p:nvSpPr>
        <p:spPr>
          <a:xfrm rot="681" flipH="1">
            <a:off x="0" y="302"/>
            <a:ext cx="30273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Contributor : Lee Minseung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화면 슬라이드 쇼(16:9)</PresentationFormat>
  <Paragraphs>298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Arial</vt:lpstr>
      <vt:lpstr>Julius Sans One</vt:lpstr>
      <vt:lpstr>Roboto Black</vt:lpstr>
      <vt:lpstr>Poppins</vt:lpstr>
      <vt:lpstr>Questrial</vt:lpstr>
      <vt:lpstr>Didact Gothic</vt:lpstr>
      <vt:lpstr>Consolas</vt:lpstr>
      <vt:lpstr>Minimalist Grayscale Pitch Deck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</dc:creator>
  <cp:lastModifiedBy>LMS</cp:lastModifiedBy>
  <cp:revision>1</cp:revision>
  <dcterms:modified xsi:type="dcterms:W3CDTF">2021-11-02T11:45:41Z</dcterms:modified>
</cp:coreProperties>
</file>