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53"/>
  </p:notesMasterIdLst>
  <p:handoutMasterIdLst>
    <p:handoutMasterId r:id="rId54"/>
  </p:handoutMasterIdLst>
  <p:sldIdLst>
    <p:sldId id="334" r:id="rId2"/>
    <p:sldId id="341" r:id="rId3"/>
    <p:sldId id="342" r:id="rId4"/>
    <p:sldId id="340" r:id="rId5"/>
    <p:sldId id="343" r:id="rId6"/>
    <p:sldId id="344" r:id="rId7"/>
    <p:sldId id="387" r:id="rId8"/>
    <p:sldId id="345" r:id="rId9"/>
    <p:sldId id="346" r:id="rId10"/>
    <p:sldId id="383" r:id="rId11"/>
    <p:sldId id="384" r:id="rId12"/>
    <p:sldId id="385" r:id="rId13"/>
    <p:sldId id="386" r:id="rId14"/>
    <p:sldId id="390" r:id="rId15"/>
    <p:sldId id="350" r:id="rId16"/>
    <p:sldId id="351" r:id="rId17"/>
    <p:sldId id="352" r:id="rId18"/>
    <p:sldId id="353" r:id="rId19"/>
    <p:sldId id="354" r:id="rId20"/>
    <p:sldId id="389" r:id="rId21"/>
    <p:sldId id="355" r:id="rId22"/>
    <p:sldId id="356" r:id="rId23"/>
    <p:sldId id="357" r:id="rId24"/>
    <p:sldId id="358" r:id="rId25"/>
    <p:sldId id="359" r:id="rId26"/>
    <p:sldId id="360" r:id="rId27"/>
    <p:sldId id="391" r:id="rId28"/>
    <p:sldId id="361" r:id="rId29"/>
    <p:sldId id="362" r:id="rId30"/>
    <p:sldId id="363" r:id="rId31"/>
    <p:sldId id="364" r:id="rId32"/>
    <p:sldId id="365" r:id="rId33"/>
    <p:sldId id="366" r:id="rId34"/>
    <p:sldId id="367" r:id="rId35"/>
    <p:sldId id="368" r:id="rId36"/>
    <p:sldId id="392" r:id="rId37"/>
    <p:sldId id="369" r:id="rId38"/>
    <p:sldId id="371" r:id="rId39"/>
    <p:sldId id="372" r:id="rId40"/>
    <p:sldId id="373" r:id="rId41"/>
    <p:sldId id="393" r:id="rId42"/>
    <p:sldId id="374" r:id="rId43"/>
    <p:sldId id="375" r:id="rId44"/>
    <p:sldId id="376" r:id="rId45"/>
    <p:sldId id="377" r:id="rId46"/>
    <p:sldId id="378" r:id="rId47"/>
    <p:sldId id="379" r:id="rId48"/>
    <p:sldId id="380" r:id="rId49"/>
    <p:sldId id="381" r:id="rId50"/>
    <p:sldId id="394" r:id="rId51"/>
    <p:sldId id="382" r:id="rId52"/>
  </p:sldIdLst>
  <p:sldSz cx="9144000" cy="6858000" type="screen4x3"/>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9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009999"/>
    <a:srgbClr val="E0001B"/>
    <a:srgbClr val="FFC000"/>
    <a:srgbClr val="7C7C7C"/>
    <a:srgbClr val="9F9F9F"/>
    <a:srgbClr val="BFBFBF"/>
    <a:srgbClr val="B9CDE5"/>
    <a:srgbClr val="9BBB59"/>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3" autoAdjust="0"/>
    <p:restoredTop sz="87224" autoAdjust="0"/>
  </p:normalViewPr>
  <p:slideViewPr>
    <p:cSldViewPr snapToGrid="0">
      <p:cViewPr varScale="1">
        <p:scale>
          <a:sx n="73" d="100"/>
          <a:sy n="73" d="100"/>
        </p:scale>
        <p:origin x="1085" y="62"/>
      </p:cViewPr>
      <p:guideLst>
        <p:guide orient="horz" pos="2160"/>
        <p:guide pos="2880"/>
      </p:guideLst>
    </p:cSldViewPr>
  </p:slideViewPr>
  <p:notesTextViewPr>
    <p:cViewPr>
      <p:scale>
        <a:sx n="3" d="2"/>
        <a:sy n="3" d="2"/>
      </p:scale>
      <p:origin x="0" y="0"/>
    </p:cViewPr>
  </p:notesTextViewPr>
  <p:sorterViewPr>
    <p:cViewPr>
      <p:scale>
        <a:sx n="100" d="100"/>
        <a:sy n="100" d="100"/>
      </p:scale>
      <p:origin x="0" y="-119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rlene.bras\AppData\Local\Microsoft\Windows\INetCache\Content.Outlook\UJNN2WDB\JIAS%20Workshop%20Pie%20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ofPieChart>
        <c:ofPieType val="bar"/>
        <c:varyColors val="1"/>
        <c:ser>
          <c:idx val="0"/>
          <c:order val="0"/>
          <c:tx>
            <c:strRef>
              <c:f>'[JIAS Workshop Pie Chart.xlsx]Sheet1'!$C$3</c:f>
              <c:strCache>
                <c:ptCount val="1"/>
                <c:pt idx="0">
                  <c:v>Percentage </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F0A-466E-8217-C035F17AE9C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F0A-466E-8217-C035F17AE9C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F0A-466E-8217-C035F17AE9C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F0A-466E-8217-C035F17AE9C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F0A-466E-8217-C035F17AE9C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2F0A-466E-8217-C035F17AE9C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2F0A-466E-8217-C035F17AE9C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2F0A-466E-8217-C035F17AE9C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2F0A-466E-8217-C035F17AE9C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2F0A-466E-8217-C035F17AE9C2}"/>
              </c:ext>
            </c:extLst>
          </c:dPt>
          <c:dLbls>
            <c:dLbl>
              <c:idx val="5"/>
              <c:layout>
                <c:manualLayout>
                  <c:x val="-1.9897844141579964E-16"/>
                  <c:y val="0"/>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B-2F0A-466E-8217-C035F17AE9C2}"/>
                </c:ext>
              </c:extLst>
            </c:dLbl>
            <c:dLbl>
              <c:idx val="7"/>
              <c:layout>
                <c:manualLayout>
                  <c:x val="0"/>
                  <c:y val="7.0733844139366842E-2"/>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F-2F0A-466E-8217-C035F17AE9C2}"/>
                </c:ext>
              </c:extLst>
            </c:dLbl>
            <c:dLbl>
              <c:idx val="8"/>
              <c:layout>
                <c:manualLayout>
                  <c:x val="-1.8422564304903678E-2"/>
                  <c:y val="-7.0733844139366838E-3"/>
                </c:manualLayout>
              </c:layout>
              <c:tx>
                <c:rich>
                  <a:bodyPr/>
                  <a:lstStyle/>
                  <a:p>
                    <a:r>
                      <a:rPr lang="en-US" baseline="0" dirty="0"/>
                      <a:t>Health </a:t>
                    </a:r>
                  </a:p>
                  <a:p>
                    <a:r>
                      <a:rPr lang="en-US" baseline="0" dirty="0"/>
                      <a:t>Worker
</a:t>
                    </a:r>
                    <a:fld id="{1A661BE4-66FF-4024-8A81-6B82363DD20E}" type="PERCENTAGE">
                      <a:rPr lang="en-US" baseline="0"/>
                      <a:pPr/>
                      <a:t>[PERCENTAGE]</a:t>
                    </a:fld>
                    <a:endParaRPr lang="en-US" baseline="0" dirty="0"/>
                  </a:p>
                </c:rich>
              </c:tx>
              <c:dLblPos val="bestFit"/>
              <c:showLegendKey val="0"/>
              <c:showVal val="0"/>
              <c:showCatName val="1"/>
              <c:showSerName val="0"/>
              <c:showPercent val="1"/>
              <c:showBubbleSize val="0"/>
              <c:extLst>
                <c:ext xmlns:c15="http://schemas.microsoft.com/office/drawing/2012/chart" uri="{CE6537A1-D6FC-4f65-9D91-7224C49458BB}">
                  <c15:layout/>
                  <c15:dlblFieldTable/>
                  <c15:showDataLabelsRange val="0"/>
                </c:ext>
                <c:ext xmlns:c16="http://schemas.microsoft.com/office/drawing/2014/chart" uri="{C3380CC4-5D6E-409C-BE32-E72D297353CC}">
                  <c16:uniqueId val="{00000011-2F0A-466E-8217-C035F17AE9C2}"/>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'[JIAS Workshop Pie Chart.xlsx]Sheet1'!$B$4:$B$11</c:f>
              <c:strCache>
                <c:ptCount val="8"/>
                <c:pt idx="0">
                  <c:v>Researcher </c:v>
                </c:pt>
                <c:pt idx="1">
                  <c:v>Lawyer</c:v>
                </c:pt>
                <c:pt idx="2">
                  <c:v>Advocate </c:v>
                </c:pt>
                <c:pt idx="3">
                  <c:v>Policymaker </c:v>
                </c:pt>
                <c:pt idx="4">
                  <c:v>Student </c:v>
                </c:pt>
                <c:pt idx="5">
                  <c:v>Doctor</c:v>
                </c:pt>
                <c:pt idx="6">
                  <c:v>Nurse</c:v>
                </c:pt>
                <c:pt idx="7">
                  <c:v>Counsellor</c:v>
                </c:pt>
              </c:strCache>
            </c:strRef>
          </c:cat>
          <c:val>
            <c:numRef>
              <c:f>'[JIAS Workshop Pie Chart.xlsx]Sheet1'!$C$4:$C$11</c:f>
              <c:numCache>
                <c:formatCode>0%</c:formatCode>
                <c:ptCount val="8"/>
                <c:pt idx="0">
                  <c:v>0.39</c:v>
                </c:pt>
                <c:pt idx="1">
                  <c:v>0.02</c:v>
                </c:pt>
                <c:pt idx="2">
                  <c:v>7.0000000000000007E-2</c:v>
                </c:pt>
                <c:pt idx="3">
                  <c:v>0.13</c:v>
                </c:pt>
                <c:pt idx="4">
                  <c:v>0.08</c:v>
                </c:pt>
                <c:pt idx="5">
                  <c:v>0.19</c:v>
                </c:pt>
                <c:pt idx="6">
                  <c:v>0.11</c:v>
                </c:pt>
                <c:pt idx="7">
                  <c:v>0.01</c:v>
                </c:pt>
              </c:numCache>
            </c:numRef>
          </c:val>
          <c:extLst>
            <c:ext xmlns:c16="http://schemas.microsoft.com/office/drawing/2014/chart" uri="{C3380CC4-5D6E-409C-BE32-E72D297353CC}">
              <c16:uniqueId val="{00000014-2F0A-466E-8217-C035F17AE9C2}"/>
            </c:ext>
          </c:extLst>
        </c:ser>
        <c:dLbls>
          <c:dLblPos val="outEnd"/>
          <c:showLegendKey val="0"/>
          <c:showVal val="0"/>
          <c:showCatName val="0"/>
          <c:showSerName val="0"/>
          <c:showPercent val="1"/>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showDLblsOverMax val="0"/>
  </c:chart>
  <c:spPr>
    <a:solidFill>
      <a:schemeClr val="bg1"/>
    </a:solidFill>
    <a:ln w="12700">
      <a:solidFill>
        <a:schemeClr val="bg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5" y="0"/>
            <a:ext cx="2945659" cy="496332"/>
          </a:xfrm>
          <a:prstGeom prst="rect">
            <a:avLst/>
          </a:prstGeom>
        </p:spPr>
        <p:txBody>
          <a:bodyPr vert="horz" lIns="91440" tIns="45720" rIns="91440" bIns="45720" rtlCol="0"/>
          <a:lstStyle>
            <a:lvl1pPr algn="r">
              <a:defRPr sz="1200"/>
            </a:lvl1pPr>
          </a:lstStyle>
          <a:p>
            <a:fld id="{7440A497-4A72-494E-8A8D-935114BB85F9}" type="datetimeFigureOut">
              <a:rPr lang="en-US" smtClean="0"/>
              <a:t>7/24/2018</a:t>
            </a:fld>
            <a:endParaRPr lang="en-US"/>
          </a:p>
        </p:txBody>
      </p:sp>
      <p:sp>
        <p:nvSpPr>
          <p:cNvPr id="4" name="Footer Placeholder 3"/>
          <p:cNvSpPr>
            <a:spLocks noGrp="1"/>
          </p:cNvSpPr>
          <p:nvPr>
            <p:ph type="ftr" sz="quarter" idx="2"/>
          </p:nvPr>
        </p:nvSpPr>
        <p:spPr>
          <a:xfrm>
            <a:off x="1"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5" y="9428583"/>
            <a:ext cx="2945659" cy="496332"/>
          </a:xfrm>
          <a:prstGeom prst="rect">
            <a:avLst/>
          </a:prstGeom>
        </p:spPr>
        <p:txBody>
          <a:bodyPr vert="horz" lIns="91440" tIns="45720" rIns="91440" bIns="45720" rtlCol="0" anchor="b"/>
          <a:lstStyle>
            <a:lvl1pPr algn="r">
              <a:defRPr sz="1200"/>
            </a:lvl1pPr>
          </a:lstStyle>
          <a:p>
            <a:fld id="{8D7DDFB1-40CC-45B2-BDD8-01EFFFC88C80}" type="slidenum">
              <a:rPr lang="en-US" smtClean="0"/>
              <a:t>‹#›</a:t>
            </a:fld>
            <a:endParaRPr lang="en-US"/>
          </a:p>
        </p:txBody>
      </p:sp>
    </p:spTree>
    <p:extLst>
      <p:ext uri="{BB962C8B-B14F-4D97-AF65-F5344CB8AC3E}">
        <p14:creationId xmlns:p14="http://schemas.microsoft.com/office/powerpoint/2010/main" val="12905289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5" y="0"/>
            <a:ext cx="2945659" cy="496332"/>
          </a:xfrm>
          <a:prstGeom prst="rect">
            <a:avLst/>
          </a:prstGeom>
        </p:spPr>
        <p:txBody>
          <a:bodyPr vert="horz" lIns="91440" tIns="45720" rIns="91440" bIns="45720" rtlCol="0"/>
          <a:lstStyle>
            <a:lvl1pPr algn="r">
              <a:defRPr sz="1200"/>
            </a:lvl1pPr>
          </a:lstStyle>
          <a:p>
            <a:fld id="{16487E21-AFD9-40A8-BA58-2F54F8F43945}" type="datetimeFigureOut">
              <a:rPr lang="en-US" smtClean="0"/>
              <a:t>7/24/2018</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5" y="9428583"/>
            <a:ext cx="2945659" cy="496332"/>
          </a:xfrm>
          <a:prstGeom prst="rect">
            <a:avLst/>
          </a:prstGeom>
        </p:spPr>
        <p:txBody>
          <a:bodyPr vert="horz" lIns="91440" tIns="45720" rIns="91440" bIns="45720" rtlCol="0" anchor="b"/>
          <a:lstStyle>
            <a:lvl1pPr algn="r">
              <a:defRPr sz="1200"/>
            </a:lvl1pPr>
          </a:lstStyle>
          <a:p>
            <a:fld id="{C936C417-DA6F-4FA3-A736-E6403E356639}" type="slidenum">
              <a:rPr lang="en-US" smtClean="0"/>
              <a:t>‹#›</a:t>
            </a:fld>
            <a:endParaRPr lang="en-US"/>
          </a:p>
        </p:txBody>
      </p:sp>
    </p:spTree>
    <p:extLst>
      <p:ext uri="{BB962C8B-B14F-4D97-AF65-F5344CB8AC3E}">
        <p14:creationId xmlns:p14="http://schemas.microsoft.com/office/powerpoint/2010/main" val="143196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36C417-DA6F-4FA3-A736-E6403E356639}" type="slidenum">
              <a:rPr lang="en-US" smtClean="0"/>
              <a:t>1</a:t>
            </a:fld>
            <a:endParaRPr lang="en-US"/>
          </a:p>
        </p:txBody>
      </p:sp>
    </p:spTree>
    <p:extLst>
      <p:ext uri="{BB962C8B-B14F-4D97-AF65-F5344CB8AC3E}">
        <p14:creationId xmlns:p14="http://schemas.microsoft.com/office/powerpoint/2010/main" val="3758911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15</a:t>
            </a:fld>
            <a:endParaRPr lang="en-US"/>
          </a:p>
        </p:txBody>
      </p:sp>
    </p:spTree>
    <p:extLst>
      <p:ext uri="{BB962C8B-B14F-4D97-AF65-F5344CB8AC3E}">
        <p14:creationId xmlns:p14="http://schemas.microsoft.com/office/powerpoint/2010/main" val="3409963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16</a:t>
            </a:fld>
            <a:endParaRPr lang="en-US"/>
          </a:p>
        </p:txBody>
      </p:sp>
    </p:spTree>
    <p:extLst>
      <p:ext uri="{BB962C8B-B14F-4D97-AF65-F5344CB8AC3E}">
        <p14:creationId xmlns:p14="http://schemas.microsoft.com/office/powerpoint/2010/main" val="1262022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17</a:t>
            </a:fld>
            <a:endParaRPr lang="en-US"/>
          </a:p>
        </p:txBody>
      </p:sp>
    </p:spTree>
    <p:extLst>
      <p:ext uri="{BB962C8B-B14F-4D97-AF65-F5344CB8AC3E}">
        <p14:creationId xmlns:p14="http://schemas.microsoft.com/office/powerpoint/2010/main" val="1463497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18</a:t>
            </a:fld>
            <a:endParaRPr lang="en-US"/>
          </a:p>
        </p:txBody>
      </p:sp>
    </p:spTree>
    <p:extLst>
      <p:ext uri="{BB962C8B-B14F-4D97-AF65-F5344CB8AC3E}">
        <p14:creationId xmlns:p14="http://schemas.microsoft.com/office/powerpoint/2010/main" val="2054695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19</a:t>
            </a:fld>
            <a:endParaRPr lang="en-US"/>
          </a:p>
        </p:txBody>
      </p:sp>
    </p:spTree>
    <p:extLst>
      <p:ext uri="{BB962C8B-B14F-4D97-AF65-F5344CB8AC3E}">
        <p14:creationId xmlns:p14="http://schemas.microsoft.com/office/powerpoint/2010/main" val="1065198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21</a:t>
            </a:fld>
            <a:endParaRPr lang="en-US"/>
          </a:p>
        </p:txBody>
      </p:sp>
    </p:spTree>
    <p:extLst>
      <p:ext uri="{BB962C8B-B14F-4D97-AF65-F5344CB8AC3E}">
        <p14:creationId xmlns:p14="http://schemas.microsoft.com/office/powerpoint/2010/main" val="656400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22</a:t>
            </a:fld>
            <a:endParaRPr lang="en-US"/>
          </a:p>
        </p:txBody>
      </p:sp>
    </p:spTree>
    <p:extLst>
      <p:ext uri="{BB962C8B-B14F-4D97-AF65-F5344CB8AC3E}">
        <p14:creationId xmlns:p14="http://schemas.microsoft.com/office/powerpoint/2010/main" val="1093921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23</a:t>
            </a:fld>
            <a:endParaRPr lang="en-US"/>
          </a:p>
        </p:txBody>
      </p:sp>
    </p:spTree>
    <p:extLst>
      <p:ext uri="{BB962C8B-B14F-4D97-AF65-F5344CB8AC3E}">
        <p14:creationId xmlns:p14="http://schemas.microsoft.com/office/powerpoint/2010/main" val="2547542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24</a:t>
            </a:fld>
            <a:endParaRPr lang="en-US"/>
          </a:p>
        </p:txBody>
      </p:sp>
    </p:spTree>
    <p:extLst>
      <p:ext uri="{BB962C8B-B14F-4D97-AF65-F5344CB8AC3E}">
        <p14:creationId xmlns:p14="http://schemas.microsoft.com/office/powerpoint/2010/main" val="3333789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25</a:t>
            </a:fld>
            <a:endParaRPr lang="en-US"/>
          </a:p>
        </p:txBody>
      </p:sp>
    </p:spTree>
    <p:extLst>
      <p:ext uri="{BB962C8B-B14F-4D97-AF65-F5344CB8AC3E}">
        <p14:creationId xmlns:p14="http://schemas.microsoft.com/office/powerpoint/2010/main" val="2186813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4</a:t>
            </a:fld>
            <a:endParaRPr lang="en-US"/>
          </a:p>
        </p:txBody>
      </p:sp>
    </p:spTree>
    <p:extLst>
      <p:ext uri="{BB962C8B-B14F-4D97-AF65-F5344CB8AC3E}">
        <p14:creationId xmlns:p14="http://schemas.microsoft.com/office/powerpoint/2010/main" val="994950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26</a:t>
            </a:fld>
            <a:endParaRPr lang="en-US"/>
          </a:p>
        </p:txBody>
      </p:sp>
    </p:spTree>
    <p:extLst>
      <p:ext uri="{BB962C8B-B14F-4D97-AF65-F5344CB8AC3E}">
        <p14:creationId xmlns:p14="http://schemas.microsoft.com/office/powerpoint/2010/main" val="2269640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28</a:t>
            </a:fld>
            <a:endParaRPr lang="en-US"/>
          </a:p>
        </p:txBody>
      </p:sp>
    </p:spTree>
    <p:extLst>
      <p:ext uri="{BB962C8B-B14F-4D97-AF65-F5344CB8AC3E}">
        <p14:creationId xmlns:p14="http://schemas.microsoft.com/office/powerpoint/2010/main" val="1533633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29</a:t>
            </a:fld>
            <a:endParaRPr lang="en-US"/>
          </a:p>
        </p:txBody>
      </p:sp>
    </p:spTree>
    <p:extLst>
      <p:ext uri="{BB962C8B-B14F-4D97-AF65-F5344CB8AC3E}">
        <p14:creationId xmlns:p14="http://schemas.microsoft.com/office/powerpoint/2010/main" val="15490035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30</a:t>
            </a:fld>
            <a:endParaRPr lang="en-US"/>
          </a:p>
        </p:txBody>
      </p:sp>
    </p:spTree>
    <p:extLst>
      <p:ext uri="{BB962C8B-B14F-4D97-AF65-F5344CB8AC3E}">
        <p14:creationId xmlns:p14="http://schemas.microsoft.com/office/powerpoint/2010/main" val="7930761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31</a:t>
            </a:fld>
            <a:endParaRPr lang="en-US"/>
          </a:p>
        </p:txBody>
      </p:sp>
    </p:spTree>
    <p:extLst>
      <p:ext uri="{BB962C8B-B14F-4D97-AF65-F5344CB8AC3E}">
        <p14:creationId xmlns:p14="http://schemas.microsoft.com/office/powerpoint/2010/main" val="2386934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32</a:t>
            </a:fld>
            <a:endParaRPr lang="en-US"/>
          </a:p>
        </p:txBody>
      </p:sp>
    </p:spTree>
    <p:extLst>
      <p:ext uri="{BB962C8B-B14F-4D97-AF65-F5344CB8AC3E}">
        <p14:creationId xmlns:p14="http://schemas.microsoft.com/office/powerpoint/2010/main" val="3731139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33</a:t>
            </a:fld>
            <a:endParaRPr lang="en-US"/>
          </a:p>
        </p:txBody>
      </p:sp>
    </p:spTree>
    <p:extLst>
      <p:ext uri="{BB962C8B-B14F-4D97-AF65-F5344CB8AC3E}">
        <p14:creationId xmlns:p14="http://schemas.microsoft.com/office/powerpoint/2010/main" val="25899035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34</a:t>
            </a:fld>
            <a:endParaRPr lang="en-US"/>
          </a:p>
        </p:txBody>
      </p:sp>
    </p:spTree>
    <p:extLst>
      <p:ext uri="{BB962C8B-B14F-4D97-AF65-F5344CB8AC3E}">
        <p14:creationId xmlns:p14="http://schemas.microsoft.com/office/powerpoint/2010/main" val="33399573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35</a:t>
            </a:fld>
            <a:endParaRPr lang="en-US"/>
          </a:p>
        </p:txBody>
      </p:sp>
    </p:spTree>
    <p:extLst>
      <p:ext uri="{BB962C8B-B14F-4D97-AF65-F5344CB8AC3E}">
        <p14:creationId xmlns:p14="http://schemas.microsoft.com/office/powerpoint/2010/main" val="3577629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37</a:t>
            </a:fld>
            <a:endParaRPr lang="en-US"/>
          </a:p>
        </p:txBody>
      </p:sp>
    </p:spTree>
    <p:extLst>
      <p:ext uri="{BB962C8B-B14F-4D97-AF65-F5344CB8AC3E}">
        <p14:creationId xmlns:p14="http://schemas.microsoft.com/office/powerpoint/2010/main" val="1928124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6</a:t>
            </a:fld>
            <a:endParaRPr lang="en-US"/>
          </a:p>
        </p:txBody>
      </p:sp>
    </p:spTree>
    <p:extLst>
      <p:ext uri="{BB962C8B-B14F-4D97-AF65-F5344CB8AC3E}">
        <p14:creationId xmlns:p14="http://schemas.microsoft.com/office/powerpoint/2010/main" val="314354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38</a:t>
            </a:fld>
            <a:endParaRPr lang="en-US"/>
          </a:p>
        </p:txBody>
      </p:sp>
    </p:spTree>
    <p:extLst>
      <p:ext uri="{BB962C8B-B14F-4D97-AF65-F5344CB8AC3E}">
        <p14:creationId xmlns:p14="http://schemas.microsoft.com/office/powerpoint/2010/main" val="41007275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39</a:t>
            </a:fld>
            <a:endParaRPr lang="en-US"/>
          </a:p>
        </p:txBody>
      </p:sp>
    </p:spTree>
    <p:extLst>
      <p:ext uri="{BB962C8B-B14F-4D97-AF65-F5344CB8AC3E}">
        <p14:creationId xmlns:p14="http://schemas.microsoft.com/office/powerpoint/2010/main" val="24808340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40</a:t>
            </a:fld>
            <a:endParaRPr lang="en-US"/>
          </a:p>
        </p:txBody>
      </p:sp>
    </p:spTree>
    <p:extLst>
      <p:ext uri="{BB962C8B-B14F-4D97-AF65-F5344CB8AC3E}">
        <p14:creationId xmlns:p14="http://schemas.microsoft.com/office/powerpoint/2010/main" val="75749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Word count:  While people are able to address all of the topics outlined in a longer abstract, there is extra effort and some skill required to be able to communicate all of the information/data in a shorter format.  Some conferences are limited to 350 (IAS/AIDS) and others allow 500 (HIV </a:t>
            </a:r>
            <a:r>
              <a:rPr lang="en-GB" dirty="0" err="1" smtClean="0"/>
              <a:t>Pediatrics</a:t>
            </a:r>
            <a:r>
              <a:rPr lang="en-GB" dirty="0" smtClean="0"/>
              <a:t>).  While you can cut down the Background, there are elements of the Methods and Results that are necessary for a reviewer to consider the quality of your work. </a:t>
            </a:r>
          </a:p>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42</a:t>
            </a:fld>
            <a:endParaRPr lang="en-US"/>
          </a:p>
        </p:txBody>
      </p:sp>
    </p:spTree>
    <p:extLst>
      <p:ext uri="{BB962C8B-B14F-4D97-AF65-F5344CB8AC3E}">
        <p14:creationId xmlns:p14="http://schemas.microsoft.com/office/powerpoint/2010/main" val="33596233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43</a:t>
            </a:fld>
            <a:endParaRPr lang="en-US"/>
          </a:p>
        </p:txBody>
      </p:sp>
    </p:spTree>
    <p:extLst>
      <p:ext uri="{BB962C8B-B14F-4D97-AF65-F5344CB8AC3E}">
        <p14:creationId xmlns:p14="http://schemas.microsoft.com/office/powerpoint/2010/main" val="2878186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44</a:t>
            </a:fld>
            <a:endParaRPr lang="en-US"/>
          </a:p>
        </p:txBody>
      </p:sp>
    </p:spTree>
    <p:extLst>
      <p:ext uri="{BB962C8B-B14F-4D97-AF65-F5344CB8AC3E}">
        <p14:creationId xmlns:p14="http://schemas.microsoft.com/office/powerpoint/2010/main" val="20045141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45</a:t>
            </a:fld>
            <a:endParaRPr lang="en-US"/>
          </a:p>
        </p:txBody>
      </p:sp>
    </p:spTree>
    <p:extLst>
      <p:ext uri="{BB962C8B-B14F-4D97-AF65-F5344CB8AC3E}">
        <p14:creationId xmlns:p14="http://schemas.microsoft.com/office/powerpoint/2010/main" val="37549098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46</a:t>
            </a:fld>
            <a:endParaRPr lang="en-US"/>
          </a:p>
        </p:txBody>
      </p:sp>
    </p:spTree>
    <p:extLst>
      <p:ext uri="{BB962C8B-B14F-4D97-AF65-F5344CB8AC3E}">
        <p14:creationId xmlns:p14="http://schemas.microsoft.com/office/powerpoint/2010/main" val="7433715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47</a:t>
            </a:fld>
            <a:endParaRPr lang="en-US"/>
          </a:p>
        </p:txBody>
      </p:sp>
    </p:spTree>
    <p:extLst>
      <p:ext uri="{BB962C8B-B14F-4D97-AF65-F5344CB8AC3E}">
        <p14:creationId xmlns:p14="http://schemas.microsoft.com/office/powerpoint/2010/main" val="6150320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48</a:t>
            </a:fld>
            <a:endParaRPr lang="en-US"/>
          </a:p>
        </p:txBody>
      </p:sp>
    </p:spTree>
    <p:extLst>
      <p:ext uri="{BB962C8B-B14F-4D97-AF65-F5344CB8AC3E}">
        <p14:creationId xmlns:p14="http://schemas.microsoft.com/office/powerpoint/2010/main" val="3443868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8</a:t>
            </a:fld>
            <a:endParaRPr lang="en-US"/>
          </a:p>
        </p:txBody>
      </p:sp>
    </p:spTree>
    <p:extLst>
      <p:ext uri="{BB962C8B-B14F-4D97-AF65-F5344CB8AC3E}">
        <p14:creationId xmlns:p14="http://schemas.microsoft.com/office/powerpoint/2010/main" val="10184241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49</a:t>
            </a:fld>
            <a:endParaRPr lang="en-US"/>
          </a:p>
        </p:txBody>
      </p:sp>
    </p:spTree>
    <p:extLst>
      <p:ext uri="{BB962C8B-B14F-4D97-AF65-F5344CB8AC3E}">
        <p14:creationId xmlns:p14="http://schemas.microsoft.com/office/powerpoint/2010/main" val="31844190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50</a:t>
            </a:fld>
            <a:endParaRPr lang="en-US"/>
          </a:p>
        </p:txBody>
      </p:sp>
    </p:spTree>
    <p:extLst>
      <p:ext uri="{BB962C8B-B14F-4D97-AF65-F5344CB8AC3E}">
        <p14:creationId xmlns:p14="http://schemas.microsoft.com/office/powerpoint/2010/main" val="24602882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51</a:t>
            </a:fld>
            <a:endParaRPr lang="en-US"/>
          </a:p>
        </p:txBody>
      </p:sp>
    </p:spTree>
    <p:extLst>
      <p:ext uri="{BB962C8B-B14F-4D97-AF65-F5344CB8AC3E}">
        <p14:creationId xmlns:p14="http://schemas.microsoft.com/office/powerpoint/2010/main" val="3775316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9</a:t>
            </a:fld>
            <a:endParaRPr lang="en-US"/>
          </a:p>
        </p:txBody>
      </p:sp>
    </p:spTree>
    <p:extLst>
      <p:ext uri="{BB962C8B-B14F-4D97-AF65-F5344CB8AC3E}">
        <p14:creationId xmlns:p14="http://schemas.microsoft.com/office/powerpoint/2010/main" val="295050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10</a:t>
            </a:fld>
            <a:endParaRPr lang="en-US"/>
          </a:p>
        </p:txBody>
      </p:sp>
    </p:spTree>
    <p:extLst>
      <p:ext uri="{BB962C8B-B14F-4D97-AF65-F5344CB8AC3E}">
        <p14:creationId xmlns:p14="http://schemas.microsoft.com/office/powerpoint/2010/main" val="35711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11</a:t>
            </a:fld>
            <a:endParaRPr lang="en-US"/>
          </a:p>
        </p:txBody>
      </p:sp>
    </p:spTree>
    <p:extLst>
      <p:ext uri="{BB962C8B-B14F-4D97-AF65-F5344CB8AC3E}">
        <p14:creationId xmlns:p14="http://schemas.microsoft.com/office/powerpoint/2010/main" val="3827441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12</a:t>
            </a:fld>
            <a:endParaRPr lang="en-US"/>
          </a:p>
        </p:txBody>
      </p:sp>
    </p:spTree>
    <p:extLst>
      <p:ext uri="{BB962C8B-B14F-4D97-AF65-F5344CB8AC3E}">
        <p14:creationId xmlns:p14="http://schemas.microsoft.com/office/powerpoint/2010/main" val="2278325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936C417-DA6F-4FA3-A736-E6403E356639}" type="slidenum">
              <a:rPr lang="en-US" smtClean="0"/>
              <a:t>13</a:t>
            </a:fld>
            <a:endParaRPr lang="en-US"/>
          </a:p>
        </p:txBody>
      </p:sp>
    </p:spTree>
    <p:extLst>
      <p:ext uri="{BB962C8B-B14F-4D97-AF65-F5344CB8AC3E}">
        <p14:creationId xmlns:p14="http://schemas.microsoft.com/office/powerpoint/2010/main" val="3015891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E0001B"/>
                </a:solidFill>
                <a:latin typeface="Brandon Grotesque Bold" panose="020B0803020203060202" pitchFamily="34" charset="0"/>
              </a:defRPr>
            </a:lvl1pPr>
          </a:lstStyle>
          <a:p>
            <a:r>
              <a:rPr lang="en-US" dirty="0"/>
              <a:t>Click to edit Master title style</a:t>
            </a:r>
            <a:endParaRPr lang="fr-CH"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Brandon Grotesque Light" panose="020B0303020203060202"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fr-CH" dirty="0"/>
          </a:p>
        </p:txBody>
      </p:sp>
    </p:spTree>
    <p:extLst>
      <p:ext uri="{BB962C8B-B14F-4D97-AF65-F5344CB8AC3E}">
        <p14:creationId xmlns:p14="http://schemas.microsoft.com/office/powerpoint/2010/main" val="307901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97768"/>
            <a:ext cx="8229599" cy="1143000"/>
          </a:xfrm>
        </p:spPr>
        <p:txBody>
          <a:bodyPr/>
          <a:lstStyle>
            <a:lvl1pPr>
              <a:defRPr>
                <a:solidFill>
                  <a:srgbClr val="E0001B"/>
                </a:solidFill>
                <a:latin typeface="Brandon Grotesque Bold" panose="020B0803020203060202" pitchFamily="34" charset="0"/>
              </a:defRPr>
            </a:lvl1pPr>
          </a:lstStyle>
          <a:p>
            <a:r>
              <a:rPr lang="en-US" dirty="0"/>
              <a:t>Click to edit Master title style</a:t>
            </a:r>
            <a:endParaRPr lang="fr-CH" dirty="0"/>
          </a:p>
        </p:txBody>
      </p:sp>
      <p:sp>
        <p:nvSpPr>
          <p:cNvPr id="3" name="Vertical Text Placeholder 2"/>
          <p:cNvSpPr>
            <a:spLocks noGrp="1"/>
          </p:cNvSpPr>
          <p:nvPr>
            <p:ph type="body" orient="vert" idx="1"/>
          </p:nvPr>
        </p:nvSpPr>
        <p:spPr/>
        <p:txBody>
          <a:bodyPr vert="eaVert"/>
          <a:lstStyle>
            <a:lvl1pPr>
              <a:defRPr>
                <a:latin typeface="Brandon Grotesque Light" panose="020B0303020203060202" pitchFamily="34" charset="0"/>
              </a:defRPr>
            </a:lvl1pPr>
            <a:lvl2pPr>
              <a:defRPr>
                <a:latin typeface="Brandon Grotesque Light" panose="020B0303020203060202" pitchFamily="34" charset="0"/>
              </a:defRPr>
            </a:lvl2pPr>
            <a:lvl3pPr>
              <a:defRPr>
                <a:latin typeface="Brandon Grotesque Light" panose="020B0303020203060202" pitchFamily="34" charset="0"/>
              </a:defRPr>
            </a:lvl3pPr>
            <a:lvl4pPr>
              <a:defRPr>
                <a:latin typeface="Brandon Grotesque Light" panose="020B0303020203060202" pitchFamily="34" charset="0"/>
              </a:defRPr>
            </a:lvl4pPr>
            <a:lvl5pPr>
              <a:defRPr>
                <a:latin typeface="Brandon Grotesque Light" panose="020B0303020203060202"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CH" dirty="0"/>
          </a:p>
        </p:txBody>
      </p:sp>
      <p:sp>
        <p:nvSpPr>
          <p:cNvPr id="4" name="Date Placeholder 3"/>
          <p:cNvSpPr>
            <a:spLocks noGrp="1"/>
          </p:cNvSpPr>
          <p:nvPr>
            <p:ph type="dt" sz="half" idx="10"/>
          </p:nvPr>
        </p:nvSpPr>
        <p:spPr/>
        <p:txBody>
          <a:bodyPr/>
          <a:lstStyle/>
          <a:p>
            <a:fld id="{769E9094-0045-415F-96BA-F3D5DCB9777C}" type="datetimeFigureOut">
              <a:rPr lang="fr-CH" smtClean="0"/>
              <a:t>24.07.2018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4E24C9D4-3549-4032-803E-2A979859313C}" type="slidenum">
              <a:rPr lang="fr-CH" smtClean="0"/>
              <a:t>‹#›</a:t>
            </a:fld>
            <a:endParaRPr lang="fr-CH"/>
          </a:p>
        </p:txBody>
      </p:sp>
    </p:spTree>
    <p:extLst>
      <p:ext uri="{BB962C8B-B14F-4D97-AF65-F5344CB8AC3E}">
        <p14:creationId xmlns:p14="http://schemas.microsoft.com/office/powerpoint/2010/main" val="83879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rgbClr val="E0001B"/>
                </a:solidFill>
                <a:latin typeface="Brandon Grotesque Bold" panose="020B0803020203060202" pitchFamily="34" charset="0"/>
              </a:defRPr>
            </a:lvl1pPr>
          </a:lstStyle>
          <a:p>
            <a:r>
              <a:rPr lang="en-US" dirty="0"/>
              <a:t>Click to edit Master title style</a:t>
            </a:r>
            <a:endParaRPr lang="fr-CH" dirty="0"/>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Brandon Grotesque Light" panose="020B0303020203060202" pitchFamily="34" charset="0"/>
              </a:defRPr>
            </a:lvl1pPr>
            <a:lvl2pPr>
              <a:defRPr>
                <a:latin typeface="Brandon Grotesque Light" panose="020B0303020203060202" pitchFamily="34" charset="0"/>
              </a:defRPr>
            </a:lvl2pPr>
            <a:lvl3pPr>
              <a:defRPr>
                <a:latin typeface="Brandon Grotesque Light" panose="020B0303020203060202" pitchFamily="34" charset="0"/>
              </a:defRPr>
            </a:lvl3pPr>
            <a:lvl4pPr>
              <a:defRPr>
                <a:latin typeface="Brandon Grotesque Light" panose="020B0303020203060202" pitchFamily="34" charset="0"/>
              </a:defRPr>
            </a:lvl4pPr>
            <a:lvl5pPr>
              <a:defRPr>
                <a:latin typeface="Brandon Grotesque Light" panose="020B0303020203060202"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CH" dirty="0"/>
          </a:p>
        </p:txBody>
      </p:sp>
      <p:sp>
        <p:nvSpPr>
          <p:cNvPr id="4" name="Date Placeholder 3"/>
          <p:cNvSpPr>
            <a:spLocks noGrp="1"/>
          </p:cNvSpPr>
          <p:nvPr>
            <p:ph type="dt" sz="half" idx="10"/>
          </p:nvPr>
        </p:nvSpPr>
        <p:spPr/>
        <p:txBody>
          <a:bodyPr/>
          <a:lstStyle/>
          <a:p>
            <a:fld id="{769E9094-0045-415F-96BA-F3D5DCB9777C}" type="datetimeFigureOut">
              <a:rPr lang="fr-CH" smtClean="0"/>
              <a:t>24.07.2018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4E24C9D4-3549-4032-803E-2A979859313C}" type="slidenum">
              <a:rPr lang="fr-CH" smtClean="0"/>
              <a:t>‹#›</a:t>
            </a:fld>
            <a:endParaRPr lang="fr-CH"/>
          </a:p>
        </p:txBody>
      </p:sp>
    </p:spTree>
    <p:extLst>
      <p:ext uri="{BB962C8B-B14F-4D97-AF65-F5344CB8AC3E}">
        <p14:creationId xmlns:p14="http://schemas.microsoft.com/office/powerpoint/2010/main" val="190540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7768"/>
            <a:ext cx="8229599" cy="1143000"/>
          </a:xfrm>
        </p:spPr>
        <p:txBody>
          <a:bodyPr/>
          <a:lstStyle>
            <a:lvl1pPr>
              <a:defRPr>
                <a:solidFill>
                  <a:srgbClr val="E0001B"/>
                </a:solidFill>
                <a:latin typeface="Brandon Grotesque Bold" panose="020B0803020203060202" pitchFamily="34" charset="0"/>
              </a:defRPr>
            </a:lvl1pPr>
          </a:lstStyle>
          <a:p>
            <a:r>
              <a:rPr lang="en-US" dirty="0"/>
              <a:t>Click to edit Master title style</a:t>
            </a:r>
            <a:endParaRPr lang="fr-CH" dirty="0"/>
          </a:p>
        </p:txBody>
      </p:sp>
      <p:sp>
        <p:nvSpPr>
          <p:cNvPr id="3" name="Content Placeholder 2"/>
          <p:cNvSpPr>
            <a:spLocks noGrp="1"/>
          </p:cNvSpPr>
          <p:nvPr>
            <p:ph idx="1"/>
          </p:nvPr>
        </p:nvSpPr>
        <p:spPr/>
        <p:txBody>
          <a:bodyPr/>
          <a:lstStyle>
            <a:lvl1pPr>
              <a:defRPr>
                <a:latin typeface="Brandon Grotesque Light" panose="020B0303020203060202" pitchFamily="34" charset="0"/>
              </a:defRPr>
            </a:lvl1pPr>
            <a:lvl2pPr>
              <a:defRPr>
                <a:latin typeface="Brandon Grotesque Light" panose="020B0303020203060202" pitchFamily="34" charset="0"/>
              </a:defRPr>
            </a:lvl2pPr>
            <a:lvl3pPr>
              <a:defRPr>
                <a:latin typeface="Brandon Grotesque Light" panose="020B0303020203060202" pitchFamily="34" charset="0"/>
              </a:defRPr>
            </a:lvl3pPr>
            <a:lvl4pPr>
              <a:defRPr>
                <a:latin typeface="Brandon Grotesque Light" panose="020B0303020203060202" pitchFamily="34" charset="0"/>
              </a:defRPr>
            </a:lvl4pPr>
            <a:lvl5pPr>
              <a:defRPr>
                <a:latin typeface="Brandon Grotesque Light" panose="020B0303020203060202"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CH" dirty="0"/>
          </a:p>
        </p:txBody>
      </p:sp>
      <p:sp>
        <p:nvSpPr>
          <p:cNvPr id="4" name="Date Placeholder 3"/>
          <p:cNvSpPr>
            <a:spLocks noGrp="1"/>
          </p:cNvSpPr>
          <p:nvPr>
            <p:ph type="dt" sz="half" idx="10"/>
          </p:nvPr>
        </p:nvSpPr>
        <p:spPr/>
        <p:txBody>
          <a:bodyPr/>
          <a:lstStyle/>
          <a:p>
            <a:fld id="{769E9094-0045-415F-96BA-F3D5DCB9777C}" type="datetimeFigureOut">
              <a:rPr lang="fr-CH" smtClean="0"/>
              <a:t>24.07.2018</a:t>
            </a:fld>
            <a:endParaRPr lang="fr-CH"/>
          </a:p>
        </p:txBody>
      </p:sp>
      <p:sp>
        <p:nvSpPr>
          <p:cNvPr id="5" name="Footer Placeholder 4"/>
          <p:cNvSpPr>
            <a:spLocks noGrp="1"/>
          </p:cNvSpPr>
          <p:nvPr>
            <p:ph type="ftr" sz="quarter" idx="11"/>
          </p:nvPr>
        </p:nvSpPr>
        <p:spPr/>
        <p:txBody>
          <a:bodyPr/>
          <a:lstStyle/>
          <a:p>
            <a:endParaRPr lang="fr-CH" dirty="0"/>
          </a:p>
        </p:txBody>
      </p:sp>
      <p:sp>
        <p:nvSpPr>
          <p:cNvPr id="6" name="Slide Number Placeholder 5"/>
          <p:cNvSpPr>
            <a:spLocks noGrp="1"/>
          </p:cNvSpPr>
          <p:nvPr>
            <p:ph type="sldNum" sz="quarter" idx="12"/>
          </p:nvPr>
        </p:nvSpPr>
        <p:spPr/>
        <p:txBody>
          <a:bodyPr/>
          <a:lstStyle/>
          <a:p>
            <a:fld id="{4E24C9D4-3549-4032-803E-2A979859313C}" type="slidenum">
              <a:rPr lang="fr-CH" smtClean="0"/>
              <a:t>‹#›</a:t>
            </a:fld>
            <a:endParaRPr lang="fr-CH"/>
          </a:p>
        </p:txBody>
      </p:sp>
    </p:spTree>
    <p:extLst>
      <p:ext uri="{BB962C8B-B14F-4D97-AF65-F5344CB8AC3E}">
        <p14:creationId xmlns:p14="http://schemas.microsoft.com/office/powerpoint/2010/main" val="64202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984971"/>
            <a:ext cx="7772400" cy="1362075"/>
          </a:xfrm>
        </p:spPr>
        <p:txBody>
          <a:bodyPr anchor="t"/>
          <a:lstStyle>
            <a:lvl1pPr algn="l">
              <a:defRPr sz="4000" b="1" cap="all">
                <a:solidFill>
                  <a:srgbClr val="E0001B"/>
                </a:solidFill>
              </a:defRPr>
            </a:lvl1pPr>
          </a:lstStyle>
          <a:p>
            <a:r>
              <a:rPr lang="en-US" dirty="0"/>
              <a:t>Click to edit Master title style</a:t>
            </a:r>
            <a:endParaRPr lang="fr-CH" dirty="0"/>
          </a:p>
        </p:txBody>
      </p:sp>
      <p:sp>
        <p:nvSpPr>
          <p:cNvPr id="3" name="Text Placeholder 2"/>
          <p:cNvSpPr>
            <a:spLocks noGrp="1"/>
          </p:cNvSpPr>
          <p:nvPr>
            <p:ph type="body" idx="1"/>
          </p:nvPr>
        </p:nvSpPr>
        <p:spPr>
          <a:xfrm>
            <a:off x="722313" y="1484784"/>
            <a:ext cx="7772400" cy="1500187"/>
          </a:xfrm>
        </p:spPr>
        <p:txBody>
          <a:bodyPr anchor="b"/>
          <a:lstStyle>
            <a:lvl1pPr marL="0" indent="0">
              <a:buNone/>
              <a:defRPr sz="2000">
                <a:solidFill>
                  <a:schemeClr val="tx1">
                    <a:tint val="75000"/>
                  </a:schemeClr>
                </a:solidFill>
                <a:latin typeface="Brandon Grotesque Light" panose="020B0303020203060202"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69E9094-0045-415F-96BA-F3D5DCB9777C}" type="datetimeFigureOut">
              <a:rPr lang="fr-CH" smtClean="0"/>
              <a:t>24.07.2018</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4E24C9D4-3549-4032-803E-2A979859313C}" type="slidenum">
              <a:rPr lang="fr-CH" smtClean="0"/>
              <a:t>‹#›</a:t>
            </a:fld>
            <a:endParaRPr lang="fr-CH"/>
          </a:p>
        </p:txBody>
      </p:sp>
    </p:spTree>
    <p:extLst>
      <p:ext uri="{BB962C8B-B14F-4D97-AF65-F5344CB8AC3E}">
        <p14:creationId xmlns:p14="http://schemas.microsoft.com/office/powerpoint/2010/main" val="3311819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97768"/>
            <a:ext cx="8229599" cy="1143000"/>
          </a:xfrm>
        </p:spPr>
        <p:txBody>
          <a:bodyPr/>
          <a:lstStyle>
            <a:lvl1pPr>
              <a:defRPr>
                <a:solidFill>
                  <a:srgbClr val="E0001B"/>
                </a:solidFill>
                <a:latin typeface="Brandon Grotesque Bold" panose="020B0803020203060202" pitchFamily="34" charset="0"/>
              </a:defRPr>
            </a:lvl1pPr>
          </a:lstStyle>
          <a:p>
            <a:r>
              <a:rPr lang="en-US" dirty="0"/>
              <a:t>Click to edit Master title style</a:t>
            </a:r>
            <a:endParaRPr lang="fr-CH" dirty="0"/>
          </a:p>
        </p:txBody>
      </p:sp>
      <p:sp>
        <p:nvSpPr>
          <p:cNvPr id="3" name="Content Placeholder 2"/>
          <p:cNvSpPr>
            <a:spLocks noGrp="1"/>
          </p:cNvSpPr>
          <p:nvPr>
            <p:ph sz="half" idx="1"/>
          </p:nvPr>
        </p:nvSpPr>
        <p:spPr>
          <a:xfrm>
            <a:off x="457200" y="1600200"/>
            <a:ext cx="4038600" cy="4525963"/>
          </a:xfrm>
        </p:spPr>
        <p:txBody>
          <a:bodyPr/>
          <a:lstStyle>
            <a:lvl1pPr>
              <a:defRPr sz="2800">
                <a:latin typeface="Brandon Grotesque Light" panose="020B0303020203060202" pitchFamily="34" charset="0"/>
              </a:defRPr>
            </a:lvl1pPr>
            <a:lvl2pPr>
              <a:defRPr sz="2400">
                <a:latin typeface="Brandon Grotesque Light" panose="020B0303020203060202" pitchFamily="34" charset="0"/>
              </a:defRPr>
            </a:lvl2pPr>
            <a:lvl3pPr>
              <a:defRPr sz="2000">
                <a:latin typeface="Brandon Grotesque Light" panose="020B0303020203060202" pitchFamily="34" charset="0"/>
              </a:defRPr>
            </a:lvl3pPr>
            <a:lvl4pPr>
              <a:defRPr sz="1800">
                <a:latin typeface="Brandon Grotesque Light" panose="020B0303020203060202" pitchFamily="34" charset="0"/>
              </a:defRPr>
            </a:lvl4pPr>
            <a:lvl5pPr>
              <a:defRPr sz="1800">
                <a:latin typeface="Brandon Grotesque Light" panose="020B0303020203060202"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CH" dirty="0"/>
          </a:p>
        </p:txBody>
      </p:sp>
      <p:sp>
        <p:nvSpPr>
          <p:cNvPr id="4" name="Content Placeholder 3"/>
          <p:cNvSpPr>
            <a:spLocks noGrp="1"/>
          </p:cNvSpPr>
          <p:nvPr>
            <p:ph sz="half" idx="2"/>
          </p:nvPr>
        </p:nvSpPr>
        <p:spPr>
          <a:xfrm>
            <a:off x="4648200" y="1600200"/>
            <a:ext cx="4038600" cy="4525963"/>
          </a:xfrm>
        </p:spPr>
        <p:txBody>
          <a:bodyPr/>
          <a:lstStyle>
            <a:lvl1pPr>
              <a:defRPr sz="2800">
                <a:latin typeface="Brandon Grotesque Light" panose="020B0303020203060202" pitchFamily="34" charset="0"/>
              </a:defRPr>
            </a:lvl1pPr>
            <a:lvl2pPr>
              <a:defRPr sz="2400">
                <a:latin typeface="Brandon Grotesque Light" panose="020B0303020203060202" pitchFamily="34" charset="0"/>
              </a:defRPr>
            </a:lvl2pPr>
            <a:lvl3pPr>
              <a:defRPr sz="2000">
                <a:latin typeface="Brandon Grotesque Light" panose="020B0303020203060202" pitchFamily="34" charset="0"/>
              </a:defRPr>
            </a:lvl3pPr>
            <a:lvl4pPr>
              <a:defRPr sz="1800">
                <a:latin typeface="Brandon Grotesque Light" panose="020B0303020203060202" pitchFamily="34" charset="0"/>
              </a:defRPr>
            </a:lvl4pPr>
            <a:lvl5pPr>
              <a:defRPr sz="1800">
                <a:latin typeface="Brandon Grotesque Light" panose="020B0303020203060202"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CH" dirty="0"/>
          </a:p>
        </p:txBody>
      </p:sp>
      <p:sp>
        <p:nvSpPr>
          <p:cNvPr id="5" name="Date Placeholder 4"/>
          <p:cNvSpPr>
            <a:spLocks noGrp="1"/>
          </p:cNvSpPr>
          <p:nvPr>
            <p:ph type="dt" sz="half" idx="10"/>
          </p:nvPr>
        </p:nvSpPr>
        <p:spPr/>
        <p:txBody>
          <a:bodyPr/>
          <a:lstStyle/>
          <a:p>
            <a:fld id="{769E9094-0045-415F-96BA-F3D5DCB9777C}" type="datetimeFigureOut">
              <a:rPr lang="fr-CH" smtClean="0"/>
              <a:t>24.07.2018</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4E24C9D4-3549-4032-803E-2A979859313C}" type="slidenum">
              <a:rPr lang="fr-CH" smtClean="0"/>
              <a:t>‹#›</a:t>
            </a:fld>
            <a:endParaRPr lang="fr-CH"/>
          </a:p>
        </p:txBody>
      </p:sp>
    </p:spTree>
    <p:extLst>
      <p:ext uri="{BB962C8B-B14F-4D97-AF65-F5344CB8AC3E}">
        <p14:creationId xmlns:p14="http://schemas.microsoft.com/office/powerpoint/2010/main" val="328422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97768"/>
            <a:ext cx="8229599" cy="1143000"/>
          </a:xfrm>
        </p:spPr>
        <p:txBody>
          <a:bodyPr/>
          <a:lstStyle>
            <a:lvl1pPr>
              <a:defRPr>
                <a:solidFill>
                  <a:srgbClr val="E0001B"/>
                </a:solidFill>
                <a:latin typeface="Brandon Grotesque Bold" panose="020B0803020203060202" pitchFamily="34" charset="0"/>
              </a:defRPr>
            </a:lvl1pPr>
          </a:lstStyle>
          <a:p>
            <a:r>
              <a:rPr lang="en-US" dirty="0"/>
              <a:t>Click to edit Master title style</a:t>
            </a:r>
            <a:endParaRPr lang="fr-CH"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E0001B"/>
                </a:solidFill>
                <a:latin typeface="Brandon Grotesque Medium" panose="020B06030202030602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Brandon Grotesque Light" panose="020B0303020203060202" pitchFamily="34" charset="0"/>
              </a:defRPr>
            </a:lvl1pPr>
            <a:lvl2pPr>
              <a:defRPr sz="2000">
                <a:latin typeface="Brandon Grotesque Light" panose="020B0303020203060202" pitchFamily="34" charset="0"/>
              </a:defRPr>
            </a:lvl2pPr>
            <a:lvl3pPr>
              <a:defRPr sz="1800">
                <a:latin typeface="Brandon Grotesque Light" panose="020B0303020203060202" pitchFamily="34" charset="0"/>
              </a:defRPr>
            </a:lvl3pPr>
            <a:lvl4pPr>
              <a:defRPr sz="1600">
                <a:latin typeface="Brandon Grotesque Light" panose="020B0303020203060202" pitchFamily="34" charset="0"/>
              </a:defRPr>
            </a:lvl4pPr>
            <a:lvl5pPr>
              <a:defRPr sz="1600">
                <a:latin typeface="Brandon Grotesque Light" panose="020B0303020203060202"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CH"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E0001B"/>
                </a:solidFill>
                <a:latin typeface="Brandon Grotesque Medium" panose="020B06030202030602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Brandon Grotesque Light" panose="020B0303020203060202" pitchFamily="34" charset="0"/>
              </a:defRPr>
            </a:lvl1pPr>
            <a:lvl2pPr>
              <a:defRPr sz="2000">
                <a:latin typeface="Brandon Grotesque Light" panose="020B0303020203060202" pitchFamily="34" charset="0"/>
              </a:defRPr>
            </a:lvl2pPr>
            <a:lvl3pPr>
              <a:defRPr sz="1800">
                <a:latin typeface="Brandon Grotesque Light" panose="020B0303020203060202" pitchFamily="34" charset="0"/>
              </a:defRPr>
            </a:lvl3pPr>
            <a:lvl4pPr>
              <a:defRPr sz="1600">
                <a:latin typeface="Brandon Grotesque Light" panose="020B0303020203060202" pitchFamily="34" charset="0"/>
              </a:defRPr>
            </a:lvl4pPr>
            <a:lvl5pPr>
              <a:defRPr sz="1600">
                <a:latin typeface="Brandon Grotesque Light" panose="020B0303020203060202"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CH" dirty="0"/>
          </a:p>
        </p:txBody>
      </p:sp>
      <p:sp>
        <p:nvSpPr>
          <p:cNvPr id="7" name="Date Placeholder 6"/>
          <p:cNvSpPr>
            <a:spLocks noGrp="1"/>
          </p:cNvSpPr>
          <p:nvPr>
            <p:ph type="dt" sz="half" idx="10"/>
          </p:nvPr>
        </p:nvSpPr>
        <p:spPr/>
        <p:txBody>
          <a:bodyPr/>
          <a:lstStyle/>
          <a:p>
            <a:fld id="{769E9094-0045-415F-96BA-F3D5DCB9777C}" type="datetimeFigureOut">
              <a:rPr lang="fr-CH" smtClean="0"/>
              <a:t>24.07.2018</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4E24C9D4-3549-4032-803E-2A979859313C}" type="slidenum">
              <a:rPr lang="fr-CH" smtClean="0"/>
              <a:t>‹#›</a:t>
            </a:fld>
            <a:endParaRPr lang="fr-CH"/>
          </a:p>
        </p:txBody>
      </p:sp>
    </p:spTree>
    <p:extLst>
      <p:ext uri="{BB962C8B-B14F-4D97-AF65-F5344CB8AC3E}">
        <p14:creationId xmlns:p14="http://schemas.microsoft.com/office/powerpoint/2010/main" val="368310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97768"/>
            <a:ext cx="8229599" cy="1143000"/>
          </a:xfrm>
        </p:spPr>
        <p:txBody>
          <a:bodyPr/>
          <a:lstStyle>
            <a:lvl1pPr>
              <a:defRPr>
                <a:solidFill>
                  <a:srgbClr val="E0001B"/>
                </a:solidFill>
                <a:latin typeface="Brandon Grotesque Bold" panose="020B0803020203060202" pitchFamily="34" charset="0"/>
              </a:defRPr>
            </a:lvl1pPr>
          </a:lstStyle>
          <a:p>
            <a:r>
              <a:rPr lang="en-US" dirty="0"/>
              <a:t>Click to edit Master title style</a:t>
            </a:r>
            <a:endParaRPr lang="fr-CH" dirty="0"/>
          </a:p>
        </p:txBody>
      </p:sp>
      <p:sp>
        <p:nvSpPr>
          <p:cNvPr id="3" name="Date Placeholder 2"/>
          <p:cNvSpPr>
            <a:spLocks noGrp="1"/>
          </p:cNvSpPr>
          <p:nvPr>
            <p:ph type="dt" sz="half" idx="10"/>
          </p:nvPr>
        </p:nvSpPr>
        <p:spPr/>
        <p:txBody>
          <a:bodyPr/>
          <a:lstStyle/>
          <a:p>
            <a:fld id="{769E9094-0045-415F-96BA-F3D5DCB9777C}" type="datetimeFigureOut">
              <a:rPr lang="fr-CH" smtClean="0"/>
              <a:t>24.07.2018</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4E24C9D4-3549-4032-803E-2A979859313C}" type="slidenum">
              <a:rPr lang="fr-CH" smtClean="0"/>
              <a:t>‹#›</a:t>
            </a:fld>
            <a:endParaRPr lang="fr-CH"/>
          </a:p>
        </p:txBody>
      </p:sp>
    </p:spTree>
    <p:extLst>
      <p:ext uri="{BB962C8B-B14F-4D97-AF65-F5344CB8AC3E}">
        <p14:creationId xmlns:p14="http://schemas.microsoft.com/office/powerpoint/2010/main" val="3595038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9E9094-0045-415F-96BA-F3D5DCB9777C}" type="datetimeFigureOut">
              <a:rPr lang="fr-CH" smtClean="0"/>
              <a:t>24.07.2018</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4E24C9D4-3549-4032-803E-2A979859313C}" type="slidenum">
              <a:rPr lang="fr-CH" smtClean="0"/>
              <a:t>‹#›</a:t>
            </a:fld>
            <a:endParaRPr lang="fr-CH"/>
          </a:p>
        </p:txBody>
      </p:sp>
    </p:spTree>
    <p:extLst>
      <p:ext uri="{BB962C8B-B14F-4D97-AF65-F5344CB8AC3E}">
        <p14:creationId xmlns:p14="http://schemas.microsoft.com/office/powerpoint/2010/main" val="3253076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solidFill>
                  <a:srgbClr val="E0001B"/>
                </a:solidFill>
                <a:latin typeface="Brandon Grotesque Medium" panose="020B0603020203060202" pitchFamily="34" charset="0"/>
              </a:defRPr>
            </a:lvl1pPr>
          </a:lstStyle>
          <a:p>
            <a:r>
              <a:rPr lang="en-US" dirty="0"/>
              <a:t>Click to edit Master title style</a:t>
            </a:r>
            <a:endParaRPr lang="fr-CH" dirty="0"/>
          </a:p>
        </p:txBody>
      </p:sp>
      <p:sp>
        <p:nvSpPr>
          <p:cNvPr id="3" name="Content Placeholder 2"/>
          <p:cNvSpPr>
            <a:spLocks noGrp="1"/>
          </p:cNvSpPr>
          <p:nvPr>
            <p:ph idx="1"/>
          </p:nvPr>
        </p:nvSpPr>
        <p:spPr>
          <a:xfrm>
            <a:off x="3575050" y="273050"/>
            <a:ext cx="5111750" cy="5853113"/>
          </a:xfrm>
        </p:spPr>
        <p:txBody>
          <a:bodyPr/>
          <a:lstStyle>
            <a:lvl1pPr>
              <a:defRPr sz="3200">
                <a:latin typeface="Brandon Grotesque Light" panose="020B0303020203060202" pitchFamily="34" charset="0"/>
              </a:defRPr>
            </a:lvl1pPr>
            <a:lvl2pPr>
              <a:defRPr sz="2800">
                <a:latin typeface="Brandon Grotesque Light" panose="020B0303020203060202" pitchFamily="34" charset="0"/>
              </a:defRPr>
            </a:lvl2pPr>
            <a:lvl3pPr>
              <a:defRPr sz="2400">
                <a:latin typeface="Brandon Grotesque Light" panose="020B0303020203060202" pitchFamily="34" charset="0"/>
              </a:defRPr>
            </a:lvl3pPr>
            <a:lvl4pPr>
              <a:defRPr sz="2000">
                <a:latin typeface="Brandon Grotesque Light" panose="020B0303020203060202" pitchFamily="34" charset="0"/>
              </a:defRPr>
            </a:lvl4pPr>
            <a:lvl5pPr>
              <a:defRPr sz="2000">
                <a:latin typeface="Brandon Grotesque Light" panose="020B0303020203060202"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CH"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Brandon Grotesque Light" panose="020B0303020203060202"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9E9094-0045-415F-96BA-F3D5DCB9777C}" type="datetimeFigureOut">
              <a:rPr lang="fr-CH" smtClean="0"/>
              <a:t>24.07.2018</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4E24C9D4-3549-4032-803E-2A979859313C}" type="slidenum">
              <a:rPr lang="fr-CH" smtClean="0"/>
              <a:t>‹#›</a:t>
            </a:fld>
            <a:endParaRPr lang="fr-CH"/>
          </a:p>
        </p:txBody>
      </p:sp>
    </p:spTree>
    <p:extLst>
      <p:ext uri="{BB962C8B-B14F-4D97-AF65-F5344CB8AC3E}">
        <p14:creationId xmlns:p14="http://schemas.microsoft.com/office/powerpoint/2010/main" val="3543079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solidFill>
                  <a:srgbClr val="E0001B"/>
                </a:solidFill>
                <a:latin typeface="Brandon Grotesque Medium" panose="020B0603020203060202" pitchFamily="34" charset="0"/>
              </a:defRPr>
            </a:lvl1pPr>
          </a:lstStyle>
          <a:p>
            <a:r>
              <a:rPr lang="en-US" dirty="0"/>
              <a:t>Click to edit Master title style</a:t>
            </a:r>
            <a:endParaRPr lang="fr-CH"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fr-CH"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Brandon Grotesque Light" panose="020B0303020203060202"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9E9094-0045-415F-96BA-F3D5DCB9777C}" type="datetimeFigureOut">
              <a:rPr lang="fr-CH" smtClean="0"/>
              <a:t>24.07.2018</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4E24C9D4-3549-4032-803E-2A979859313C}" type="slidenum">
              <a:rPr lang="fr-CH" smtClean="0"/>
              <a:t>‹#›</a:t>
            </a:fld>
            <a:endParaRPr lang="fr-CH"/>
          </a:p>
        </p:txBody>
      </p:sp>
    </p:spTree>
    <p:extLst>
      <p:ext uri="{BB962C8B-B14F-4D97-AF65-F5344CB8AC3E}">
        <p14:creationId xmlns:p14="http://schemas.microsoft.com/office/powerpoint/2010/main" val="2281787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97768"/>
            <a:ext cx="8229599" cy="1143000"/>
          </a:xfrm>
          <a:prstGeom prst="rect">
            <a:avLst/>
          </a:prstGeom>
        </p:spPr>
        <p:txBody>
          <a:bodyPr vert="horz" lIns="91440" tIns="45720" rIns="91440" bIns="45720" rtlCol="0" anchor="ctr">
            <a:normAutofit/>
          </a:bodyPr>
          <a:lstStyle/>
          <a:p>
            <a:r>
              <a:rPr lang="en-US" dirty="0"/>
              <a:t>Click to edit Master title style</a:t>
            </a:r>
            <a:endParaRPr lang="fr-CH" dirty="0"/>
          </a:p>
        </p:txBody>
      </p:sp>
      <p:sp>
        <p:nvSpPr>
          <p:cNvPr id="3" name="Text Placeholder 2"/>
          <p:cNvSpPr>
            <a:spLocks noGrp="1"/>
          </p:cNvSpPr>
          <p:nvPr>
            <p:ph type="body" idx="1"/>
          </p:nvPr>
        </p:nvSpPr>
        <p:spPr>
          <a:xfrm>
            <a:off x="457200" y="1484784"/>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CH"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E9094-0045-415F-96BA-F3D5DCB9777C}" type="datetimeFigureOut">
              <a:rPr lang="fr-CH" smtClean="0"/>
              <a:t>24.07.2018</a:t>
            </a:fld>
            <a:endParaRPr lang="fr-CH"/>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H"/>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24C9D4-3549-4032-803E-2A979859313C}" type="slidenum">
              <a:rPr lang="fr-CH" smtClean="0"/>
              <a:t>‹#›</a:t>
            </a:fld>
            <a:endParaRPr lang="fr-CH"/>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40352" y="197768"/>
            <a:ext cx="1245380" cy="690483"/>
          </a:xfrm>
          <a:prstGeom prst="rect">
            <a:avLst/>
          </a:prstGeom>
        </p:spPr>
      </p:pic>
    </p:spTree>
    <p:extLst>
      <p:ext uri="{BB962C8B-B14F-4D97-AF65-F5344CB8AC3E}">
        <p14:creationId xmlns:p14="http://schemas.microsoft.com/office/powerpoint/2010/main" val="30956188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healthefoundation.eu/" TargetMode="External"/><Relationship Id="rId7" Type="http://schemas.openxmlformats.org/officeDocument/2006/relationships/hyperlink" Target="https://authorservices.wiley.com/author-resources/index.html"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hyperlink" Target="http://www.ease.org.uk/" TargetMode="External"/><Relationship Id="rId5" Type="http://schemas.openxmlformats.org/officeDocument/2006/relationships/hyperlink" Target="http://www.publicationethics.org/" TargetMode="External"/><Relationship Id="rId4" Type="http://schemas.openxmlformats.org/officeDocument/2006/relationships/hyperlink" Target="http://www.icmje.org/"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ctrTitle"/>
          </p:nvPr>
        </p:nvSpPr>
        <p:spPr>
          <a:xfrm>
            <a:off x="323528" y="1626464"/>
            <a:ext cx="8496944" cy="1470025"/>
          </a:xfrm>
        </p:spPr>
        <p:txBody>
          <a:bodyPr>
            <a:normAutofit/>
          </a:bodyPr>
          <a:lstStyle/>
          <a:p>
            <a:r>
              <a:rPr lang="fr-CH" sz="3800" dirty="0">
                <a:latin typeface="+mn-lt"/>
                <a:cs typeface="Arial" panose="020B0604020202020204" pitchFamily="34" charset="0"/>
              </a:rPr>
              <a:t>How to Write and </a:t>
            </a:r>
            <a:r>
              <a:rPr lang="fr-CH" sz="3800" dirty="0" err="1">
                <a:latin typeface="+mn-lt"/>
                <a:cs typeface="Arial" panose="020B0604020202020204" pitchFamily="34" charset="0"/>
              </a:rPr>
              <a:t>Submit</a:t>
            </a:r>
            <a:r>
              <a:rPr lang="fr-CH" sz="3800" dirty="0">
                <a:latin typeface="+mn-lt"/>
                <a:cs typeface="Arial" panose="020B0604020202020204" pitchFamily="34" charset="0"/>
              </a:rPr>
              <a:t> </a:t>
            </a:r>
            <a:br>
              <a:rPr lang="fr-CH" sz="3800" dirty="0">
                <a:latin typeface="+mn-lt"/>
                <a:cs typeface="Arial" panose="020B0604020202020204" pitchFamily="34" charset="0"/>
              </a:rPr>
            </a:br>
            <a:r>
              <a:rPr lang="fr-CH" sz="3800" dirty="0">
                <a:latin typeface="+mn-lt"/>
                <a:cs typeface="Arial" panose="020B0604020202020204" pitchFamily="34" charset="0"/>
              </a:rPr>
              <a:t>a Conference Abstract</a:t>
            </a:r>
          </a:p>
        </p:txBody>
      </p:sp>
      <p:sp>
        <p:nvSpPr>
          <p:cNvPr id="9" name="Subtitle 2"/>
          <p:cNvSpPr>
            <a:spLocks noGrp="1"/>
          </p:cNvSpPr>
          <p:nvPr>
            <p:ph type="subTitle" idx="1"/>
          </p:nvPr>
        </p:nvSpPr>
        <p:spPr>
          <a:xfrm>
            <a:off x="1339552" y="3474264"/>
            <a:ext cx="6400800" cy="1752600"/>
          </a:xfrm>
        </p:spPr>
        <p:txBody>
          <a:bodyPr/>
          <a:lstStyle/>
          <a:p>
            <a:r>
              <a:rPr lang="fr-CH" dirty="0">
                <a:latin typeface="+mj-lt"/>
                <a:cs typeface="Arial" panose="020B0604020202020204" pitchFamily="34" charset="0"/>
              </a:rPr>
              <a:t>Workshop</a:t>
            </a:r>
          </a:p>
          <a:p>
            <a:r>
              <a:rPr lang="fr-CH" dirty="0">
                <a:latin typeface="+mj-lt"/>
                <a:cs typeface="Arial" panose="020B0604020202020204" pitchFamily="34" charset="0"/>
              </a:rPr>
              <a:t>24 July 2018</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756728" y="3198406"/>
            <a:ext cx="4318782" cy="3585704"/>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240839"/>
            <a:ext cx="2123581" cy="705046"/>
          </a:xfrm>
          <a:prstGeom prst="rect">
            <a:avLst/>
          </a:prstGeom>
        </p:spPr>
      </p:pic>
    </p:spTree>
    <p:extLst>
      <p:ext uri="{BB962C8B-B14F-4D97-AF65-F5344CB8AC3E}">
        <p14:creationId xmlns:p14="http://schemas.microsoft.com/office/powerpoint/2010/main" val="1006573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1314187"/>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7" name="Text Box 4"/>
          <p:cNvSpPr txBox="1">
            <a:spLocks noChangeArrowheads="1"/>
          </p:cNvSpPr>
          <p:nvPr/>
        </p:nvSpPr>
        <p:spPr bwMode="auto">
          <a:xfrm>
            <a:off x="761945" y="2166709"/>
            <a:ext cx="7632848"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fr-CH" altLang="en-US" sz="2400" dirty="0" err="1">
                <a:solidFill>
                  <a:srgbClr val="FF0000"/>
                </a:solidFill>
                <a:ea typeface="ＭＳ Ｐゴシック" pitchFamily="34" charset="-128"/>
                <a:cs typeface="Arial" panose="020B0604020202020204" pitchFamily="34" charset="0"/>
              </a:rPr>
              <a:t>What</a:t>
            </a:r>
            <a:r>
              <a:rPr lang="fr-CH" altLang="en-US" sz="2400" dirty="0">
                <a:solidFill>
                  <a:srgbClr val="FF0000"/>
                </a:solidFill>
                <a:ea typeface="ＭＳ Ｐゴシック" pitchFamily="34" charset="-128"/>
                <a:cs typeface="Arial" panose="020B0604020202020204" pitchFamily="34" charset="0"/>
              </a:rPr>
              <a:t> </a:t>
            </a:r>
            <a:r>
              <a:rPr lang="fr-CH" altLang="en-US" sz="2400" dirty="0" err="1">
                <a:solidFill>
                  <a:srgbClr val="FF0000"/>
                </a:solidFill>
                <a:ea typeface="ＭＳ Ｐゴシック" pitchFamily="34" charset="-128"/>
                <a:cs typeface="Arial" panose="020B0604020202020204" pitchFamily="34" charset="0"/>
              </a:rPr>
              <a:t>different</a:t>
            </a:r>
            <a:r>
              <a:rPr lang="fr-CH" altLang="en-US" sz="2400" dirty="0">
                <a:solidFill>
                  <a:srgbClr val="FF0000"/>
                </a:solidFill>
                <a:ea typeface="ＭＳ Ｐゴシック" pitchFamily="34" charset="-128"/>
                <a:cs typeface="Arial" panose="020B0604020202020204" pitchFamily="34" charset="0"/>
              </a:rPr>
              <a:t> types of information </a:t>
            </a:r>
            <a:r>
              <a:rPr lang="fr-CH" altLang="en-US" sz="2400" dirty="0" err="1">
                <a:solidFill>
                  <a:srgbClr val="FF0000"/>
                </a:solidFill>
                <a:ea typeface="ＭＳ Ｐゴシック" pitchFamily="34" charset="-128"/>
                <a:cs typeface="Arial" panose="020B0604020202020204" pitchFamily="34" charset="0"/>
              </a:rPr>
              <a:t>does</a:t>
            </a:r>
            <a:r>
              <a:rPr lang="fr-CH" altLang="en-US" sz="2400" dirty="0">
                <a:solidFill>
                  <a:srgbClr val="FF0000"/>
                </a:solidFill>
                <a:ea typeface="ＭＳ Ｐゴシック" pitchFamily="34" charset="-128"/>
                <a:cs typeface="Arial" panose="020B0604020202020204" pitchFamily="34" charset="0"/>
              </a:rPr>
              <a:t> </a:t>
            </a:r>
            <a:r>
              <a:rPr lang="fr-CH" altLang="en-US" sz="2400" dirty="0" err="1">
                <a:solidFill>
                  <a:srgbClr val="FF0000"/>
                </a:solidFill>
                <a:ea typeface="ＭＳ Ｐゴシック" pitchFamily="34" charset="-128"/>
                <a:cs typeface="Arial" panose="020B0604020202020204" pitchFamily="34" charset="0"/>
              </a:rPr>
              <a:t>this</a:t>
            </a:r>
            <a:r>
              <a:rPr lang="fr-CH" altLang="en-US" sz="2400" dirty="0">
                <a:solidFill>
                  <a:srgbClr val="FF0000"/>
                </a:solidFill>
                <a:ea typeface="ＭＳ Ｐゴシック" pitchFamily="34" charset="-128"/>
                <a:cs typeface="Arial" panose="020B0604020202020204" pitchFamily="34" charset="0"/>
              </a:rPr>
              <a:t> </a:t>
            </a:r>
            <a:r>
              <a:rPr lang="fr-CH" altLang="en-US" sz="2400" dirty="0" err="1">
                <a:solidFill>
                  <a:srgbClr val="FF0000"/>
                </a:solidFill>
                <a:ea typeface="ＭＳ Ｐゴシック" pitchFamily="34" charset="-128"/>
                <a:cs typeface="Arial" panose="020B0604020202020204" pitchFamily="34" charset="0"/>
              </a:rPr>
              <a:t>title</a:t>
            </a:r>
            <a:r>
              <a:rPr lang="fr-CH" altLang="en-US" sz="2400" dirty="0">
                <a:solidFill>
                  <a:srgbClr val="FF0000"/>
                </a:solidFill>
                <a:ea typeface="ＭＳ Ｐゴシック" pitchFamily="34" charset="-128"/>
                <a:cs typeface="Arial" panose="020B0604020202020204" pitchFamily="34" charset="0"/>
              </a:rPr>
              <a:t> </a:t>
            </a:r>
            <a:r>
              <a:rPr lang="fr-CH" altLang="en-US" sz="2400" dirty="0" err="1">
                <a:solidFill>
                  <a:srgbClr val="FF0000"/>
                </a:solidFill>
                <a:ea typeface="ＭＳ Ｐゴシック" pitchFamily="34" charset="-128"/>
                <a:cs typeface="Arial" panose="020B0604020202020204" pitchFamily="34" charset="0"/>
              </a:rPr>
              <a:t>contain</a:t>
            </a:r>
            <a:r>
              <a:rPr lang="fr-CH" altLang="en-US" sz="2400" dirty="0">
                <a:solidFill>
                  <a:srgbClr val="FF0000"/>
                </a:solidFill>
                <a:ea typeface="ＭＳ Ｐゴシック" pitchFamily="34" charset="-128"/>
                <a:cs typeface="Arial" panose="020B0604020202020204" pitchFamily="34" charset="0"/>
              </a:rPr>
              <a:t>?</a:t>
            </a:r>
          </a:p>
          <a:p>
            <a:endParaRPr lang="fr-CH" altLang="en-US" sz="2400" dirty="0">
              <a:ea typeface="ＭＳ Ｐゴシック" pitchFamily="34" charset="-128"/>
              <a:cs typeface="Arial" panose="020B0604020202020204" pitchFamily="34" charset="0"/>
            </a:endParaRPr>
          </a:p>
          <a:p>
            <a:pPr>
              <a:lnSpc>
                <a:spcPct val="150000"/>
              </a:lnSpc>
            </a:pPr>
            <a:r>
              <a:rPr lang="en-GB" sz="2800" dirty="0"/>
              <a:t>Factors associated with loss to follow-up among women in Option B+ PMTCT programme in northeast Ethiopia: a retrospective cohort study</a:t>
            </a:r>
          </a:p>
          <a:p>
            <a:endParaRPr lang="fr-CH" altLang="en-US" sz="2400" dirty="0">
              <a:solidFill>
                <a:srgbClr val="0000FF"/>
              </a:solidFill>
              <a:ea typeface="ＭＳ Ｐゴシック" pitchFamily="34" charset="-128"/>
              <a:cs typeface="Arial" panose="020B0604020202020204" pitchFamily="34" charset="0"/>
            </a:endParaRPr>
          </a:p>
          <a:p>
            <a:endParaRPr lang="fr-CH" altLang="en-US" sz="2400" dirty="0">
              <a:solidFill>
                <a:srgbClr val="009999"/>
              </a:solidFill>
              <a:ea typeface="ＭＳ Ｐゴシック" pitchFamily="34" charset="-128"/>
              <a:cs typeface="Arial" panose="020B0604020202020204" pitchFamily="34" charset="0"/>
            </a:endParaRPr>
          </a:p>
          <a:p>
            <a:r>
              <a:rPr lang="en-GB" altLang="en-US" sz="2400" dirty="0">
                <a:solidFill>
                  <a:srgbClr val="FF0000"/>
                </a:solidFill>
                <a:cs typeface="Arial" panose="020B0604020202020204" pitchFamily="34" charset="0"/>
              </a:rPr>
              <a:t>                              </a:t>
            </a:r>
            <a:r>
              <a:rPr lang="en-GB" altLang="en-US" sz="2400" dirty="0">
                <a:solidFill>
                  <a:srgbClr val="009999"/>
                </a:solidFill>
                <a:cs typeface="Arial" panose="020B0604020202020204" pitchFamily="34" charset="0"/>
              </a:rPr>
              <a:t>What?</a:t>
            </a:r>
            <a:r>
              <a:rPr lang="en-GB" altLang="en-US" sz="2400" dirty="0">
                <a:solidFill>
                  <a:srgbClr val="FF0000"/>
                </a:solidFill>
                <a:cs typeface="Arial" panose="020B0604020202020204" pitchFamily="34" charset="0"/>
              </a:rPr>
              <a:t> </a:t>
            </a:r>
            <a:r>
              <a:rPr lang="en-GB" altLang="en-US" sz="2400" dirty="0">
                <a:cs typeface="Arial" panose="020B0604020202020204" pitchFamily="34" charset="0"/>
              </a:rPr>
              <a:t>Who?</a:t>
            </a:r>
            <a:r>
              <a:rPr lang="en-GB" altLang="en-US" sz="2400" dirty="0">
                <a:solidFill>
                  <a:srgbClr val="FF0000"/>
                </a:solidFill>
                <a:cs typeface="Arial" panose="020B0604020202020204" pitchFamily="34" charset="0"/>
              </a:rPr>
              <a:t> Where? </a:t>
            </a:r>
            <a:r>
              <a:rPr lang="en-GB" altLang="en-US" sz="2400" dirty="0">
                <a:solidFill>
                  <a:schemeClr val="accent6">
                    <a:lumMod val="75000"/>
                  </a:schemeClr>
                </a:solidFill>
                <a:cs typeface="Arial" panose="020B0604020202020204" pitchFamily="34" charset="0"/>
              </a:rPr>
              <a:t>How?</a:t>
            </a:r>
          </a:p>
        </p:txBody>
      </p:sp>
      <p:sp>
        <p:nvSpPr>
          <p:cNvPr id="9" name="Rectangle 8"/>
          <p:cNvSpPr/>
          <p:nvPr/>
        </p:nvSpPr>
        <p:spPr>
          <a:xfrm>
            <a:off x="44737" y="2079138"/>
            <a:ext cx="8186057" cy="8882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665359" y="1734382"/>
            <a:ext cx="7883328" cy="461665"/>
          </a:xfrm>
          <a:prstGeom prst="rect">
            <a:avLst/>
          </a:prstGeom>
        </p:spPr>
        <p:txBody>
          <a:bodyPr wrap="square">
            <a:spAutoFit/>
          </a:bodyPr>
          <a:lstStyle/>
          <a:p>
            <a:r>
              <a:rPr lang="fr-CH" altLang="en-US" sz="2400" dirty="0" err="1">
                <a:ea typeface="ＭＳ Ｐゴシック" pitchFamily="34" charset="-128"/>
                <a:cs typeface="Arial" panose="020B0604020202020204" pitchFamily="34" charset="0"/>
              </a:rPr>
              <a:t>What</a:t>
            </a:r>
            <a:r>
              <a:rPr lang="fr-CH" altLang="en-US" sz="2400" dirty="0">
                <a:ea typeface="ＭＳ Ｐゴシック" pitchFamily="34" charset="-128"/>
                <a:cs typeface="Arial" panose="020B0604020202020204" pitchFamily="34" charset="0"/>
              </a:rPr>
              <a:t> </a:t>
            </a:r>
            <a:r>
              <a:rPr lang="fr-CH" altLang="en-US" sz="2400" dirty="0" err="1">
                <a:ea typeface="ＭＳ Ｐゴシック" pitchFamily="34" charset="-128"/>
                <a:cs typeface="Arial" panose="020B0604020202020204" pitchFamily="34" charset="0"/>
              </a:rPr>
              <a:t>different</a:t>
            </a:r>
            <a:r>
              <a:rPr lang="fr-CH" altLang="en-US" sz="2400" dirty="0">
                <a:ea typeface="ＭＳ Ｐゴシック" pitchFamily="34" charset="-128"/>
                <a:cs typeface="Arial" panose="020B0604020202020204" pitchFamily="34" charset="0"/>
              </a:rPr>
              <a:t> types of information </a:t>
            </a:r>
            <a:r>
              <a:rPr lang="fr-CH" altLang="en-US" sz="2400" dirty="0" err="1">
                <a:ea typeface="ＭＳ Ｐゴシック" pitchFamily="34" charset="-128"/>
                <a:cs typeface="Arial" panose="020B0604020202020204" pitchFamily="34" charset="0"/>
              </a:rPr>
              <a:t>does</a:t>
            </a:r>
            <a:r>
              <a:rPr lang="fr-CH" altLang="en-US" sz="2400" dirty="0">
                <a:ea typeface="ＭＳ Ｐゴシック" pitchFamily="34" charset="-128"/>
                <a:cs typeface="Arial" panose="020B0604020202020204" pitchFamily="34" charset="0"/>
              </a:rPr>
              <a:t> </a:t>
            </a:r>
            <a:r>
              <a:rPr lang="fr-CH" altLang="en-US" sz="2400" dirty="0" err="1">
                <a:ea typeface="ＭＳ Ｐゴシック" pitchFamily="34" charset="-128"/>
                <a:cs typeface="Arial" panose="020B0604020202020204" pitchFamily="34" charset="0"/>
              </a:rPr>
              <a:t>this</a:t>
            </a:r>
            <a:r>
              <a:rPr lang="fr-CH" altLang="en-US" sz="2400" dirty="0">
                <a:ea typeface="ＭＳ Ｐゴシック" pitchFamily="34" charset="-128"/>
                <a:cs typeface="Arial" panose="020B0604020202020204" pitchFamily="34" charset="0"/>
              </a:rPr>
              <a:t> </a:t>
            </a:r>
            <a:r>
              <a:rPr lang="fr-CH" altLang="en-US" sz="2400" dirty="0" err="1">
                <a:ea typeface="ＭＳ Ｐゴシック" pitchFamily="34" charset="-128"/>
                <a:cs typeface="Arial" panose="020B0604020202020204" pitchFamily="34" charset="0"/>
              </a:rPr>
              <a:t>title</a:t>
            </a:r>
            <a:r>
              <a:rPr lang="fr-CH" altLang="en-US" sz="2400" dirty="0">
                <a:ea typeface="ＭＳ Ｐゴシック" pitchFamily="34" charset="-128"/>
                <a:cs typeface="Arial" panose="020B0604020202020204" pitchFamily="34" charset="0"/>
              </a:rPr>
              <a:t> </a:t>
            </a:r>
            <a:r>
              <a:rPr lang="fr-CH" altLang="en-US" sz="2400" dirty="0" err="1">
                <a:ea typeface="ＭＳ Ｐゴシック" pitchFamily="34" charset="-128"/>
                <a:cs typeface="Arial" panose="020B0604020202020204" pitchFamily="34" charset="0"/>
              </a:rPr>
              <a:t>contain</a:t>
            </a:r>
            <a:r>
              <a:rPr lang="fr-CH" altLang="en-US" sz="2400" dirty="0">
                <a:ea typeface="ＭＳ Ｐゴシック" pitchFamily="34" charset="-128"/>
                <a:cs typeface="Arial" panose="020B0604020202020204" pitchFamily="34" charset="0"/>
              </a:rPr>
              <a:t>?</a:t>
            </a:r>
          </a:p>
        </p:txBody>
      </p:sp>
      <p:pic>
        <p:nvPicPr>
          <p:cNvPr id="10" name="Picture 9"/>
          <p:cNvPicPr>
            <a:picLocks noChangeAspect="1"/>
          </p:cNvPicPr>
          <p:nvPr/>
        </p:nvPicPr>
        <p:blipFill>
          <a:blip r:embed="rId3"/>
          <a:stretch>
            <a:fillRect/>
          </a:stretch>
        </p:blipFill>
        <p:spPr>
          <a:xfrm>
            <a:off x="922079" y="746075"/>
            <a:ext cx="780678" cy="780678"/>
          </a:xfrm>
          <a:prstGeom prst="rect">
            <a:avLst/>
          </a:prstGeom>
        </p:spPr>
      </p:pic>
      <p:sp>
        <p:nvSpPr>
          <p:cNvPr id="2" name="Rectangle 1"/>
          <p:cNvSpPr/>
          <p:nvPr/>
        </p:nvSpPr>
        <p:spPr>
          <a:xfrm>
            <a:off x="761945" y="2543584"/>
            <a:ext cx="909223" cy="430887"/>
          </a:xfrm>
          <a:prstGeom prst="rect">
            <a:avLst/>
          </a:prstGeom>
        </p:spPr>
        <p:txBody>
          <a:bodyPr wrap="none">
            <a:spAutoFit/>
          </a:bodyPr>
          <a:lstStyle/>
          <a:p>
            <a:r>
              <a:rPr lang="en-GB" altLang="en-US" sz="2200" b="1" dirty="0">
                <a:solidFill>
                  <a:schemeClr val="bg1">
                    <a:lumMod val="65000"/>
                  </a:schemeClr>
                </a:solidFill>
                <a:cs typeface="Arial" panose="020B0604020202020204" pitchFamily="34" charset="0"/>
              </a:rPr>
              <a:t>Title 1</a:t>
            </a:r>
            <a:endParaRPr lang="en-GB" sz="2200" dirty="0"/>
          </a:p>
        </p:txBody>
      </p:sp>
      <p:sp>
        <p:nvSpPr>
          <p:cNvPr id="11"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TITLE</a:t>
            </a:r>
          </a:p>
        </p:txBody>
      </p:sp>
    </p:spTree>
    <p:extLst>
      <p:ext uri="{BB962C8B-B14F-4D97-AF65-F5344CB8AC3E}">
        <p14:creationId xmlns:p14="http://schemas.microsoft.com/office/powerpoint/2010/main" val="4096728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 Box 4"/>
          <p:cNvSpPr txBox="1">
            <a:spLocks noChangeArrowheads="1"/>
          </p:cNvSpPr>
          <p:nvPr/>
        </p:nvSpPr>
        <p:spPr bwMode="auto">
          <a:xfrm>
            <a:off x="761945" y="2166709"/>
            <a:ext cx="7632848"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fr-CH" altLang="en-US" sz="2400" dirty="0" err="1">
                <a:solidFill>
                  <a:srgbClr val="FF0000"/>
                </a:solidFill>
                <a:ea typeface="ＭＳ Ｐゴシック" pitchFamily="34" charset="-128"/>
                <a:cs typeface="Arial" panose="020B0604020202020204" pitchFamily="34" charset="0"/>
              </a:rPr>
              <a:t>What</a:t>
            </a:r>
            <a:r>
              <a:rPr lang="fr-CH" altLang="en-US" sz="2400" dirty="0">
                <a:solidFill>
                  <a:srgbClr val="FF0000"/>
                </a:solidFill>
                <a:ea typeface="ＭＳ Ｐゴシック" pitchFamily="34" charset="-128"/>
                <a:cs typeface="Arial" panose="020B0604020202020204" pitchFamily="34" charset="0"/>
              </a:rPr>
              <a:t> </a:t>
            </a:r>
            <a:r>
              <a:rPr lang="fr-CH" altLang="en-US" sz="2400" dirty="0" err="1">
                <a:solidFill>
                  <a:srgbClr val="FF0000"/>
                </a:solidFill>
                <a:ea typeface="ＭＳ Ｐゴシック" pitchFamily="34" charset="-128"/>
                <a:cs typeface="Arial" panose="020B0604020202020204" pitchFamily="34" charset="0"/>
              </a:rPr>
              <a:t>different</a:t>
            </a:r>
            <a:r>
              <a:rPr lang="fr-CH" altLang="en-US" sz="2400" dirty="0">
                <a:solidFill>
                  <a:srgbClr val="FF0000"/>
                </a:solidFill>
                <a:ea typeface="ＭＳ Ｐゴシック" pitchFamily="34" charset="-128"/>
                <a:cs typeface="Arial" panose="020B0604020202020204" pitchFamily="34" charset="0"/>
              </a:rPr>
              <a:t> types of information </a:t>
            </a:r>
            <a:r>
              <a:rPr lang="fr-CH" altLang="en-US" sz="2400" dirty="0" err="1">
                <a:solidFill>
                  <a:srgbClr val="FF0000"/>
                </a:solidFill>
                <a:ea typeface="ＭＳ Ｐゴシック" pitchFamily="34" charset="-128"/>
                <a:cs typeface="Arial" panose="020B0604020202020204" pitchFamily="34" charset="0"/>
              </a:rPr>
              <a:t>does</a:t>
            </a:r>
            <a:r>
              <a:rPr lang="fr-CH" altLang="en-US" sz="2400" dirty="0">
                <a:solidFill>
                  <a:srgbClr val="FF0000"/>
                </a:solidFill>
                <a:ea typeface="ＭＳ Ｐゴシック" pitchFamily="34" charset="-128"/>
                <a:cs typeface="Arial" panose="020B0604020202020204" pitchFamily="34" charset="0"/>
              </a:rPr>
              <a:t> </a:t>
            </a:r>
            <a:r>
              <a:rPr lang="fr-CH" altLang="en-US" sz="2400" dirty="0" err="1">
                <a:solidFill>
                  <a:srgbClr val="FF0000"/>
                </a:solidFill>
                <a:ea typeface="ＭＳ Ｐゴシック" pitchFamily="34" charset="-128"/>
                <a:cs typeface="Arial" panose="020B0604020202020204" pitchFamily="34" charset="0"/>
              </a:rPr>
              <a:t>this</a:t>
            </a:r>
            <a:r>
              <a:rPr lang="fr-CH" altLang="en-US" sz="2400" dirty="0">
                <a:solidFill>
                  <a:srgbClr val="FF0000"/>
                </a:solidFill>
                <a:ea typeface="ＭＳ Ｐゴシック" pitchFamily="34" charset="-128"/>
                <a:cs typeface="Arial" panose="020B0604020202020204" pitchFamily="34" charset="0"/>
              </a:rPr>
              <a:t> </a:t>
            </a:r>
            <a:r>
              <a:rPr lang="fr-CH" altLang="en-US" sz="2400" dirty="0" err="1">
                <a:solidFill>
                  <a:srgbClr val="FF0000"/>
                </a:solidFill>
                <a:ea typeface="ＭＳ Ｐゴシック" pitchFamily="34" charset="-128"/>
                <a:cs typeface="Arial" panose="020B0604020202020204" pitchFamily="34" charset="0"/>
              </a:rPr>
              <a:t>title</a:t>
            </a:r>
            <a:r>
              <a:rPr lang="fr-CH" altLang="en-US" sz="2400" dirty="0">
                <a:solidFill>
                  <a:srgbClr val="FF0000"/>
                </a:solidFill>
                <a:ea typeface="ＭＳ Ｐゴシック" pitchFamily="34" charset="-128"/>
                <a:cs typeface="Arial" panose="020B0604020202020204" pitchFamily="34" charset="0"/>
              </a:rPr>
              <a:t> </a:t>
            </a:r>
            <a:r>
              <a:rPr lang="fr-CH" altLang="en-US" sz="2400" dirty="0" err="1">
                <a:solidFill>
                  <a:srgbClr val="FF0000"/>
                </a:solidFill>
                <a:ea typeface="ＭＳ Ｐゴシック" pitchFamily="34" charset="-128"/>
                <a:cs typeface="Arial" panose="020B0604020202020204" pitchFamily="34" charset="0"/>
              </a:rPr>
              <a:t>contain</a:t>
            </a:r>
            <a:r>
              <a:rPr lang="fr-CH" altLang="en-US" sz="2400" dirty="0">
                <a:solidFill>
                  <a:srgbClr val="FF0000"/>
                </a:solidFill>
                <a:ea typeface="ＭＳ Ｐゴシック" pitchFamily="34" charset="-128"/>
                <a:cs typeface="Arial" panose="020B0604020202020204" pitchFamily="34" charset="0"/>
              </a:rPr>
              <a:t>?</a:t>
            </a:r>
          </a:p>
          <a:p>
            <a:endParaRPr lang="fr-CH" altLang="en-US" sz="2400" dirty="0">
              <a:ea typeface="ＭＳ Ｐゴシック" pitchFamily="34" charset="-128"/>
              <a:cs typeface="Arial" panose="020B0604020202020204" pitchFamily="34" charset="0"/>
            </a:endParaRPr>
          </a:p>
          <a:p>
            <a:pPr>
              <a:lnSpc>
                <a:spcPct val="150000"/>
              </a:lnSpc>
            </a:pPr>
            <a:r>
              <a:rPr lang="en-GB" sz="2800" dirty="0">
                <a:solidFill>
                  <a:srgbClr val="009999"/>
                </a:solidFill>
              </a:rPr>
              <a:t>Factors associated with loss to follow-up </a:t>
            </a:r>
            <a:r>
              <a:rPr lang="en-GB" sz="2800" dirty="0"/>
              <a:t>among women in Option B+ PMTCT programme in </a:t>
            </a:r>
            <a:r>
              <a:rPr lang="en-GB" sz="2800" dirty="0">
                <a:solidFill>
                  <a:srgbClr val="FF0000"/>
                </a:solidFill>
              </a:rPr>
              <a:t>northeast Ethiopia</a:t>
            </a:r>
            <a:r>
              <a:rPr lang="en-GB" sz="2800" dirty="0"/>
              <a:t>: </a:t>
            </a:r>
            <a:r>
              <a:rPr lang="en-GB" sz="2800" dirty="0">
                <a:solidFill>
                  <a:schemeClr val="accent6">
                    <a:lumMod val="75000"/>
                  </a:schemeClr>
                </a:solidFill>
              </a:rPr>
              <a:t>a retrospective cohort study</a:t>
            </a:r>
          </a:p>
          <a:p>
            <a:endParaRPr lang="fr-CH" altLang="en-US" sz="2400" dirty="0">
              <a:solidFill>
                <a:srgbClr val="0000FF"/>
              </a:solidFill>
              <a:ea typeface="ＭＳ Ｐゴシック" pitchFamily="34" charset="-128"/>
              <a:cs typeface="Arial" panose="020B0604020202020204" pitchFamily="34" charset="0"/>
            </a:endParaRPr>
          </a:p>
          <a:p>
            <a:endParaRPr lang="fr-CH" altLang="en-US" sz="2400" dirty="0">
              <a:solidFill>
                <a:srgbClr val="0000FF"/>
              </a:solidFill>
              <a:ea typeface="ＭＳ Ｐゴシック" pitchFamily="34" charset="-128"/>
              <a:cs typeface="Arial" panose="020B0604020202020204" pitchFamily="34" charset="0"/>
            </a:endParaRPr>
          </a:p>
        </p:txBody>
      </p:sp>
      <p:sp>
        <p:nvSpPr>
          <p:cNvPr id="2" name="Rectangle 1"/>
          <p:cNvSpPr/>
          <p:nvPr/>
        </p:nvSpPr>
        <p:spPr>
          <a:xfrm>
            <a:off x="485340" y="1978339"/>
            <a:ext cx="8186057" cy="8882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p:cNvSpPr/>
          <p:nvPr/>
        </p:nvSpPr>
        <p:spPr>
          <a:xfrm>
            <a:off x="5990539" y="5157985"/>
            <a:ext cx="862159" cy="461665"/>
          </a:xfrm>
          <a:prstGeom prst="rect">
            <a:avLst/>
          </a:prstGeom>
          <a:ln>
            <a:solidFill>
              <a:schemeClr val="tx1"/>
            </a:solidFill>
          </a:ln>
        </p:spPr>
        <p:txBody>
          <a:bodyPr wrap="none">
            <a:spAutoFit/>
          </a:bodyPr>
          <a:lstStyle/>
          <a:p>
            <a:r>
              <a:rPr lang="en-GB" sz="2400" b="1" dirty="0">
                <a:solidFill>
                  <a:schemeClr val="accent6">
                    <a:lumMod val="75000"/>
                  </a:schemeClr>
                </a:solidFill>
              </a:rPr>
              <a:t>HOW</a:t>
            </a:r>
            <a:endParaRPr lang="en-GB" sz="1600" b="1" dirty="0"/>
          </a:p>
        </p:txBody>
      </p:sp>
      <p:sp>
        <p:nvSpPr>
          <p:cNvPr id="48" name="Rectangle 47"/>
          <p:cNvSpPr/>
          <p:nvPr/>
        </p:nvSpPr>
        <p:spPr>
          <a:xfrm>
            <a:off x="1466585" y="5145944"/>
            <a:ext cx="1132041" cy="461665"/>
          </a:xfrm>
          <a:prstGeom prst="rect">
            <a:avLst/>
          </a:prstGeom>
          <a:ln>
            <a:solidFill>
              <a:schemeClr val="tx1"/>
            </a:solidFill>
          </a:ln>
        </p:spPr>
        <p:txBody>
          <a:bodyPr wrap="none">
            <a:spAutoFit/>
          </a:bodyPr>
          <a:lstStyle/>
          <a:p>
            <a:r>
              <a:rPr lang="en-GB" sz="2400" b="1" dirty="0">
                <a:solidFill>
                  <a:srgbClr val="FF0000"/>
                </a:solidFill>
              </a:rPr>
              <a:t>WHERE</a:t>
            </a:r>
            <a:endParaRPr lang="en-GB" sz="1600" b="1" dirty="0">
              <a:solidFill>
                <a:srgbClr val="FF0000"/>
              </a:solidFill>
            </a:endParaRPr>
          </a:p>
        </p:txBody>
      </p:sp>
      <p:sp>
        <p:nvSpPr>
          <p:cNvPr id="49" name="Rectangle 48"/>
          <p:cNvSpPr/>
          <p:nvPr/>
        </p:nvSpPr>
        <p:spPr>
          <a:xfrm>
            <a:off x="2092755" y="2191643"/>
            <a:ext cx="971741" cy="461665"/>
          </a:xfrm>
          <a:prstGeom prst="rect">
            <a:avLst/>
          </a:prstGeom>
          <a:ln>
            <a:solidFill>
              <a:schemeClr val="tx1"/>
            </a:solidFill>
          </a:ln>
        </p:spPr>
        <p:txBody>
          <a:bodyPr wrap="none">
            <a:spAutoFit/>
          </a:bodyPr>
          <a:lstStyle/>
          <a:p>
            <a:r>
              <a:rPr lang="en-GB" sz="2400" b="1" dirty="0">
                <a:solidFill>
                  <a:srgbClr val="009999"/>
                </a:solidFill>
              </a:rPr>
              <a:t>WHAT</a:t>
            </a:r>
            <a:endParaRPr lang="en-GB" sz="1600" b="1" dirty="0">
              <a:solidFill>
                <a:srgbClr val="009999"/>
              </a:solidFill>
            </a:endParaRPr>
          </a:p>
        </p:txBody>
      </p:sp>
      <p:sp>
        <p:nvSpPr>
          <p:cNvPr id="50" name="Rectangle 49"/>
          <p:cNvSpPr/>
          <p:nvPr/>
        </p:nvSpPr>
        <p:spPr>
          <a:xfrm>
            <a:off x="5990539" y="2160866"/>
            <a:ext cx="865943" cy="461665"/>
          </a:xfrm>
          <a:prstGeom prst="rect">
            <a:avLst/>
          </a:prstGeom>
          <a:ln>
            <a:solidFill>
              <a:schemeClr val="tx1"/>
            </a:solidFill>
          </a:ln>
        </p:spPr>
        <p:txBody>
          <a:bodyPr wrap="none">
            <a:spAutoFit/>
          </a:bodyPr>
          <a:lstStyle/>
          <a:p>
            <a:r>
              <a:rPr lang="en-GB" sz="2400" b="1" dirty="0"/>
              <a:t>WHO</a:t>
            </a:r>
            <a:endParaRPr lang="en-GB" sz="1600" b="1" dirty="0"/>
          </a:p>
        </p:txBody>
      </p:sp>
      <p:pic>
        <p:nvPicPr>
          <p:cNvPr id="9" name="Picture 8"/>
          <p:cNvPicPr>
            <a:picLocks noChangeAspect="1"/>
          </p:cNvPicPr>
          <p:nvPr/>
        </p:nvPicPr>
        <p:blipFill>
          <a:blip r:embed="rId3"/>
          <a:stretch>
            <a:fillRect/>
          </a:stretch>
        </p:blipFill>
        <p:spPr>
          <a:xfrm>
            <a:off x="922079" y="746075"/>
            <a:ext cx="780678" cy="780678"/>
          </a:xfrm>
          <a:prstGeom prst="rect">
            <a:avLst/>
          </a:prstGeom>
        </p:spPr>
      </p:pic>
      <p:sp>
        <p:nvSpPr>
          <p:cNvPr id="10" name="Rectangle 9"/>
          <p:cNvSpPr/>
          <p:nvPr/>
        </p:nvSpPr>
        <p:spPr>
          <a:xfrm>
            <a:off x="761945" y="2543584"/>
            <a:ext cx="909223" cy="430887"/>
          </a:xfrm>
          <a:prstGeom prst="rect">
            <a:avLst/>
          </a:prstGeom>
        </p:spPr>
        <p:txBody>
          <a:bodyPr wrap="none">
            <a:spAutoFit/>
          </a:bodyPr>
          <a:lstStyle/>
          <a:p>
            <a:r>
              <a:rPr lang="en-GB" altLang="en-US" sz="2200" b="1" dirty="0">
                <a:solidFill>
                  <a:schemeClr val="bg1">
                    <a:lumMod val="65000"/>
                  </a:schemeClr>
                </a:solidFill>
                <a:cs typeface="Arial" panose="020B0604020202020204" pitchFamily="34" charset="0"/>
              </a:rPr>
              <a:t>Title 1</a:t>
            </a:r>
            <a:endParaRPr lang="en-GB" sz="2200" dirty="0"/>
          </a:p>
        </p:txBody>
      </p:sp>
      <p:sp>
        <p:nvSpPr>
          <p:cNvPr id="11"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TITLE</a:t>
            </a:r>
          </a:p>
        </p:txBody>
      </p:sp>
    </p:spTree>
    <p:extLst>
      <p:ext uri="{BB962C8B-B14F-4D97-AF65-F5344CB8AC3E}">
        <p14:creationId xmlns:p14="http://schemas.microsoft.com/office/powerpoint/2010/main" val="4272038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1314187"/>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6" name="Rectangle 3"/>
          <p:cNvSpPr txBox="1">
            <a:spLocks noChangeArrowheads="1"/>
          </p:cNvSpPr>
          <p:nvPr/>
        </p:nvSpPr>
        <p:spPr>
          <a:xfrm>
            <a:off x="465373" y="1635711"/>
            <a:ext cx="8141201" cy="466058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altLang="en-US" sz="2400" dirty="0">
                <a:solidFill>
                  <a:srgbClr val="009999"/>
                </a:solidFill>
                <a:latin typeface="+mj-lt"/>
                <a:cs typeface="Arial" panose="020B0604020202020204" pitchFamily="34" charset="0"/>
              </a:rPr>
              <a:t>What?</a:t>
            </a:r>
            <a:r>
              <a:rPr lang="en-GB" altLang="en-US" sz="2400" dirty="0">
                <a:solidFill>
                  <a:srgbClr val="FF0000"/>
                </a:solidFill>
                <a:latin typeface="+mj-lt"/>
                <a:cs typeface="Arial" panose="020B0604020202020204" pitchFamily="34" charset="0"/>
              </a:rPr>
              <a:t> </a:t>
            </a:r>
            <a:r>
              <a:rPr lang="en-GB" altLang="en-US" sz="2400" dirty="0">
                <a:latin typeface="+mj-lt"/>
                <a:cs typeface="Arial" panose="020B0604020202020204" pitchFamily="34" charset="0"/>
              </a:rPr>
              <a:t>Who?</a:t>
            </a:r>
            <a:r>
              <a:rPr lang="en-GB" altLang="en-US" sz="2400" dirty="0">
                <a:solidFill>
                  <a:srgbClr val="FF0000"/>
                </a:solidFill>
                <a:latin typeface="+mj-lt"/>
                <a:cs typeface="Arial" panose="020B0604020202020204" pitchFamily="34" charset="0"/>
              </a:rPr>
              <a:t> Where? </a:t>
            </a:r>
            <a:r>
              <a:rPr lang="en-GB" altLang="en-US" sz="2400" dirty="0">
                <a:solidFill>
                  <a:schemeClr val="accent6">
                    <a:lumMod val="75000"/>
                  </a:schemeClr>
                </a:solidFill>
                <a:latin typeface="+mj-lt"/>
                <a:cs typeface="Arial" panose="020B0604020202020204" pitchFamily="34" charset="0"/>
              </a:rPr>
              <a:t>How?</a:t>
            </a:r>
          </a:p>
          <a:p>
            <a:endParaRPr lang="en-GB" altLang="en-US" sz="2200" dirty="0">
              <a:solidFill>
                <a:srgbClr val="FF0000"/>
              </a:solidFill>
              <a:latin typeface="+mj-lt"/>
              <a:cs typeface="Arial" panose="020B0604020202020204" pitchFamily="34" charset="0"/>
            </a:endParaRPr>
          </a:p>
          <a:p>
            <a:pPr marL="0" indent="0">
              <a:buNone/>
            </a:pPr>
            <a:r>
              <a:rPr lang="en-GB" altLang="en-US" sz="2200" b="1" i="1" dirty="0">
                <a:solidFill>
                  <a:schemeClr val="bg1">
                    <a:lumMod val="65000"/>
                  </a:schemeClr>
                </a:solidFill>
                <a:latin typeface="+mj-lt"/>
                <a:cs typeface="Arial" panose="020B0604020202020204" pitchFamily="34" charset="0"/>
              </a:rPr>
              <a:t>Title 2</a:t>
            </a:r>
            <a:br>
              <a:rPr lang="en-GB" altLang="en-US" sz="2200" b="1" i="1" dirty="0">
                <a:solidFill>
                  <a:schemeClr val="bg1">
                    <a:lumMod val="65000"/>
                  </a:schemeClr>
                </a:solidFill>
                <a:latin typeface="+mj-lt"/>
                <a:cs typeface="Arial" panose="020B0604020202020204" pitchFamily="34" charset="0"/>
              </a:rPr>
            </a:br>
            <a:endParaRPr lang="en-GB" altLang="en-US" sz="2200" b="1" i="1" dirty="0">
              <a:solidFill>
                <a:schemeClr val="bg1">
                  <a:lumMod val="65000"/>
                </a:schemeClr>
              </a:solidFill>
              <a:latin typeface="+mj-lt"/>
              <a:cs typeface="Arial" panose="020B0604020202020204" pitchFamily="34" charset="0"/>
            </a:endParaRPr>
          </a:p>
          <a:p>
            <a:pPr marL="0" indent="0">
              <a:buFont typeface="Arial" pitchFamily="34" charset="0"/>
              <a:buNone/>
            </a:pPr>
            <a:r>
              <a:rPr lang="en-GB" altLang="en-US" sz="2200" dirty="0">
                <a:latin typeface="+mj-lt"/>
                <a:cs typeface="Arial" panose="020B0604020202020204" pitchFamily="34" charset="0"/>
              </a:rPr>
              <a:t>Researching the effects of alcohol on suburban family structure </a:t>
            </a:r>
          </a:p>
          <a:p>
            <a:endParaRPr lang="en-GB" altLang="en-US" sz="2200" dirty="0">
              <a:latin typeface="+mj-lt"/>
              <a:cs typeface="Arial" panose="020B0604020202020204" pitchFamily="34" charset="0"/>
            </a:endParaRPr>
          </a:p>
          <a:p>
            <a:pPr marL="0" indent="0">
              <a:buNone/>
            </a:pPr>
            <a:r>
              <a:rPr lang="en-GB" altLang="en-US" sz="2200" b="1" i="1" dirty="0">
                <a:solidFill>
                  <a:schemeClr val="bg1">
                    <a:lumMod val="65000"/>
                  </a:schemeClr>
                </a:solidFill>
                <a:latin typeface="+mj-lt"/>
                <a:cs typeface="Arial" panose="020B0604020202020204" pitchFamily="34" charset="0"/>
              </a:rPr>
              <a:t>Title 3</a:t>
            </a:r>
            <a:br>
              <a:rPr lang="en-GB" altLang="en-US" sz="2200" b="1" i="1" dirty="0">
                <a:solidFill>
                  <a:schemeClr val="bg1">
                    <a:lumMod val="65000"/>
                  </a:schemeClr>
                </a:solidFill>
                <a:latin typeface="+mj-lt"/>
                <a:cs typeface="Arial" panose="020B0604020202020204" pitchFamily="34" charset="0"/>
              </a:rPr>
            </a:br>
            <a:endParaRPr lang="en-GB" altLang="en-US" sz="2200" b="1" i="1" dirty="0">
              <a:solidFill>
                <a:schemeClr val="bg1">
                  <a:lumMod val="65000"/>
                </a:schemeClr>
              </a:solidFill>
              <a:latin typeface="+mj-lt"/>
              <a:cs typeface="Arial" panose="020B0604020202020204" pitchFamily="34" charset="0"/>
            </a:endParaRPr>
          </a:p>
          <a:p>
            <a:pPr marL="0" indent="0">
              <a:buNone/>
            </a:pPr>
            <a:r>
              <a:rPr lang="en-GB" altLang="en-US" sz="2200" dirty="0">
                <a:latin typeface="+mj-lt"/>
                <a:cs typeface="Arial" panose="020B0604020202020204" pitchFamily="34" charset="0"/>
              </a:rPr>
              <a:t>Integrated delivery of antiretroviral treatment and pre‐exposure prophylaxis to HIV‐1 </a:t>
            </a:r>
            <a:r>
              <a:rPr lang="en-GB" altLang="en-US" sz="2200" dirty="0" err="1">
                <a:latin typeface="+mj-lt"/>
                <a:cs typeface="Arial" panose="020B0604020202020204" pitchFamily="34" charset="0"/>
              </a:rPr>
              <a:t>serodiscordant</a:t>
            </a:r>
            <a:r>
              <a:rPr lang="en-GB" altLang="en-US" sz="2200" dirty="0">
                <a:latin typeface="+mj-lt"/>
                <a:cs typeface="Arial" panose="020B0604020202020204" pitchFamily="34" charset="0"/>
              </a:rPr>
              <a:t> couples in East Africa: a qualitative evaluation study in Uganda</a:t>
            </a:r>
          </a:p>
        </p:txBody>
      </p:sp>
      <p:pic>
        <p:nvPicPr>
          <p:cNvPr id="7" name="Picture 6" descr="http://pictogram-free.com/highresolution/l_06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945" y="458800"/>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TITLE</a:t>
            </a:r>
          </a:p>
        </p:txBody>
      </p:sp>
    </p:spTree>
    <p:extLst>
      <p:ext uri="{BB962C8B-B14F-4D97-AF65-F5344CB8AC3E}">
        <p14:creationId xmlns:p14="http://schemas.microsoft.com/office/powerpoint/2010/main" val="42058141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1314187"/>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6" name="Rectangle 3"/>
          <p:cNvSpPr txBox="1">
            <a:spLocks noChangeArrowheads="1"/>
          </p:cNvSpPr>
          <p:nvPr/>
        </p:nvSpPr>
        <p:spPr>
          <a:xfrm>
            <a:off x="465373" y="1635711"/>
            <a:ext cx="8141201" cy="466058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altLang="en-US" sz="2400" dirty="0">
                <a:solidFill>
                  <a:srgbClr val="009999"/>
                </a:solidFill>
                <a:latin typeface="+mj-lt"/>
                <a:cs typeface="Arial" panose="020B0604020202020204" pitchFamily="34" charset="0"/>
              </a:rPr>
              <a:t>What?</a:t>
            </a:r>
            <a:r>
              <a:rPr lang="en-GB" altLang="en-US" sz="2400" dirty="0">
                <a:solidFill>
                  <a:srgbClr val="FF0000"/>
                </a:solidFill>
                <a:latin typeface="+mj-lt"/>
                <a:cs typeface="Arial" panose="020B0604020202020204" pitchFamily="34" charset="0"/>
              </a:rPr>
              <a:t> </a:t>
            </a:r>
            <a:r>
              <a:rPr lang="en-GB" altLang="en-US" sz="2400" dirty="0">
                <a:latin typeface="+mj-lt"/>
                <a:cs typeface="Arial" panose="020B0604020202020204" pitchFamily="34" charset="0"/>
              </a:rPr>
              <a:t>Who?</a:t>
            </a:r>
            <a:r>
              <a:rPr lang="en-GB" altLang="en-US" sz="2400" dirty="0">
                <a:solidFill>
                  <a:srgbClr val="FF0000"/>
                </a:solidFill>
                <a:latin typeface="+mj-lt"/>
                <a:cs typeface="Arial" panose="020B0604020202020204" pitchFamily="34" charset="0"/>
              </a:rPr>
              <a:t> Where? </a:t>
            </a:r>
            <a:r>
              <a:rPr lang="en-GB" altLang="en-US" sz="2400" dirty="0">
                <a:solidFill>
                  <a:schemeClr val="accent6">
                    <a:lumMod val="75000"/>
                  </a:schemeClr>
                </a:solidFill>
                <a:latin typeface="+mj-lt"/>
                <a:cs typeface="Arial" panose="020B0604020202020204" pitchFamily="34" charset="0"/>
              </a:rPr>
              <a:t>How?</a:t>
            </a:r>
          </a:p>
          <a:p>
            <a:endParaRPr lang="en-GB" altLang="en-US" sz="2200" dirty="0">
              <a:solidFill>
                <a:srgbClr val="FF0000"/>
              </a:solidFill>
              <a:latin typeface="+mj-lt"/>
              <a:cs typeface="Arial" panose="020B0604020202020204" pitchFamily="34" charset="0"/>
            </a:endParaRPr>
          </a:p>
          <a:p>
            <a:pPr marL="0" indent="0">
              <a:buNone/>
            </a:pPr>
            <a:r>
              <a:rPr lang="en-GB" altLang="en-US" sz="2200" b="1" i="1" dirty="0">
                <a:solidFill>
                  <a:schemeClr val="bg1">
                    <a:lumMod val="65000"/>
                  </a:schemeClr>
                </a:solidFill>
                <a:latin typeface="+mj-lt"/>
                <a:cs typeface="Arial" panose="020B0604020202020204" pitchFamily="34" charset="0"/>
              </a:rPr>
              <a:t>Title 2</a:t>
            </a:r>
            <a:br>
              <a:rPr lang="en-GB" altLang="en-US" sz="2200" b="1" i="1" dirty="0">
                <a:solidFill>
                  <a:schemeClr val="bg1">
                    <a:lumMod val="65000"/>
                  </a:schemeClr>
                </a:solidFill>
                <a:latin typeface="+mj-lt"/>
                <a:cs typeface="Arial" panose="020B0604020202020204" pitchFamily="34" charset="0"/>
              </a:rPr>
            </a:br>
            <a:endParaRPr lang="en-GB" altLang="en-US" sz="2200" b="1" i="1" dirty="0">
              <a:solidFill>
                <a:schemeClr val="bg1">
                  <a:lumMod val="65000"/>
                </a:schemeClr>
              </a:solidFill>
              <a:latin typeface="+mj-lt"/>
              <a:cs typeface="Arial" panose="020B0604020202020204" pitchFamily="34" charset="0"/>
            </a:endParaRPr>
          </a:p>
          <a:p>
            <a:pPr marL="0" indent="0">
              <a:buFont typeface="Arial" pitchFamily="34" charset="0"/>
              <a:buNone/>
            </a:pPr>
            <a:r>
              <a:rPr lang="en-GB" altLang="en-US" sz="2200" dirty="0">
                <a:latin typeface="+mj-lt"/>
                <a:cs typeface="Arial" panose="020B0604020202020204" pitchFamily="34" charset="0"/>
              </a:rPr>
              <a:t>Researching the </a:t>
            </a:r>
            <a:r>
              <a:rPr lang="en-GB" altLang="en-US" sz="2200" dirty="0">
                <a:solidFill>
                  <a:srgbClr val="009999"/>
                </a:solidFill>
                <a:latin typeface="+mj-lt"/>
                <a:cs typeface="Arial" panose="020B0604020202020204" pitchFamily="34" charset="0"/>
              </a:rPr>
              <a:t>effects of alcohol </a:t>
            </a:r>
            <a:r>
              <a:rPr lang="en-GB" altLang="en-US" sz="2200" dirty="0">
                <a:latin typeface="+mj-lt"/>
                <a:cs typeface="Arial" panose="020B0604020202020204" pitchFamily="34" charset="0"/>
              </a:rPr>
              <a:t>on suburban family structure </a:t>
            </a:r>
          </a:p>
          <a:p>
            <a:endParaRPr lang="en-GB" altLang="en-US" sz="2200" dirty="0">
              <a:latin typeface="+mj-lt"/>
              <a:cs typeface="Arial" panose="020B0604020202020204" pitchFamily="34" charset="0"/>
            </a:endParaRPr>
          </a:p>
          <a:p>
            <a:pPr marL="0" indent="0">
              <a:buNone/>
            </a:pPr>
            <a:r>
              <a:rPr lang="en-GB" altLang="en-US" sz="2200" b="1" i="1" dirty="0">
                <a:solidFill>
                  <a:schemeClr val="bg1">
                    <a:lumMod val="65000"/>
                  </a:schemeClr>
                </a:solidFill>
                <a:latin typeface="+mj-lt"/>
                <a:cs typeface="Arial" panose="020B0604020202020204" pitchFamily="34" charset="0"/>
              </a:rPr>
              <a:t>Title 3</a:t>
            </a:r>
            <a:br>
              <a:rPr lang="en-GB" altLang="en-US" sz="2200" b="1" i="1" dirty="0">
                <a:solidFill>
                  <a:schemeClr val="bg1">
                    <a:lumMod val="65000"/>
                  </a:schemeClr>
                </a:solidFill>
                <a:latin typeface="+mj-lt"/>
                <a:cs typeface="Arial" panose="020B0604020202020204" pitchFamily="34" charset="0"/>
              </a:rPr>
            </a:br>
            <a:endParaRPr lang="en-GB" altLang="en-US" sz="2200" b="1" i="1" dirty="0">
              <a:solidFill>
                <a:schemeClr val="bg1">
                  <a:lumMod val="65000"/>
                </a:schemeClr>
              </a:solidFill>
              <a:latin typeface="+mj-lt"/>
              <a:cs typeface="Arial" panose="020B0604020202020204" pitchFamily="34" charset="0"/>
            </a:endParaRPr>
          </a:p>
          <a:p>
            <a:pPr marL="0" indent="0">
              <a:buNone/>
            </a:pPr>
            <a:r>
              <a:rPr lang="en-GB" altLang="en-US" sz="2200" dirty="0">
                <a:solidFill>
                  <a:srgbClr val="009999"/>
                </a:solidFill>
                <a:latin typeface="+mj-lt"/>
                <a:cs typeface="Arial" panose="020B0604020202020204" pitchFamily="34" charset="0"/>
              </a:rPr>
              <a:t>Integrated delivery of antiretroviral treatment and pre‐exposure prophylaxis</a:t>
            </a:r>
            <a:r>
              <a:rPr lang="en-GB" altLang="en-US" sz="2200" dirty="0">
                <a:latin typeface="+mj-lt"/>
                <a:cs typeface="Arial" panose="020B0604020202020204" pitchFamily="34" charset="0"/>
              </a:rPr>
              <a:t> to HIV‐1 </a:t>
            </a:r>
            <a:r>
              <a:rPr lang="en-GB" altLang="en-US" sz="2200" dirty="0" err="1">
                <a:latin typeface="+mj-lt"/>
                <a:cs typeface="Arial" panose="020B0604020202020204" pitchFamily="34" charset="0"/>
              </a:rPr>
              <a:t>serodiscordant</a:t>
            </a:r>
            <a:r>
              <a:rPr lang="en-GB" altLang="en-US" sz="2200" dirty="0">
                <a:latin typeface="+mj-lt"/>
                <a:cs typeface="Arial" panose="020B0604020202020204" pitchFamily="34" charset="0"/>
              </a:rPr>
              <a:t> couples in </a:t>
            </a:r>
            <a:r>
              <a:rPr lang="en-GB" altLang="en-US" sz="2200" dirty="0">
                <a:solidFill>
                  <a:srgbClr val="FF0000"/>
                </a:solidFill>
                <a:latin typeface="+mj-lt"/>
                <a:cs typeface="Arial" panose="020B0604020202020204" pitchFamily="34" charset="0"/>
              </a:rPr>
              <a:t>East Africa</a:t>
            </a:r>
            <a:r>
              <a:rPr lang="en-GB" altLang="en-US" sz="2200" dirty="0">
                <a:latin typeface="+mj-lt"/>
                <a:cs typeface="Arial" panose="020B0604020202020204" pitchFamily="34" charset="0"/>
              </a:rPr>
              <a:t>: </a:t>
            </a:r>
            <a:r>
              <a:rPr lang="en-GB" altLang="en-US" sz="2200" dirty="0">
                <a:solidFill>
                  <a:schemeClr val="accent6">
                    <a:lumMod val="75000"/>
                  </a:schemeClr>
                </a:solidFill>
                <a:latin typeface="+mj-lt"/>
                <a:cs typeface="Arial" panose="020B0604020202020204" pitchFamily="34" charset="0"/>
              </a:rPr>
              <a:t>a qualitative evaluation study </a:t>
            </a:r>
            <a:r>
              <a:rPr lang="en-GB" altLang="en-US" sz="2200" dirty="0">
                <a:solidFill>
                  <a:srgbClr val="FF0000"/>
                </a:solidFill>
                <a:latin typeface="+mj-lt"/>
                <a:cs typeface="Arial" panose="020B0604020202020204" pitchFamily="34" charset="0"/>
              </a:rPr>
              <a:t>in Uganda </a:t>
            </a:r>
          </a:p>
        </p:txBody>
      </p:sp>
      <p:pic>
        <p:nvPicPr>
          <p:cNvPr id="7" name="Picture 6" descr="http://pictogram-free.com/highresolution/l_06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945" y="458800"/>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TITLE</a:t>
            </a:r>
          </a:p>
        </p:txBody>
      </p:sp>
    </p:spTree>
    <p:extLst>
      <p:ext uri="{BB962C8B-B14F-4D97-AF65-F5344CB8AC3E}">
        <p14:creationId xmlns:p14="http://schemas.microsoft.com/office/powerpoint/2010/main" val="394368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357846" y="1577856"/>
            <a:ext cx="5904411"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800" dirty="0">
                <a:solidFill>
                  <a:srgbClr val="E0001B"/>
                </a:solidFill>
              </a:rPr>
              <a:t>How to write the </a:t>
            </a:r>
            <a:r>
              <a:rPr lang="en-US" sz="3600" b="1" dirty="0">
                <a:solidFill>
                  <a:srgbClr val="E0001B"/>
                </a:solidFill>
              </a:rPr>
              <a:t>BACKGROUND</a:t>
            </a:r>
            <a:r>
              <a:rPr lang="en-US" sz="3800" dirty="0">
                <a:solidFill>
                  <a:srgbClr val="E0001B"/>
                </a:solidFill>
              </a:rPr>
              <a:t> section</a:t>
            </a:r>
          </a:p>
          <a:p>
            <a:endParaRPr lang="en-US" sz="3600" dirty="0"/>
          </a:p>
          <a:p>
            <a:endParaRPr lang="en-US" sz="3600" dirty="0"/>
          </a:p>
        </p:txBody>
      </p:sp>
      <p:pic>
        <p:nvPicPr>
          <p:cNvPr id="5" name="Picture 7" descr="MC90018758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9247" y="1103239"/>
            <a:ext cx="1036638" cy="1219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756728" y="3198406"/>
            <a:ext cx="4318782" cy="3585704"/>
          </a:xfrm>
          <a:prstGeom prst="rect">
            <a:avLst/>
          </a:prstGeom>
        </p:spPr>
      </p:pic>
    </p:spTree>
    <p:extLst>
      <p:ext uri="{BB962C8B-B14F-4D97-AF65-F5344CB8AC3E}">
        <p14:creationId xmlns:p14="http://schemas.microsoft.com/office/powerpoint/2010/main" val="3830831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1314187"/>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8"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BACKGROUND</a:t>
            </a:r>
          </a:p>
        </p:txBody>
      </p:sp>
      <p:sp>
        <p:nvSpPr>
          <p:cNvPr id="7" name="Rectangle 3"/>
          <p:cNvSpPr txBox="1">
            <a:spLocks noChangeArrowheads="1"/>
          </p:cNvSpPr>
          <p:nvPr/>
        </p:nvSpPr>
        <p:spPr>
          <a:xfrm>
            <a:off x="480165" y="1587132"/>
            <a:ext cx="8126409"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endParaRPr lang="en-GB" altLang="en-US" sz="2200" dirty="0">
              <a:latin typeface="+mj-lt"/>
              <a:cs typeface="Arial" panose="020B0604020202020204" pitchFamily="34" charset="0"/>
            </a:endParaRPr>
          </a:p>
          <a:p>
            <a:pPr lvl="1">
              <a:lnSpc>
                <a:spcPct val="90000"/>
              </a:lnSpc>
            </a:pPr>
            <a:r>
              <a:rPr lang="en-GB" altLang="en-US" sz="2000" b="1" dirty="0">
                <a:latin typeface="+mj-lt"/>
                <a:cs typeface="Arial" panose="020B0604020202020204" pitchFamily="34" charset="0"/>
              </a:rPr>
              <a:t>What is the topic of the abstract?</a:t>
            </a:r>
          </a:p>
          <a:p>
            <a:pPr lvl="2">
              <a:lnSpc>
                <a:spcPct val="90000"/>
              </a:lnSpc>
            </a:pPr>
            <a:r>
              <a:rPr lang="en-GB" altLang="en-US" sz="2000" dirty="0">
                <a:latin typeface="+mj-lt"/>
                <a:cs typeface="Arial" panose="020B0604020202020204" pitchFamily="34" charset="0"/>
              </a:rPr>
              <a:t>  Injecting drug users in Eastern Europe</a:t>
            </a:r>
          </a:p>
          <a:p>
            <a:pPr lvl="2">
              <a:lnSpc>
                <a:spcPct val="90000"/>
              </a:lnSpc>
            </a:pPr>
            <a:r>
              <a:rPr lang="en-GB" altLang="en-US" sz="2000" dirty="0">
                <a:latin typeface="+mj-lt"/>
                <a:cs typeface="Arial" panose="020B0604020202020204" pitchFamily="34" charset="0"/>
              </a:rPr>
              <a:t>  PMTCT coverage in Japan</a:t>
            </a:r>
          </a:p>
          <a:p>
            <a:pPr lvl="1">
              <a:lnSpc>
                <a:spcPct val="90000"/>
              </a:lnSpc>
              <a:buFont typeface="Arial" charset="0"/>
              <a:buNone/>
            </a:pPr>
            <a:endParaRPr lang="en-GB" altLang="en-US" sz="2000" dirty="0">
              <a:latin typeface="+mj-lt"/>
              <a:cs typeface="Arial" panose="020B0604020202020204" pitchFamily="34" charset="0"/>
            </a:endParaRPr>
          </a:p>
          <a:p>
            <a:pPr lvl="1">
              <a:lnSpc>
                <a:spcPct val="90000"/>
              </a:lnSpc>
            </a:pPr>
            <a:r>
              <a:rPr lang="en-GB" altLang="en-US" sz="2000" b="1" dirty="0">
                <a:latin typeface="+mj-lt"/>
                <a:cs typeface="Arial" panose="020B0604020202020204" pitchFamily="34" charset="0"/>
              </a:rPr>
              <a:t>Why was the study done?</a:t>
            </a:r>
          </a:p>
          <a:p>
            <a:pPr lvl="2">
              <a:lnSpc>
                <a:spcPct val="90000"/>
              </a:lnSpc>
            </a:pPr>
            <a:r>
              <a:rPr lang="en-GB" altLang="en-US" sz="2000" dirty="0">
                <a:latin typeface="+mj-lt"/>
                <a:cs typeface="Arial" panose="020B0604020202020204" pitchFamily="34" charset="0"/>
              </a:rPr>
              <a:t>  HIV transmission among discordant couples</a:t>
            </a:r>
          </a:p>
          <a:p>
            <a:pPr lvl="2">
              <a:lnSpc>
                <a:spcPct val="90000"/>
              </a:lnSpc>
            </a:pPr>
            <a:r>
              <a:rPr lang="en-GB" altLang="en-US" sz="2000" dirty="0">
                <a:latin typeface="+mj-lt"/>
                <a:cs typeface="Arial" panose="020B0604020202020204" pitchFamily="34" charset="0"/>
              </a:rPr>
              <a:t>  Low condom use among MSM</a:t>
            </a:r>
          </a:p>
          <a:p>
            <a:pPr lvl="2">
              <a:lnSpc>
                <a:spcPct val="90000"/>
              </a:lnSpc>
              <a:buFontTx/>
              <a:buNone/>
            </a:pPr>
            <a:endParaRPr lang="en-GB" altLang="en-US" sz="2000" b="1" dirty="0">
              <a:latin typeface="+mj-lt"/>
              <a:cs typeface="Arial" panose="020B0604020202020204" pitchFamily="34" charset="0"/>
            </a:endParaRPr>
          </a:p>
          <a:p>
            <a:pPr lvl="1">
              <a:lnSpc>
                <a:spcPct val="90000"/>
              </a:lnSpc>
            </a:pPr>
            <a:r>
              <a:rPr lang="en-GB" altLang="en-US" sz="2000" b="1" dirty="0">
                <a:latin typeface="+mj-lt"/>
                <a:cs typeface="Arial" panose="020B0604020202020204" pitchFamily="34" charset="0"/>
              </a:rPr>
              <a:t>What was the aim of the study?</a:t>
            </a:r>
          </a:p>
          <a:p>
            <a:pPr lvl="2">
              <a:lnSpc>
                <a:spcPct val="90000"/>
              </a:lnSpc>
            </a:pPr>
            <a:r>
              <a:rPr lang="en-GB" altLang="en-US" sz="2000" dirty="0">
                <a:latin typeface="+mj-lt"/>
                <a:cs typeface="Arial" panose="020B0604020202020204" pitchFamily="34" charset="0"/>
              </a:rPr>
              <a:t>  Gather evidence of programme effectiveness</a:t>
            </a:r>
          </a:p>
          <a:p>
            <a:pPr lvl="2">
              <a:lnSpc>
                <a:spcPct val="90000"/>
              </a:lnSpc>
            </a:pPr>
            <a:r>
              <a:rPr lang="en-GB" altLang="en-US" sz="2000" dirty="0">
                <a:latin typeface="+mj-lt"/>
                <a:cs typeface="Arial" panose="020B0604020202020204" pitchFamily="34" charset="0"/>
              </a:rPr>
              <a:t>  Compare home-based HCT with provider-initiated HCT</a:t>
            </a:r>
          </a:p>
          <a:p>
            <a:pPr lvl="2">
              <a:lnSpc>
                <a:spcPct val="90000"/>
              </a:lnSpc>
            </a:pPr>
            <a:endParaRPr lang="en-GB" altLang="en-US" sz="2000" dirty="0">
              <a:latin typeface="+mj-lt"/>
              <a:cs typeface="Arial" panose="020B0604020202020204" pitchFamily="34" charset="0"/>
            </a:endParaRPr>
          </a:p>
        </p:txBody>
      </p:sp>
    </p:spTree>
    <p:extLst>
      <p:ext uri="{BB962C8B-B14F-4D97-AF65-F5344CB8AC3E}">
        <p14:creationId xmlns:p14="http://schemas.microsoft.com/office/powerpoint/2010/main" val="13716489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1314187"/>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2" name="Rectangle 1"/>
          <p:cNvSpPr/>
          <p:nvPr/>
        </p:nvSpPr>
        <p:spPr>
          <a:xfrm>
            <a:off x="431073" y="1567602"/>
            <a:ext cx="7563395" cy="1369606"/>
          </a:xfrm>
          <a:prstGeom prst="rect">
            <a:avLst/>
          </a:prstGeom>
        </p:spPr>
        <p:txBody>
          <a:bodyPr wrap="square">
            <a:spAutoFit/>
          </a:bodyPr>
          <a:lstStyle/>
          <a:p>
            <a:r>
              <a:rPr lang="fr-CH" altLang="en-US" dirty="0" err="1">
                <a:ea typeface="ＭＳ Ｐゴシック" pitchFamily="34" charset="-128"/>
                <a:cs typeface="Arial" panose="020B0604020202020204" pitchFamily="34" charset="0"/>
              </a:rPr>
              <a:t>Does</a:t>
            </a:r>
            <a:r>
              <a:rPr lang="fr-CH" altLang="en-US" dirty="0">
                <a:ea typeface="ＭＳ Ｐゴシック" pitchFamily="34" charset="-128"/>
                <a:cs typeface="Arial" panose="020B0604020202020204" pitchFamily="34" charset="0"/>
              </a:rPr>
              <a:t> </a:t>
            </a:r>
            <a:r>
              <a:rPr lang="fr-CH" altLang="en-US" dirty="0" err="1">
                <a:ea typeface="ＭＳ Ｐゴシック" pitchFamily="34" charset="-128"/>
                <a:cs typeface="Arial" panose="020B0604020202020204" pitchFamily="34" charset="0"/>
              </a:rPr>
              <a:t>this</a:t>
            </a:r>
            <a:r>
              <a:rPr lang="fr-CH" altLang="en-US" dirty="0">
                <a:ea typeface="ＭＳ Ｐゴシック" pitchFamily="34" charset="-128"/>
                <a:cs typeface="Arial" panose="020B0604020202020204" pitchFamily="34" charset="0"/>
              </a:rPr>
              <a:t> background </a:t>
            </a:r>
            <a:r>
              <a:rPr lang="fr-CH" altLang="en-US" dirty="0" err="1">
                <a:ea typeface="ＭＳ Ｐゴシック" pitchFamily="34" charset="-128"/>
                <a:cs typeface="Arial" panose="020B0604020202020204" pitchFamily="34" charset="0"/>
              </a:rPr>
              <a:t>statement</a:t>
            </a:r>
            <a:r>
              <a:rPr lang="fr-CH" altLang="en-US" dirty="0">
                <a:ea typeface="ＭＳ Ｐゴシック" pitchFamily="34" charset="-128"/>
                <a:cs typeface="Arial" panose="020B0604020202020204" pitchFamily="34" charset="0"/>
              </a:rPr>
              <a:t> </a:t>
            </a:r>
            <a:r>
              <a:rPr lang="fr-CH" altLang="en-US" dirty="0" err="1">
                <a:ea typeface="ＭＳ Ｐゴシック" pitchFamily="34" charset="-128"/>
                <a:cs typeface="Arial" panose="020B0604020202020204" pitchFamily="34" charset="0"/>
              </a:rPr>
              <a:t>answer</a:t>
            </a:r>
            <a:r>
              <a:rPr lang="fr-CH" altLang="en-US" dirty="0">
                <a:ea typeface="ＭＳ Ｐゴシック" pitchFamily="34" charset="-128"/>
                <a:cs typeface="Arial" panose="020B0604020202020204" pitchFamily="34" charset="0"/>
              </a:rPr>
              <a:t> the </a:t>
            </a:r>
            <a:r>
              <a:rPr lang="fr-CH" altLang="en-US" dirty="0" err="1">
                <a:ea typeface="ＭＳ Ｐゴシック" pitchFamily="34" charset="-128"/>
                <a:cs typeface="Arial" panose="020B0604020202020204" pitchFamily="34" charset="0"/>
              </a:rPr>
              <a:t>following</a:t>
            </a:r>
            <a:r>
              <a:rPr lang="fr-CH" altLang="en-US" dirty="0">
                <a:ea typeface="ＭＳ Ｐゴシック" pitchFamily="34" charset="-128"/>
                <a:cs typeface="Arial" panose="020B0604020202020204" pitchFamily="34" charset="0"/>
              </a:rPr>
              <a:t> questions?</a:t>
            </a:r>
          </a:p>
          <a:p>
            <a:endParaRPr lang="fr-CH" altLang="en-US" sz="1100" b="1" dirty="0">
              <a:solidFill>
                <a:srgbClr val="FF0000"/>
              </a:solidFill>
              <a:ea typeface="ＭＳ Ｐゴシック" pitchFamily="34" charset="-128"/>
              <a:cs typeface="Arial" panose="020B0604020202020204" pitchFamily="34" charset="0"/>
            </a:endParaRPr>
          </a:p>
          <a:p>
            <a:r>
              <a:rPr lang="fr-CH" altLang="en-US" b="1" dirty="0" err="1">
                <a:solidFill>
                  <a:srgbClr val="FF0000"/>
                </a:solidFill>
                <a:ea typeface="ＭＳ Ｐゴシック" pitchFamily="34" charset="-128"/>
                <a:cs typeface="Arial" panose="020B0604020202020204" pitchFamily="34" charset="0"/>
              </a:rPr>
              <a:t>What</a:t>
            </a:r>
            <a:r>
              <a:rPr lang="fr-CH" altLang="en-US" b="1" dirty="0">
                <a:solidFill>
                  <a:srgbClr val="FF0000"/>
                </a:solidFill>
                <a:ea typeface="ＭＳ Ｐゴシック" pitchFamily="34" charset="-128"/>
                <a:cs typeface="Arial" panose="020B0604020202020204" pitchFamily="34" charset="0"/>
              </a:rPr>
              <a:t> </a:t>
            </a:r>
            <a:r>
              <a:rPr lang="fr-CH" altLang="en-US" b="1" dirty="0" err="1">
                <a:solidFill>
                  <a:srgbClr val="FF0000"/>
                </a:solidFill>
                <a:ea typeface="ＭＳ Ｐゴシック" pitchFamily="34" charset="-128"/>
                <a:cs typeface="Arial" panose="020B0604020202020204" pitchFamily="34" charset="0"/>
              </a:rPr>
              <a:t>is</a:t>
            </a:r>
            <a:r>
              <a:rPr lang="fr-CH" altLang="en-US" b="1" dirty="0">
                <a:solidFill>
                  <a:srgbClr val="FF0000"/>
                </a:solidFill>
                <a:ea typeface="ＭＳ Ｐゴシック" pitchFamily="34" charset="-128"/>
                <a:cs typeface="Arial" panose="020B0604020202020204" pitchFamily="34" charset="0"/>
              </a:rPr>
              <a:t> the topic of the abstract?</a:t>
            </a:r>
          </a:p>
          <a:p>
            <a:r>
              <a:rPr lang="fr-CH" altLang="en-US" b="1" dirty="0" err="1">
                <a:solidFill>
                  <a:srgbClr val="FF0000"/>
                </a:solidFill>
                <a:ea typeface="ＭＳ Ｐゴシック" pitchFamily="34" charset="-128"/>
                <a:cs typeface="Arial" panose="020B0604020202020204" pitchFamily="34" charset="0"/>
              </a:rPr>
              <a:t>Why</a:t>
            </a:r>
            <a:r>
              <a:rPr lang="fr-CH" altLang="en-US" b="1" dirty="0">
                <a:solidFill>
                  <a:srgbClr val="FF0000"/>
                </a:solidFill>
                <a:ea typeface="ＭＳ Ｐゴシック" pitchFamily="34" charset="-128"/>
                <a:cs typeface="Arial" panose="020B0604020202020204" pitchFamily="34" charset="0"/>
              </a:rPr>
              <a:t> </a:t>
            </a:r>
            <a:r>
              <a:rPr lang="fr-CH" altLang="en-US" b="1" dirty="0" err="1">
                <a:solidFill>
                  <a:srgbClr val="FF0000"/>
                </a:solidFill>
                <a:ea typeface="ＭＳ Ｐゴシック" pitchFamily="34" charset="-128"/>
                <a:cs typeface="Arial" panose="020B0604020202020204" pitchFamily="34" charset="0"/>
              </a:rPr>
              <a:t>was</a:t>
            </a:r>
            <a:r>
              <a:rPr lang="fr-CH" altLang="en-US" b="1" dirty="0">
                <a:solidFill>
                  <a:srgbClr val="FF0000"/>
                </a:solidFill>
                <a:ea typeface="ＭＳ Ｐゴシック" pitchFamily="34" charset="-128"/>
                <a:cs typeface="Arial" panose="020B0604020202020204" pitchFamily="34" charset="0"/>
              </a:rPr>
              <a:t> the </a:t>
            </a:r>
            <a:r>
              <a:rPr lang="fr-CH" altLang="en-US" b="1" dirty="0" err="1">
                <a:solidFill>
                  <a:srgbClr val="FF0000"/>
                </a:solidFill>
                <a:ea typeface="ＭＳ Ｐゴシック" pitchFamily="34" charset="-128"/>
                <a:cs typeface="Arial" panose="020B0604020202020204" pitchFamily="34" charset="0"/>
              </a:rPr>
              <a:t>study</a:t>
            </a:r>
            <a:r>
              <a:rPr lang="fr-CH" altLang="en-US" b="1" dirty="0">
                <a:solidFill>
                  <a:srgbClr val="FF0000"/>
                </a:solidFill>
                <a:ea typeface="ＭＳ Ｐゴシック" pitchFamily="34" charset="-128"/>
                <a:cs typeface="Arial" panose="020B0604020202020204" pitchFamily="34" charset="0"/>
              </a:rPr>
              <a:t> </a:t>
            </a:r>
            <a:r>
              <a:rPr lang="fr-CH" altLang="en-US" b="1" dirty="0" err="1">
                <a:solidFill>
                  <a:srgbClr val="FF0000"/>
                </a:solidFill>
                <a:ea typeface="ＭＳ Ｐゴシック" pitchFamily="34" charset="-128"/>
                <a:cs typeface="Arial" panose="020B0604020202020204" pitchFamily="34" charset="0"/>
              </a:rPr>
              <a:t>done</a:t>
            </a:r>
            <a:r>
              <a:rPr lang="fr-CH" altLang="en-US" b="1" dirty="0">
                <a:solidFill>
                  <a:srgbClr val="FF0000"/>
                </a:solidFill>
                <a:ea typeface="ＭＳ Ｐゴシック" pitchFamily="34" charset="-128"/>
                <a:cs typeface="Arial" panose="020B0604020202020204" pitchFamily="34" charset="0"/>
              </a:rPr>
              <a:t>?</a:t>
            </a:r>
          </a:p>
          <a:p>
            <a:r>
              <a:rPr lang="fr-CH" altLang="en-US" b="1" dirty="0" err="1">
                <a:solidFill>
                  <a:srgbClr val="FF0000"/>
                </a:solidFill>
                <a:ea typeface="ＭＳ Ｐゴシック" pitchFamily="34" charset="-128"/>
                <a:cs typeface="Arial" panose="020B0604020202020204" pitchFamily="34" charset="0"/>
              </a:rPr>
              <a:t>What</a:t>
            </a:r>
            <a:r>
              <a:rPr lang="fr-CH" altLang="en-US" b="1" dirty="0">
                <a:solidFill>
                  <a:srgbClr val="FF0000"/>
                </a:solidFill>
                <a:ea typeface="ＭＳ Ｐゴシック" pitchFamily="34" charset="-128"/>
                <a:cs typeface="Arial" panose="020B0604020202020204" pitchFamily="34" charset="0"/>
              </a:rPr>
              <a:t> </a:t>
            </a:r>
            <a:r>
              <a:rPr lang="fr-CH" altLang="en-US" b="1" dirty="0" err="1">
                <a:solidFill>
                  <a:srgbClr val="FF0000"/>
                </a:solidFill>
                <a:ea typeface="ＭＳ Ｐゴシック" pitchFamily="34" charset="-128"/>
                <a:cs typeface="Arial" panose="020B0604020202020204" pitchFamily="34" charset="0"/>
              </a:rPr>
              <a:t>was</a:t>
            </a:r>
            <a:r>
              <a:rPr lang="fr-CH" altLang="en-US" b="1" dirty="0">
                <a:solidFill>
                  <a:srgbClr val="FF0000"/>
                </a:solidFill>
                <a:ea typeface="ＭＳ Ｐゴシック" pitchFamily="34" charset="-128"/>
                <a:cs typeface="Arial" panose="020B0604020202020204" pitchFamily="34" charset="0"/>
              </a:rPr>
              <a:t> the </a:t>
            </a:r>
            <a:r>
              <a:rPr lang="fr-CH" altLang="en-US" b="1" dirty="0" err="1">
                <a:solidFill>
                  <a:srgbClr val="FF0000"/>
                </a:solidFill>
                <a:ea typeface="ＭＳ Ｐゴシック" pitchFamily="34" charset="-128"/>
                <a:cs typeface="Arial" panose="020B0604020202020204" pitchFamily="34" charset="0"/>
              </a:rPr>
              <a:t>aim</a:t>
            </a:r>
            <a:r>
              <a:rPr lang="fr-CH" altLang="en-US" b="1" dirty="0">
                <a:solidFill>
                  <a:srgbClr val="FF0000"/>
                </a:solidFill>
                <a:ea typeface="ＭＳ Ｐゴシック" pitchFamily="34" charset="-128"/>
                <a:cs typeface="Arial" panose="020B0604020202020204" pitchFamily="34" charset="0"/>
              </a:rPr>
              <a:t> of the </a:t>
            </a:r>
            <a:r>
              <a:rPr lang="fr-CH" altLang="en-US" b="1" dirty="0" err="1">
                <a:solidFill>
                  <a:srgbClr val="FF0000"/>
                </a:solidFill>
                <a:ea typeface="ＭＳ Ｐゴシック" pitchFamily="34" charset="-128"/>
                <a:cs typeface="Arial" panose="020B0604020202020204" pitchFamily="34" charset="0"/>
              </a:rPr>
              <a:t>study</a:t>
            </a:r>
            <a:r>
              <a:rPr lang="fr-CH" altLang="en-US" b="1" dirty="0">
                <a:solidFill>
                  <a:srgbClr val="FF0000"/>
                </a:solidFill>
                <a:ea typeface="ＭＳ Ｐゴシック" pitchFamily="34" charset="-128"/>
                <a:cs typeface="Arial" panose="020B0604020202020204" pitchFamily="34" charset="0"/>
              </a:rPr>
              <a:t>?</a:t>
            </a:r>
            <a:endParaRPr lang="en-GB" altLang="en-US" b="1" dirty="0">
              <a:solidFill>
                <a:srgbClr val="FF0000"/>
              </a:solidFill>
              <a:ea typeface="ＭＳ Ｐゴシック" pitchFamily="34" charset="-128"/>
              <a:cs typeface="Arial" panose="020B0604020202020204" pitchFamily="34" charset="0"/>
            </a:endParaRPr>
          </a:p>
        </p:txBody>
      </p:sp>
      <p:sp>
        <p:nvSpPr>
          <p:cNvPr id="10" name="Text Box 8"/>
          <p:cNvSpPr txBox="1">
            <a:spLocks noChangeArrowheads="1"/>
          </p:cNvSpPr>
          <p:nvPr/>
        </p:nvSpPr>
        <p:spPr bwMode="auto">
          <a:xfrm>
            <a:off x="431073" y="3012659"/>
            <a:ext cx="852691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GB" altLang="en-US" sz="2000" dirty="0">
                <a:cs typeface="Arial" panose="020B0604020202020204" pitchFamily="34" charset="0"/>
              </a:rPr>
              <a:t>Ethiopia has recently adopted lifelong antiretroviral therapy (ART) for all HIV-positive pregnant and breastfeeding women (Option B+ strategy), regardless of CD4 count or clinical stage. However, the exact timing and predictors of loss to follow-up (LFU) are unknown. Thus, we examined the levels and determinants of LFU under Option B+ among pregnant and breastfeeding women initiated on lifelong ART for prevention of mother-to-child transmission (PMTCT) in Ethiopia.</a:t>
            </a:r>
          </a:p>
        </p:txBody>
      </p:sp>
      <p:pic>
        <p:nvPicPr>
          <p:cNvPr id="8" name="Picture 2" descr="http://clipartix.com/wp-content/uploads/2016/05/Exercise-pictures-clip-art-fr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073" y="264816"/>
            <a:ext cx="962517" cy="96251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BACKGROUND</a:t>
            </a:r>
          </a:p>
        </p:txBody>
      </p:sp>
    </p:spTree>
    <p:extLst>
      <p:ext uri="{BB962C8B-B14F-4D97-AF65-F5344CB8AC3E}">
        <p14:creationId xmlns:p14="http://schemas.microsoft.com/office/powerpoint/2010/main" val="1290850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1314187"/>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10" name="Text Box 8"/>
          <p:cNvSpPr txBox="1">
            <a:spLocks noChangeArrowheads="1"/>
          </p:cNvSpPr>
          <p:nvPr/>
        </p:nvSpPr>
        <p:spPr bwMode="auto">
          <a:xfrm>
            <a:off x="431073" y="2185344"/>
            <a:ext cx="8526917" cy="3276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GB" altLang="en-US" sz="2000" b="1" dirty="0">
                <a:solidFill>
                  <a:srgbClr val="4BACC6"/>
                </a:solidFill>
                <a:latin typeface="+mj-lt"/>
                <a:cs typeface="Arial" panose="020B0604020202020204" pitchFamily="34" charset="0"/>
              </a:rPr>
              <a:t>Ethiopia</a:t>
            </a:r>
            <a:r>
              <a:rPr lang="en-GB" altLang="en-US" sz="2000" dirty="0">
                <a:latin typeface="+mj-lt"/>
                <a:cs typeface="Arial" panose="020B0604020202020204" pitchFamily="34" charset="0"/>
              </a:rPr>
              <a:t> has recently adopted lifelong antiretroviral therapy (ART) for all HIV-positive pregnant and breastfeeding women (</a:t>
            </a:r>
            <a:r>
              <a:rPr lang="en-GB" altLang="en-US" sz="2000" b="1" dirty="0">
                <a:solidFill>
                  <a:schemeClr val="accent6">
                    <a:lumMod val="75000"/>
                  </a:schemeClr>
                </a:solidFill>
                <a:latin typeface="+mj-lt"/>
                <a:cs typeface="Arial" panose="020B0604020202020204" pitchFamily="34" charset="0"/>
              </a:rPr>
              <a:t>Option B+ strategy</a:t>
            </a:r>
            <a:r>
              <a:rPr lang="en-GB" altLang="en-US" sz="2000" dirty="0">
                <a:latin typeface="+mj-lt"/>
                <a:cs typeface="Arial" panose="020B0604020202020204" pitchFamily="34" charset="0"/>
              </a:rPr>
              <a:t>), regardless of CD4 count or clinical stage. However, the exact </a:t>
            </a:r>
            <a:r>
              <a:rPr lang="en-GB" altLang="en-US" sz="2000" b="1" dirty="0">
                <a:solidFill>
                  <a:srgbClr val="FF0000"/>
                </a:solidFill>
                <a:latin typeface="+mj-lt"/>
                <a:cs typeface="Arial" panose="020B0604020202020204" pitchFamily="34" charset="0"/>
              </a:rPr>
              <a:t>timing and predictors of loss to follow-up (LFU) are unknown</a:t>
            </a:r>
            <a:r>
              <a:rPr lang="en-GB" altLang="en-US" sz="2000" dirty="0">
                <a:latin typeface="+mj-lt"/>
                <a:cs typeface="Arial" panose="020B0604020202020204" pitchFamily="34" charset="0"/>
              </a:rPr>
              <a:t>. Thus, </a:t>
            </a:r>
            <a:r>
              <a:rPr lang="en-GB" altLang="en-US" sz="2000" b="1" dirty="0">
                <a:solidFill>
                  <a:srgbClr val="00B050"/>
                </a:solidFill>
                <a:latin typeface="+mj-lt"/>
                <a:cs typeface="Arial" panose="020B0604020202020204" pitchFamily="34" charset="0"/>
              </a:rPr>
              <a:t>we examined the levels and determinants of LFU under Option B+ among pregnant and breastfeeding women initiated on lifelong ART for prevention of mother-to-child transmission (PMTCT) in Ethiopia.</a:t>
            </a:r>
          </a:p>
        </p:txBody>
      </p:sp>
      <p:sp>
        <p:nvSpPr>
          <p:cNvPr id="8" name="Text Box 7"/>
          <p:cNvSpPr txBox="1">
            <a:spLocks noChangeArrowheads="1"/>
          </p:cNvSpPr>
          <p:nvPr/>
        </p:nvSpPr>
        <p:spPr bwMode="auto">
          <a:xfrm>
            <a:off x="1175656" y="1674564"/>
            <a:ext cx="1268424"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CH" altLang="en-US" sz="2400" b="1" dirty="0">
                <a:solidFill>
                  <a:srgbClr val="4BACC6"/>
                </a:solidFill>
                <a:latin typeface="+mj-lt"/>
                <a:cs typeface="Arial" panose="020B0604020202020204" pitchFamily="34" charset="0"/>
              </a:rPr>
              <a:t>Location</a:t>
            </a:r>
            <a:endParaRPr lang="en-GB" altLang="en-US" sz="2400" b="1" dirty="0">
              <a:solidFill>
                <a:srgbClr val="4BACC6"/>
              </a:solidFill>
              <a:latin typeface="+mj-lt"/>
              <a:cs typeface="Arial" panose="020B0604020202020204" pitchFamily="34" charset="0"/>
            </a:endParaRPr>
          </a:p>
        </p:txBody>
      </p:sp>
      <p:sp>
        <p:nvSpPr>
          <p:cNvPr id="11" name="Text Box 5"/>
          <p:cNvSpPr txBox="1">
            <a:spLocks noChangeArrowheads="1"/>
          </p:cNvSpPr>
          <p:nvPr/>
        </p:nvSpPr>
        <p:spPr bwMode="auto">
          <a:xfrm>
            <a:off x="5711430" y="1625449"/>
            <a:ext cx="844142"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CH" altLang="en-US" sz="2400" b="1" dirty="0">
                <a:solidFill>
                  <a:schemeClr val="accent6">
                    <a:lumMod val="75000"/>
                  </a:schemeClr>
                </a:solidFill>
                <a:latin typeface="+mj-lt"/>
                <a:cs typeface="Arial" panose="020B0604020202020204" pitchFamily="34" charset="0"/>
              </a:rPr>
              <a:t>Topic</a:t>
            </a:r>
            <a:endParaRPr lang="en-GB" altLang="en-US" sz="2400" b="1" dirty="0">
              <a:solidFill>
                <a:schemeClr val="accent6">
                  <a:lumMod val="75000"/>
                </a:schemeClr>
              </a:solidFill>
              <a:latin typeface="+mj-lt"/>
              <a:cs typeface="Arial" panose="020B0604020202020204" pitchFamily="34" charset="0"/>
            </a:endParaRPr>
          </a:p>
        </p:txBody>
      </p:sp>
      <p:sp>
        <p:nvSpPr>
          <p:cNvPr id="12" name="Text Box 11"/>
          <p:cNvSpPr txBox="1">
            <a:spLocks noChangeArrowheads="1"/>
          </p:cNvSpPr>
          <p:nvPr/>
        </p:nvSpPr>
        <p:spPr bwMode="auto">
          <a:xfrm>
            <a:off x="5859548" y="5122042"/>
            <a:ext cx="696024"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CH" altLang="en-US" sz="2400" b="1" dirty="0" err="1">
                <a:solidFill>
                  <a:srgbClr val="00B050"/>
                </a:solidFill>
                <a:latin typeface="+mj-lt"/>
                <a:cs typeface="Arial" panose="020B0604020202020204" pitchFamily="34" charset="0"/>
              </a:rPr>
              <a:t>Aim</a:t>
            </a:r>
            <a:endParaRPr lang="en-GB" altLang="en-US" sz="2400" b="1" dirty="0">
              <a:solidFill>
                <a:srgbClr val="00B050"/>
              </a:solidFill>
              <a:latin typeface="+mj-lt"/>
              <a:cs typeface="Arial" panose="020B0604020202020204" pitchFamily="34" charset="0"/>
            </a:endParaRPr>
          </a:p>
        </p:txBody>
      </p:sp>
      <p:sp>
        <p:nvSpPr>
          <p:cNvPr id="15" name="Text Box 11"/>
          <p:cNvSpPr txBox="1">
            <a:spLocks noChangeArrowheads="1"/>
          </p:cNvSpPr>
          <p:nvPr/>
        </p:nvSpPr>
        <p:spPr bwMode="auto">
          <a:xfrm>
            <a:off x="2311427" y="5127909"/>
            <a:ext cx="833883" cy="4616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CH" altLang="en-US" sz="2400" b="1" dirty="0">
                <a:solidFill>
                  <a:srgbClr val="E0001B"/>
                </a:solidFill>
                <a:latin typeface="+mj-lt"/>
                <a:cs typeface="Arial" panose="020B0604020202020204" pitchFamily="34" charset="0"/>
              </a:rPr>
              <a:t>Issue</a:t>
            </a:r>
            <a:endParaRPr lang="en-GB" altLang="en-US" sz="2400" b="1" dirty="0">
              <a:solidFill>
                <a:srgbClr val="E0001B"/>
              </a:solidFill>
              <a:latin typeface="+mj-lt"/>
              <a:cs typeface="Arial" panose="020B0604020202020204" pitchFamily="34" charset="0"/>
            </a:endParaRPr>
          </a:p>
        </p:txBody>
      </p:sp>
      <p:pic>
        <p:nvPicPr>
          <p:cNvPr id="9" name="Picture 2" descr="http://clipartix.com/wp-content/uploads/2016/05/Exercise-pictures-clip-art-fr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073" y="264816"/>
            <a:ext cx="962517" cy="96251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BACKGROUND</a:t>
            </a:r>
          </a:p>
        </p:txBody>
      </p:sp>
    </p:spTree>
    <p:extLst>
      <p:ext uri="{BB962C8B-B14F-4D97-AF65-F5344CB8AC3E}">
        <p14:creationId xmlns:p14="http://schemas.microsoft.com/office/powerpoint/2010/main" val="6486445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1314187"/>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2" name="Rectangle 1"/>
          <p:cNvSpPr/>
          <p:nvPr/>
        </p:nvSpPr>
        <p:spPr>
          <a:xfrm>
            <a:off x="431073" y="1567602"/>
            <a:ext cx="7563395" cy="1369606"/>
          </a:xfrm>
          <a:prstGeom prst="rect">
            <a:avLst/>
          </a:prstGeom>
        </p:spPr>
        <p:txBody>
          <a:bodyPr wrap="square">
            <a:spAutoFit/>
          </a:bodyPr>
          <a:lstStyle/>
          <a:p>
            <a:r>
              <a:rPr lang="fr-CH" altLang="en-US" dirty="0" err="1">
                <a:ea typeface="ＭＳ Ｐゴシック" pitchFamily="34" charset="-128"/>
                <a:cs typeface="Arial" panose="020B0604020202020204" pitchFamily="34" charset="0"/>
              </a:rPr>
              <a:t>Does</a:t>
            </a:r>
            <a:r>
              <a:rPr lang="fr-CH" altLang="en-US" dirty="0">
                <a:ea typeface="ＭＳ Ｐゴシック" pitchFamily="34" charset="-128"/>
                <a:cs typeface="Arial" panose="020B0604020202020204" pitchFamily="34" charset="0"/>
              </a:rPr>
              <a:t> </a:t>
            </a:r>
            <a:r>
              <a:rPr lang="fr-CH" altLang="en-US" dirty="0" err="1">
                <a:ea typeface="ＭＳ Ｐゴシック" pitchFamily="34" charset="-128"/>
                <a:cs typeface="Arial" panose="020B0604020202020204" pitchFamily="34" charset="0"/>
              </a:rPr>
              <a:t>this</a:t>
            </a:r>
            <a:r>
              <a:rPr lang="fr-CH" altLang="en-US" dirty="0">
                <a:ea typeface="ＭＳ Ｐゴシック" pitchFamily="34" charset="-128"/>
                <a:cs typeface="Arial" panose="020B0604020202020204" pitchFamily="34" charset="0"/>
              </a:rPr>
              <a:t> background </a:t>
            </a:r>
            <a:r>
              <a:rPr lang="fr-CH" altLang="en-US" dirty="0" err="1">
                <a:ea typeface="ＭＳ Ｐゴシック" pitchFamily="34" charset="-128"/>
                <a:cs typeface="Arial" panose="020B0604020202020204" pitchFamily="34" charset="0"/>
              </a:rPr>
              <a:t>statement</a:t>
            </a:r>
            <a:r>
              <a:rPr lang="fr-CH" altLang="en-US" dirty="0">
                <a:ea typeface="ＭＳ Ｐゴシック" pitchFamily="34" charset="-128"/>
                <a:cs typeface="Arial" panose="020B0604020202020204" pitchFamily="34" charset="0"/>
              </a:rPr>
              <a:t> </a:t>
            </a:r>
            <a:r>
              <a:rPr lang="fr-CH" altLang="en-US" dirty="0" err="1">
                <a:ea typeface="ＭＳ Ｐゴシック" pitchFamily="34" charset="-128"/>
                <a:cs typeface="Arial" panose="020B0604020202020204" pitchFamily="34" charset="0"/>
              </a:rPr>
              <a:t>answer</a:t>
            </a:r>
            <a:r>
              <a:rPr lang="fr-CH" altLang="en-US" dirty="0">
                <a:ea typeface="ＭＳ Ｐゴシック" pitchFamily="34" charset="-128"/>
                <a:cs typeface="Arial" panose="020B0604020202020204" pitchFamily="34" charset="0"/>
              </a:rPr>
              <a:t> the </a:t>
            </a:r>
            <a:r>
              <a:rPr lang="fr-CH" altLang="en-US" dirty="0" err="1">
                <a:ea typeface="ＭＳ Ｐゴシック" pitchFamily="34" charset="-128"/>
                <a:cs typeface="Arial" panose="020B0604020202020204" pitchFamily="34" charset="0"/>
              </a:rPr>
              <a:t>following</a:t>
            </a:r>
            <a:r>
              <a:rPr lang="fr-CH" altLang="en-US" dirty="0">
                <a:ea typeface="ＭＳ Ｐゴシック" pitchFamily="34" charset="-128"/>
                <a:cs typeface="Arial" panose="020B0604020202020204" pitchFamily="34" charset="0"/>
              </a:rPr>
              <a:t> questions?</a:t>
            </a:r>
          </a:p>
          <a:p>
            <a:endParaRPr lang="fr-CH" altLang="en-US" sz="1100" b="1" dirty="0">
              <a:solidFill>
                <a:srgbClr val="FF0000"/>
              </a:solidFill>
              <a:ea typeface="ＭＳ Ｐゴシック" pitchFamily="34" charset="-128"/>
              <a:cs typeface="Arial" panose="020B0604020202020204" pitchFamily="34" charset="0"/>
            </a:endParaRPr>
          </a:p>
          <a:p>
            <a:r>
              <a:rPr lang="fr-CH" altLang="en-US" b="1" dirty="0" err="1">
                <a:solidFill>
                  <a:srgbClr val="FF0000"/>
                </a:solidFill>
                <a:ea typeface="ＭＳ Ｐゴシック" pitchFamily="34" charset="-128"/>
                <a:cs typeface="Arial" panose="020B0604020202020204" pitchFamily="34" charset="0"/>
              </a:rPr>
              <a:t>What</a:t>
            </a:r>
            <a:r>
              <a:rPr lang="fr-CH" altLang="en-US" b="1" dirty="0">
                <a:solidFill>
                  <a:srgbClr val="FF0000"/>
                </a:solidFill>
                <a:ea typeface="ＭＳ Ｐゴシック" pitchFamily="34" charset="-128"/>
                <a:cs typeface="Arial" panose="020B0604020202020204" pitchFamily="34" charset="0"/>
              </a:rPr>
              <a:t> </a:t>
            </a:r>
            <a:r>
              <a:rPr lang="fr-CH" altLang="en-US" b="1" dirty="0" err="1">
                <a:solidFill>
                  <a:srgbClr val="FF0000"/>
                </a:solidFill>
                <a:ea typeface="ＭＳ Ｐゴシック" pitchFamily="34" charset="-128"/>
                <a:cs typeface="Arial" panose="020B0604020202020204" pitchFamily="34" charset="0"/>
              </a:rPr>
              <a:t>is</a:t>
            </a:r>
            <a:r>
              <a:rPr lang="fr-CH" altLang="en-US" b="1" dirty="0">
                <a:solidFill>
                  <a:srgbClr val="FF0000"/>
                </a:solidFill>
                <a:ea typeface="ＭＳ Ｐゴシック" pitchFamily="34" charset="-128"/>
                <a:cs typeface="Arial" panose="020B0604020202020204" pitchFamily="34" charset="0"/>
              </a:rPr>
              <a:t> the topic of the abstract?</a:t>
            </a:r>
          </a:p>
          <a:p>
            <a:r>
              <a:rPr lang="fr-CH" altLang="en-US" b="1" dirty="0" err="1">
                <a:solidFill>
                  <a:srgbClr val="FF0000"/>
                </a:solidFill>
                <a:ea typeface="ＭＳ Ｐゴシック" pitchFamily="34" charset="-128"/>
                <a:cs typeface="Arial" panose="020B0604020202020204" pitchFamily="34" charset="0"/>
              </a:rPr>
              <a:t>Why</a:t>
            </a:r>
            <a:r>
              <a:rPr lang="fr-CH" altLang="en-US" b="1" dirty="0">
                <a:solidFill>
                  <a:srgbClr val="FF0000"/>
                </a:solidFill>
                <a:ea typeface="ＭＳ Ｐゴシック" pitchFamily="34" charset="-128"/>
                <a:cs typeface="Arial" panose="020B0604020202020204" pitchFamily="34" charset="0"/>
              </a:rPr>
              <a:t> </a:t>
            </a:r>
            <a:r>
              <a:rPr lang="fr-CH" altLang="en-US" b="1" dirty="0" err="1">
                <a:solidFill>
                  <a:srgbClr val="FF0000"/>
                </a:solidFill>
                <a:ea typeface="ＭＳ Ｐゴシック" pitchFamily="34" charset="-128"/>
                <a:cs typeface="Arial" panose="020B0604020202020204" pitchFamily="34" charset="0"/>
              </a:rPr>
              <a:t>was</a:t>
            </a:r>
            <a:r>
              <a:rPr lang="fr-CH" altLang="en-US" b="1" dirty="0">
                <a:solidFill>
                  <a:srgbClr val="FF0000"/>
                </a:solidFill>
                <a:ea typeface="ＭＳ Ｐゴシック" pitchFamily="34" charset="-128"/>
                <a:cs typeface="Arial" panose="020B0604020202020204" pitchFamily="34" charset="0"/>
              </a:rPr>
              <a:t> the </a:t>
            </a:r>
            <a:r>
              <a:rPr lang="fr-CH" altLang="en-US" b="1" dirty="0" err="1">
                <a:solidFill>
                  <a:srgbClr val="FF0000"/>
                </a:solidFill>
                <a:ea typeface="ＭＳ Ｐゴシック" pitchFamily="34" charset="-128"/>
                <a:cs typeface="Arial" panose="020B0604020202020204" pitchFamily="34" charset="0"/>
              </a:rPr>
              <a:t>study</a:t>
            </a:r>
            <a:r>
              <a:rPr lang="fr-CH" altLang="en-US" b="1" dirty="0">
                <a:solidFill>
                  <a:srgbClr val="FF0000"/>
                </a:solidFill>
                <a:ea typeface="ＭＳ Ｐゴシック" pitchFamily="34" charset="-128"/>
                <a:cs typeface="Arial" panose="020B0604020202020204" pitchFamily="34" charset="0"/>
              </a:rPr>
              <a:t> </a:t>
            </a:r>
            <a:r>
              <a:rPr lang="fr-CH" altLang="en-US" b="1" dirty="0" err="1">
                <a:solidFill>
                  <a:srgbClr val="FF0000"/>
                </a:solidFill>
                <a:ea typeface="ＭＳ Ｐゴシック" pitchFamily="34" charset="-128"/>
                <a:cs typeface="Arial" panose="020B0604020202020204" pitchFamily="34" charset="0"/>
              </a:rPr>
              <a:t>done</a:t>
            </a:r>
            <a:r>
              <a:rPr lang="fr-CH" altLang="en-US" b="1" dirty="0">
                <a:solidFill>
                  <a:srgbClr val="FF0000"/>
                </a:solidFill>
                <a:ea typeface="ＭＳ Ｐゴシック" pitchFamily="34" charset="-128"/>
                <a:cs typeface="Arial" panose="020B0604020202020204" pitchFamily="34" charset="0"/>
              </a:rPr>
              <a:t>?</a:t>
            </a:r>
          </a:p>
          <a:p>
            <a:r>
              <a:rPr lang="fr-CH" altLang="en-US" b="1" dirty="0" err="1">
                <a:solidFill>
                  <a:srgbClr val="FF0000"/>
                </a:solidFill>
                <a:ea typeface="ＭＳ Ｐゴシック" pitchFamily="34" charset="-128"/>
                <a:cs typeface="Arial" panose="020B0604020202020204" pitchFamily="34" charset="0"/>
              </a:rPr>
              <a:t>What</a:t>
            </a:r>
            <a:r>
              <a:rPr lang="fr-CH" altLang="en-US" b="1" dirty="0">
                <a:solidFill>
                  <a:srgbClr val="FF0000"/>
                </a:solidFill>
                <a:ea typeface="ＭＳ Ｐゴシック" pitchFamily="34" charset="-128"/>
                <a:cs typeface="Arial" panose="020B0604020202020204" pitchFamily="34" charset="0"/>
              </a:rPr>
              <a:t> </a:t>
            </a:r>
            <a:r>
              <a:rPr lang="fr-CH" altLang="en-US" b="1" dirty="0" err="1">
                <a:solidFill>
                  <a:srgbClr val="FF0000"/>
                </a:solidFill>
                <a:ea typeface="ＭＳ Ｐゴシック" pitchFamily="34" charset="-128"/>
                <a:cs typeface="Arial" panose="020B0604020202020204" pitchFamily="34" charset="0"/>
              </a:rPr>
              <a:t>was</a:t>
            </a:r>
            <a:r>
              <a:rPr lang="fr-CH" altLang="en-US" b="1" dirty="0">
                <a:solidFill>
                  <a:srgbClr val="FF0000"/>
                </a:solidFill>
                <a:ea typeface="ＭＳ Ｐゴシック" pitchFamily="34" charset="-128"/>
                <a:cs typeface="Arial" panose="020B0604020202020204" pitchFamily="34" charset="0"/>
              </a:rPr>
              <a:t> the </a:t>
            </a:r>
            <a:r>
              <a:rPr lang="fr-CH" altLang="en-US" b="1" dirty="0" err="1">
                <a:solidFill>
                  <a:srgbClr val="FF0000"/>
                </a:solidFill>
                <a:ea typeface="ＭＳ Ｐゴシック" pitchFamily="34" charset="-128"/>
                <a:cs typeface="Arial" panose="020B0604020202020204" pitchFamily="34" charset="0"/>
              </a:rPr>
              <a:t>aim</a:t>
            </a:r>
            <a:r>
              <a:rPr lang="fr-CH" altLang="en-US" b="1" dirty="0">
                <a:solidFill>
                  <a:srgbClr val="FF0000"/>
                </a:solidFill>
                <a:ea typeface="ＭＳ Ｐゴシック" pitchFamily="34" charset="-128"/>
                <a:cs typeface="Arial" panose="020B0604020202020204" pitchFamily="34" charset="0"/>
              </a:rPr>
              <a:t> of the </a:t>
            </a:r>
            <a:r>
              <a:rPr lang="fr-CH" altLang="en-US" b="1" dirty="0" err="1">
                <a:solidFill>
                  <a:srgbClr val="FF0000"/>
                </a:solidFill>
                <a:ea typeface="ＭＳ Ｐゴシック" pitchFamily="34" charset="-128"/>
                <a:cs typeface="Arial" panose="020B0604020202020204" pitchFamily="34" charset="0"/>
              </a:rPr>
              <a:t>study</a:t>
            </a:r>
            <a:r>
              <a:rPr lang="fr-CH" altLang="en-US" b="1" dirty="0">
                <a:solidFill>
                  <a:srgbClr val="FF0000"/>
                </a:solidFill>
                <a:ea typeface="ＭＳ Ｐゴシック" pitchFamily="34" charset="-128"/>
                <a:cs typeface="Arial" panose="020B0604020202020204" pitchFamily="34" charset="0"/>
              </a:rPr>
              <a:t>?</a:t>
            </a:r>
            <a:endParaRPr lang="en-GB" altLang="en-US" b="1" dirty="0">
              <a:solidFill>
                <a:srgbClr val="FF0000"/>
              </a:solidFill>
              <a:ea typeface="ＭＳ Ｐゴシック" pitchFamily="34" charset="-128"/>
              <a:cs typeface="Arial" panose="020B0604020202020204" pitchFamily="34" charset="0"/>
            </a:endParaRPr>
          </a:p>
        </p:txBody>
      </p:sp>
      <p:sp>
        <p:nvSpPr>
          <p:cNvPr id="10" name="Text Box 8"/>
          <p:cNvSpPr txBox="1">
            <a:spLocks noChangeArrowheads="1"/>
          </p:cNvSpPr>
          <p:nvPr/>
        </p:nvSpPr>
        <p:spPr bwMode="auto">
          <a:xfrm>
            <a:off x="431073" y="3012659"/>
            <a:ext cx="8526917"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GB" altLang="en-US" sz="2000" dirty="0">
                <a:cs typeface="Arial" panose="020B0604020202020204" pitchFamily="34" charset="0"/>
              </a:rPr>
              <a:t>Many prevention of mother‐to‐child HIV transmission programmes across Africa initiate HIV‐infected (HIV positive) pregnant women on lifelong antiretroviral therapy (ART) on the first day of antenatal care (“same‐day” initiation). However, there are concerns that same‐day initiation may limit patient preparation before starting ART and contribute to subsequent non‐adherence, disengagement from care and raised viral load. We examined if same‐day initiation was associated with viral suppression and engagement in care during pregnancy in South Africa.</a:t>
            </a:r>
          </a:p>
        </p:txBody>
      </p:sp>
      <p:pic>
        <p:nvPicPr>
          <p:cNvPr id="8" name="Picture 2" descr="Exercise Clipart SVG Picture / Photo @ Svgimage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073" y="286472"/>
            <a:ext cx="1106899" cy="110689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BACKGROUND</a:t>
            </a:r>
          </a:p>
        </p:txBody>
      </p:sp>
    </p:spTree>
    <p:extLst>
      <p:ext uri="{BB962C8B-B14F-4D97-AF65-F5344CB8AC3E}">
        <p14:creationId xmlns:p14="http://schemas.microsoft.com/office/powerpoint/2010/main" val="3804447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1314187"/>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2" name="Rectangle 1"/>
          <p:cNvSpPr/>
          <p:nvPr/>
        </p:nvSpPr>
        <p:spPr>
          <a:xfrm>
            <a:off x="431073" y="1567602"/>
            <a:ext cx="7563395" cy="1092607"/>
          </a:xfrm>
          <a:prstGeom prst="rect">
            <a:avLst/>
          </a:prstGeom>
        </p:spPr>
        <p:txBody>
          <a:bodyPr wrap="square">
            <a:spAutoFit/>
          </a:bodyPr>
          <a:lstStyle/>
          <a:p>
            <a:endParaRPr lang="fr-CH" altLang="en-US" sz="1100" dirty="0">
              <a:solidFill>
                <a:srgbClr val="FF0000"/>
              </a:solidFill>
              <a:ea typeface="ＭＳ Ｐゴシック" pitchFamily="34" charset="-128"/>
              <a:cs typeface="Arial" panose="020B0604020202020204" pitchFamily="34" charset="0"/>
            </a:endParaRPr>
          </a:p>
          <a:p>
            <a:r>
              <a:rPr lang="fr-CH" altLang="en-US" b="1" dirty="0" err="1">
                <a:solidFill>
                  <a:schemeClr val="accent6">
                    <a:lumMod val="75000"/>
                  </a:schemeClr>
                </a:solidFill>
                <a:ea typeface="ＭＳ Ｐゴシック" pitchFamily="34" charset="-128"/>
                <a:cs typeface="Arial" panose="020B0604020202020204" pitchFamily="34" charset="0"/>
              </a:rPr>
              <a:t>What</a:t>
            </a:r>
            <a:r>
              <a:rPr lang="fr-CH" altLang="en-US" b="1" dirty="0">
                <a:solidFill>
                  <a:schemeClr val="accent6">
                    <a:lumMod val="75000"/>
                  </a:schemeClr>
                </a:solidFill>
                <a:ea typeface="ＭＳ Ｐゴシック" pitchFamily="34" charset="-128"/>
                <a:cs typeface="Arial" panose="020B0604020202020204" pitchFamily="34" charset="0"/>
              </a:rPr>
              <a:t> </a:t>
            </a:r>
            <a:r>
              <a:rPr lang="fr-CH" altLang="en-US" b="1" dirty="0" err="1">
                <a:solidFill>
                  <a:schemeClr val="accent6">
                    <a:lumMod val="75000"/>
                  </a:schemeClr>
                </a:solidFill>
                <a:ea typeface="ＭＳ Ｐゴシック" pitchFamily="34" charset="-128"/>
                <a:cs typeface="Arial" panose="020B0604020202020204" pitchFamily="34" charset="0"/>
              </a:rPr>
              <a:t>is</a:t>
            </a:r>
            <a:r>
              <a:rPr lang="fr-CH" altLang="en-US" b="1" dirty="0">
                <a:solidFill>
                  <a:schemeClr val="accent6">
                    <a:lumMod val="75000"/>
                  </a:schemeClr>
                </a:solidFill>
                <a:ea typeface="ＭＳ Ｐゴシック" pitchFamily="34" charset="-128"/>
                <a:cs typeface="Arial" panose="020B0604020202020204" pitchFamily="34" charset="0"/>
              </a:rPr>
              <a:t> the topic of the abstract?</a:t>
            </a:r>
          </a:p>
          <a:p>
            <a:r>
              <a:rPr lang="fr-CH" altLang="en-US" b="1" dirty="0" err="1">
                <a:solidFill>
                  <a:srgbClr val="4BACC6"/>
                </a:solidFill>
                <a:ea typeface="ＭＳ Ｐゴシック" pitchFamily="34" charset="-128"/>
                <a:cs typeface="Arial" panose="020B0604020202020204" pitchFamily="34" charset="0"/>
              </a:rPr>
              <a:t>Why</a:t>
            </a:r>
            <a:r>
              <a:rPr lang="fr-CH" altLang="en-US" b="1" dirty="0">
                <a:solidFill>
                  <a:srgbClr val="4BACC6"/>
                </a:solidFill>
                <a:ea typeface="ＭＳ Ｐゴシック" pitchFamily="34" charset="-128"/>
                <a:cs typeface="Arial" panose="020B0604020202020204" pitchFamily="34" charset="0"/>
              </a:rPr>
              <a:t> </a:t>
            </a:r>
            <a:r>
              <a:rPr lang="fr-CH" altLang="en-US" b="1" dirty="0" err="1">
                <a:solidFill>
                  <a:srgbClr val="4BACC6"/>
                </a:solidFill>
                <a:ea typeface="ＭＳ Ｐゴシック" pitchFamily="34" charset="-128"/>
                <a:cs typeface="Arial" panose="020B0604020202020204" pitchFamily="34" charset="0"/>
              </a:rPr>
              <a:t>was</a:t>
            </a:r>
            <a:r>
              <a:rPr lang="fr-CH" altLang="en-US" b="1" dirty="0">
                <a:solidFill>
                  <a:srgbClr val="4BACC6"/>
                </a:solidFill>
                <a:ea typeface="ＭＳ Ｐゴシック" pitchFamily="34" charset="-128"/>
                <a:cs typeface="Arial" panose="020B0604020202020204" pitchFamily="34" charset="0"/>
              </a:rPr>
              <a:t> the </a:t>
            </a:r>
            <a:r>
              <a:rPr lang="fr-CH" altLang="en-US" b="1" dirty="0" err="1">
                <a:solidFill>
                  <a:srgbClr val="4BACC6"/>
                </a:solidFill>
                <a:ea typeface="ＭＳ Ｐゴシック" pitchFamily="34" charset="-128"/>
                <a:cs typeface="Arial" panose="020B0604020202020204" pitchFamily="34" charset="0"/>
              </a:rPr>
              <a:t>study</a:t>
            </a:r>
            <a:r>
              <a:rPr lang="fr-CH" altLang="en-US" b="1" dirty="0">
                <a:solidFill>
                  <a:srgbClr val="4BACC6"/>
                </a:solidFill>
                <a:ea typeface="ＭＳ Ｐゴシック" pitchFamily="34" charset="-128"/>
                <a:cs typeface="Arial" panose="020B0604020202020204" pitchFamily="34" charset="0"/>
              </a:rPr>
              <a:t> </a:t>
            </a:r>
            <a:r>
              <a:rPr lang="fr-CH" altLang="en-US" b="1" dirty="0" err="1">
                <a:solidFill>
                  <a:srgbClr val="4BACC6"/>
                </a:solidFill>
                <a:ea typeface="ＭＳ Ｐゴシック" pitchFamily="34" charset="-128"/>
                <a:cs typeface="Arial" panose="020B0604020202020204" pitchFamily="34" charset="0"/>
              </a:rPr>
              <a:t>done</a:t>
            </a:r>
            <a:r>
              <a:rPr lang="fr-CH" altLang="en-US" b="1" dirty="0">
                <a:solidFill>
                  <a:srgbClr val="4BACC6"/>
                </a:solidFill>
                <a:ea typeface="ＭＳ Ｐゴシック" pitchFamily="34" charset="-128"/>
                <a:cs typeface="Arial" panose="020B0604020202020204" pitchFamily="34" charset="0"/>
              </a:rPr>
              <a:t>?</a:t>
            </a:r>
          </a:p>
          <a:p>
            <a:r>
              <a:rPr lang="fr-CH" altLang="en-US" b="1" dirty="0" err="1">
                <a:solidFill>
                  <a:srgbClr val="FF0000"/>
                </a:solidFill>
                <a:ea typeface="ＭＳ Ｐゴシック" pitchFamily="34" charset="-128"/>
                <a:cs typeface="Arial" panose="020B0604020202020204" pitchFamily="34" charset="0"/>
              </a:rPr>
              <a:t>What</a:t>
            </a:r>
            <a:r>
              <a:rPr lang="fr-CH" altLang="en-US" b="1" dirty="0">
                <a:solidFill>
                  <a:srgbClr val="FF0000"/>
                </a:solidFill>
                <a:ea typeface="ＭＳ Ｐゴシック" pitchFamily="34" charset="-128"/>
                <a:cs typeface="Arial" panose="020B0604020202020204" pitchFamily="34" charset="0"/>
              </a:rPr>
              <a:t> </a:t>
            </a:r>
            <a:r>
              <a:rPr lang="fr-CH" altLang="en-US" b="1" dirty="0" err="1">
                <a:solidFill>
                  <a:srgbClr val="FF0000"/>
                </a:solidFill>
                <a:ea typeface="ＭＳ Ｐゴシック" pitchFamily="34" charset="-128"/>
                <a:cs typeface="Arial" panose="020B0604020202020204" pitchFamily="34" charset="0"/>
              </a:rPr>
              <a:t>was</a:t>
            </a:r>
            <a:r>
              <a:rPr lang="fr-CH" altLang="en-US" b="1" dirty="0">
                <a:solidFill>
                  <a:srgbClr val="FF0000"/>
                </a:solidFill>
                <a:ea typeface="ＭＳ Ｐゴシック" pitchFamily="34" charset="-128"/>
                <a:cs typeface="Arial" panose="020B0604020202020204" pitchFamily="34" charset="0"/>
              </a:rPr>
              <a:t> the </a:t>
            </a:r>
            <a:r>
              <a:rPr lang="fr-CH" altLang="en-US" b="1" dirty="0" err="1">
                <a:solidFill>
                  <a:srgbClr val="FF0000"/>
                </a:solidFill>
                <a:ea typeface="ＭＳ Ｐゴシック" pitchFamily="34" charset="-128"/>
                <a:cs typeface="Arial" panose="020B0604020202020204" pitchFamily="34" charset="0"/>
              </a:rPr>
              <a:t>aim</a:t>
            </a:r>
            <a:r>
              <a:rPr lang="fr-CH" altLang="en-US" b="1" dirty="0">
                <a:solidFill>
                  <a:srgbClr val="FF0000"/>
                </a:solidFill>
                <a:ea typeface="ＭＳ Ｐゴシック" pitchFamily="34" charset="-128"/>
                <a:cs typeface="Arial" panose="020B0604020202020204" pitchFamily="34" charset="0"/>
              </a:rPr>
              <a:t> of the </a:t>
            </a:r>
            <a:r>
              <a:rPr lang="fr-CH" altLang="en-US" b="1" dirty="0" err="1">
                <a:solidFill>
                  <a:srgbClr val="FF0000"/>
                </a:solidFill>
                <a:ea typeface="ＭＳ Ｐゴシック" pitchFamily="34" charset="-128"/>
                <a:cs typeface="Arial" panose="020B0604020202020204" pitchFamily="34" charset="0"/>
              </a:rPr>
              <a:t>study</a:t>
            </a:r>
            <a:r>
              <a:rPr lang="fr-CH" altLang="en-US" b="1" dirty="0">
                <a:solidFill>
                  <a:srgbClr val="FF0000"/>
                </a:solidFill>
                <a:ea typeface="ＭＳ Ｐゴシック" pitchFamily="34" charset="-128"/>
                <a:cs typeface="Arial" panose="020B0604020202020204" pitchFamily="34" charset="0"/>
              </a:rPr>
              <a:t>?</a:t>
            </a:r>
            <a:endParaRPr lang="en-GB" altLang="en-US" b="1" dirty="0">
              <a:solidFill>
                <a:srgbClr val="FF0000"/>
              </a:solidFill>
              <a:ea typeface="ＭＳ Ｐゴシック" pitchFamily="34" charset="-128"/>
              <a:cs typeface="Arial" panose="020B0604020202020204" pitchFamily="34" charset="0"/>
            </a:endParaRPr>
          </a:p>
        </p:txBody>
      </p:sp>
      <p:pic>
        <p:nvPicPr>
          <p:cNvPr id="6" name="Picture 2" descr="Exercise Clipart SVG Picture / Photo @ Svgimage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073" y="286472"/>
            <a:ext cx="1106899" cy="1106899"/>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8"/>
          <p:cNvSpPr txBox="1">
            <a:spLocks noChangeArrowheads="1"/>
          </p:cNvSpPr>
          <p:nvPr/>
        </p:nvSpPr>
        <p:spPr bwMode="auto">
          <a:xfrm>
            <a:off x="431073" y="2735660"/>
            <a:ext cx="852691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GB" altLang="en-US" sz="2000" dirty="0">
                <a:cs typeface="Arial" panose="020B0604020202020204" pitchFamily="34" charset="0"/>
              </a:rPr>
              <a:t>Many prevention of </a:t>
            </a:r>
            <a:r>
              <a:rPr lang="en-GB" altLang="en-US" sz="2000" b="1" dirty="0">
                <a:solidFill>
                  <a:schemeClr val="accent6"/>
                </a:solidFill>
                <a:cs typeface="Arial" panose="020B0604020202020204" pitchFamily="34" charset="0"/>
              </a:rPr>
              <a:t>mother‐to‐child HIV transmission programmes</a:t>
            </a:r>
            <a:r>
              <a:rPr lang="en-GB" altLang="en-US" sz="2000" dirty="0">
                <a:cs typeface="Arial" panose="020B0604020202020204" pitchFamily="34" charset="0"/>
              </a:rPr>
              <a:t> </a:t>
            </a:r>
            <a:r>
              <a:rPr lang="en-GB" altLang="en-US" sz="2000" b="1" dirty="0">
                <a:solidFill>
                  <a:schemeClr val="accent6"/>
                </a:solidFill>
                <a:cs typeface="Arial" panose="020B0604020202020204" pitchFamily="34" charset="0"/>
              </a:rPr>
              <a:t>across Africa </a:t>
            </a:r>
            <a:r>
              <a:rPr lang="en-GB" altLang="en-US" sz="2000" dirty="0">
                <a:cs typeface="Arial" panose="020B0604020202020204" pitchFamily="34" charset="0"/>
              </a:rPr>
              <a:t>initiate HIV‐infected (HIV positive) pregnant women on lifelong antiretroviral therapy (ART) on the first day of antenatal care (“same‐day” initiation). However, </a:t>
            </a:r>
            <a:r>
              <a:rPr lang="en-GB" altLang="en-US" sz="2000" b="1" dirty="0">
                <a:solidFill>
                  <a:srgbClr val="4BACC6"/>
                </a:solidFill>
                <a:cs typeface="Arial" panose="020B0604020202020204" pitchFamily="34" charset="0"/>
              </a:rPr>
              <a:t>there are concerns that same‐day initiation may limit patient preparation before starting ART and contribute to subsequent non‐adherence, disengagement from care and raised viral load</a:t>
            </a:r>
            <a:r>
              <a:rPr lang="en-GB" altLang="en-US" sz="2000" dirty="0">
                <a:cs typeface="Arial" panose="020B0604020202020204" pitchFamily="34" charset="0"/>
              </a:rPr>
              <a:t>. </a:t>
            </a:r>
            <a:r>
              <a:rPr lang="en-GB" altLang="en-US" sz="2000" b="1" dirty="0">
                <a:solidFill>
                  <a:srgbClr val="FF0000"/>
                </a:solidFill>
                <a:cs typeface="Arial" panose="020B0604020202020204" pitchFamily="34" charset="0"/>
              </a:rPr>
              <a:t>We examined if same‐day initiation was associated with viral suppression and engagement in care during pregnancy in South Africa.</a:t>
            </a:r>
          </a:p>
        </p:txBody>
      </p:sp>
      <p:sp>
        <p:nvSpPr>
          <p:cNvPr id="8"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BACKGROUND</a:t>
            </a:r>
          </a:p>
        </p:txBody>
      </p:sp>
    </p:spTree>
    <p:extLst>
      <p:ext uri="{BB962C8B-B14F-4D97-AF65-F5344CB8AC3E}">
        <p14:creationId xmlns:p14="http://schemas.microsoft.com/office/powerpoint/2010/main" val="2250808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a:xfrm>
            <a:off x="-766470" y="441152"/>
            <a:ext cx="9289032"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Journal of the International AIDS Society</a:t>
            </a:r>
          </a:p>
        </p:txBody>
      </p:sp>
      <p:sp>
        <p:nvSpPr>
          <p:cNvPr id="5" name="Rectangle 8"/>
          <p:cNvSpPr txBox="1">
            <a:spLocks noChangeArrowheads="1"/>
          </p:cNvSpPr>
          <p:nvPr/>
        </p:nvSpPr>
        <p:spPr>
          <a:xfrm>
            <a:off x="312480" y="1695512"/>
            <a:ext cx="8003233" cy="113461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110000"/>
              </a:lnSpc>
              <a:buFontTx/>
              <a:buNone/>
            </a:pPr>
            <a:r>
              <a:rPr lang="en-GB" altLang="en-US" sz="2000" dirty="0">
                <a:latin typeface="+mj-lt"/>
                <a:cs typeface="Arial" panose="020B0604020202020204" pitchFamily="34" charset="0"/>
              </a:rPr>
              <a:t>Our mission and vision is to provide a platform for the dissemination of essential HIV research, to encourage submissions from low- and middle-income countries and to provide capacity building opportunities for less-experienced authors.</a:t>
            </a: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6" name="Text Box 15"/>
          <p:cNvSpPr txBox="1">
            <a:spLocks noChangeArrowheads="1"/>
          </p:cNvSpPr>
          <p:nvPr/>
        </p:nvSpPr>
        <p:spPr bwMode="auto">
          <a:xfrm>
            <a:off x="1406990" y="3593534"/>
            <a:ext cx="226857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GB" altLang="en-US" sz="2000" dirty="0">
                <a:latin typeface="+mj-lt"/>
                <a:cs typeface="Arial" panose="020B0604020202020204" pitchFamily="34" charset="0"/>
              </a:rPr>
              <a:t>   Online</a:t>
            </a:r>
          </a:p>
          <a:p>
            <a:pPr>
              <a:buFontTx/>
              <a:buChar char="•"/>
            </a:pPr>
            <a:r>
              <a:rPr lang="en-GB" altLang="en-US" sz="2000" dirty="0">
                <a:latin typeface="+mj-lt"/>
                <a:cs typeface="Arial" panose="020B0604020202020204" pitchFamily="34" charset="0"/>
              </a:rPr>
              <a:t>   Peer-reviewed</a:t>
            </a:r>
          </a:p>
          <a:p>
            <a:pPr>
              <a:buFontTx/>
              <a:buChar char="•"/>
            </a:pPr>
            <a:r>
              <a:rPr lang="en-GB" altLang="en-US" sz="2000" dirty="0">
                <a:latin typeface="+mj-lt"/>
                <a:cs typeface="Arial" panose="020B0604020202020204" pitchFamily="34" charset="0"/>
              </a:rPr>
              <a:t>   Open access</a:t>
            </a:r>
          </a:p>
          <a:p>
            <a:pPr>
              <a:buFontTx/>
              <a:buChar char="•"/>
            </a:pPr>
            <a:r>
              <a:rPr lang="fr-CH" altLang="en-US" sz="2000" dirty="0">
                <a:latin typeface="+mj-lt"/>
                <a:cs typeface="Arial" panose="020B0604020202020204" pitchFamily="34" charset="0"/>
              </a:rPr>
              <a:t>   </a:t>
            </a:r>
            <a:r>
              <a:rPr lang="fr-CH" altLang="en-US" sz="2000" dirty="0" err="1">
                <a:latin typeface="+mj-lt"/>
                <a:cs typeface="Arial" panose="020B0604020202020204" pitchFamily="34" charset="0"/>
              </a:rPr>
              <a:t>Indexed</a:t>
            </a:r>
            <a:r>
              <a:rPr lang="fr-CH" altLang="en-US" sz="2000" dirty="0">
                <a:latin typeface="+mj-lt"/>
                <a:cs typeface="Arial" panose="020B0604020202020204" pitchFamily="34" charset="0"/>
              </a:rPr>
              <a:t> </a:t>
            </a:r>
          </a:p>
          <a:p>
            <a:pPr>
              <a:buFontTx/>
              <a:buChar char="•"/>
            </a:pPr>
            <a:r>
              <a:rPr lang="fr-CH" altLang="en-US" sz="2000" dirty="0">
                <a:latin typeface="+mj-lt"/>
                <a:cs typeface="Arial" panose="020B0604020202020204" pitchFamily="34" charset="0"/>
              </a:rPr>
              <a:t>   </a:t>
            </a:r>
            <a:r>
              <a:rPr lang="fr-CH" altLang="en-US" sz="2000" dirty="0" err="1">
                <a:latin typeface="+mj-lt"/>
                <a:cs typeface="Arial" panose="020B0604020202020204" pitchFamily="34" charset="0"/>
              </a:rPr>
              <a:t>Multidisciplinary</a:t>
            </a:r>
            <a:endParaRPr lang="en-GB" altLang="en-US" sz="2000" dirty="0">
              <a:latin typeface="+mj-lt"/>
              <a:cs typeface="Arial" panose="020B0604020202020204" pitchFamily="34" charset="0"/>
            </a:endParaRPr>
          </a:p>
          <a:p>
            <a:pPr>
              <a:buFontTx/>
              <a:buChar char="•"/>
            </a:pPr>
            <a:r>
              <a:rPr lang="fr-CH" altLang="en-US" sz="2000" dirty="0">
                <a:latin typeface="+mj-lt"/>
                <a:cs typeface="Arial" panose="020B0604020202020204" pitchFamily="34" charset="0"/>
              </a:rPr>
              <a:t>   </a:t>
            </a:r>
            <a:r>
              <a:rPr lang="fr-CH" altLang="en-US" sz="2000" dirty="0" err="1">
                <a:latin typeface="+mj-lt"/>
                <a:cs typeface="Arial" panose="020B0604020202020204" pitchFamily="34" charset="0"/>
              </a:rPr>
              <a:t>Capacity</a:t>
            </a:r>
            <a:r>
              <a:rPr lang="fr-CH" altLang="en-US" sz="2000" dirty="0">
                <a:latin typeface="+mj-lt"/>
                <a:cs typeface="Arial" panose="020B0604020202020204" pitchFamily="34" charset="0"/>
              </a:rPr>
              <a:t> building</a:t>
            </a:r>
          </a:p>
        </p:txBody>
      </p:sp>
      <p:pic>
        <p:nvPicPr>
          <p:cNvPr id="7" name="Picture 6"/>
          <p:cNvPicPr>
            <a:picLocks noChangeAspect="1"/>
          </p:cNvPicPr>
          <p:nvPr/>
        </p:nvPicPr>
        <p:blipFill>
          <a:blip r:embed="rId2"/>
          <a:stretch>
            <a:fillRect/>
          </a:stretch>
        </p:blipFill>
        <p:spPr>
          <a:xfrm>
            <a:off x="5502063" y="2958908"/>
            <a:ext cx="2213299" cy="2902639"/>
          </a:xfrm>
          <a:prstGeom prst="rect">
            <a:avLst/>
          </a:prstGeom>
        </p:spPr>
      </p:pic>
    </p:spTree>
    <p:extLst>
      <p:ext uri="{BB962C8B-B14F-4D97-AF65-F5344CB8AC3E}">
        <p14:creationId xmlns:p14="http://schemas.microsoft.com/office/powerpoint/2010/main" val="38370187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2534194" y="1891364"/>
            <a:ext cx="5773783"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800" dirty="0">
                <a:solidFill>
                  <a:srgbClr val="E0001B"/>
                </a:solidFill>
              </a:rPr>
              <a:t>How to write the </a:t>
            </a:r>
            <a:br>
              <a:rPr lang="en-US" sz="3800" dirty="0">
                <a:solidFill>
                  <a:srgbClr val="E0001B"/>
                </a:solidFill>
              </a:rPr>
            </a:br>
            <a:r>
              <a:rPr lang="en-US" sz="3600" b="1" dirty="0">
                <a:solidFill>
                  <a:srgbClr val="E0001B"/>
                </a:solidFill>
              </a:rPr>
              <a:t>METHODS</a:t>
            </a:r>
            <a:r>
              <a:rPr lang="en-US" sz="3800" dirty="0">
                <a:solidFill>
                  <a:srgbClr val="E0001B"/>
                </a:solidFill>
              </a:rPr>
              <a:t> section</a:t>
            </a:r>
          </a:p>
          <a:p>
            <a:endParaRPr lang="en-US" sz="3600" dirty="0"/>
          </a:p>
          <a:p>
            <a:endParaRPr lang="en-US" sz="3600" dirty="0"/>
          </a:p>
        </p:txBody>
      </p:sp>
      <p:pic>
        <p:nvPicPr>
          <p:cNvPr id="10" name="Picture 7" descr="MC90018758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8342" y="1384090"/>
            <a:ext cx="1036638" cy="1219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756728" y="3198406"/>
            <a:ext cx="4318782" cy="3585704"/>
          </a:xfrm>
          <a:prstGeom prst="rect">
            <a:avLst/>
          </a:prstGeom>
        </p:spPr>
      </p:pic>
    </p:spTree>
    <p:extLst>
      <p:ext uri="{BB962C8B-B14F-4D97-AF65-F5344CB8AC3E}">
        <p14:creationId xmlns:p14="http://schemas.microsoft.com/office/powerpoint/2010/main" val="2698759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1314187"/>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8"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METHODS</a:t>
            </a:r>
          </a:p>
        </p:txBody>
      </p:sp>
      <p:graphicFrame>
        <p:nvGraphicFramePr>
          <p:cNvPr id="2" name="Table 1"/>
          <p:cNvGraphicFramePr>
            <a:graphicFrameLocks noGrp="1"/>
          </p:cNvGraphicFramePr>
          <p:nvPr>
            <p:extLst>
              <p:ext uri="{D42A27DB-BD31-4B8C-83A1-F6EECF244321}">
                <p14:modId xmlns:p14="http://schemas.microsoft.com/office/powerpoint/2010/main" val="450031161"/>
              </p:ext>
            </p:extLst>
          </p:nvPr>
        </p:nvGraphicFramePr>
        <p:xfrm>
          <a:off x="339547" y="1492151"/>
          <a:ext cx="8508363" cy="4852184"/>
        </p:xfrm>
        <a:graphic>
          <a:graphicData uri="http://schemas.openxmlformats.org/drawingml/2006/table">
            <a:tbl>
              <a:tblPr firstRow="1" bandRow="1">
                <a:tableStyleId>{21E4AEA4-8DFA-4A89-87EB-49C32662AFE0}</a:tableStyleId>
              </a:tblPr>
              <a:tblGrid>
                <a:gridCol w="969178">
                  <a:extLst>
                    <a:ext uri="{9D8B030D-6E8A-4147-A177-3AD203B41FA5}">
                      <a16:colId xmlns:a16="http://schemas.microsoft.com/office/drawing/2014/main" val="930784106"/>
                    </a:ext>
                  </a:extLst>
                </a:gridCol>
                <a:gridCol w="3211024">
                  <a:extLst>
                    <a:ext uri="{9D8B030D-6E8A-4147-A177-3AD203B41FA5}">
                      <a16:colId xmlns:a16="http://schemas.microsoft.com/office/drawing/2014/main" val="2174422039"/>
                    </a:ext>
                  </a:extLst>
                </a:gridCol>
                <a:gridCol w="1314994">
                  <a:extLst>
                    <a:ext uri="{9D8B030D-6E8A-4147-A177-3AD203B41FA5}">
                      <a16:colId xmlns:a16="http://schemas.microsoft.com/office/drawing/2014/main" val="2948217694"/>
                    </a:ext>
                  </a:extLst>
                </a:gridCol>
                <a:gridCol w="3013167">
                  <a:extLst>
                    <a:ext uri="{9D8B030D-6E8A-4147-A177-3AD203B41FA5}">
                      <a16:colId xmlns:a16="http://schemas.microsoft.com/office/drawing/2014/main" val="1224093355"/>
                    </a:ext>
                  </a:extLst>
                </a:gridCol>
              </a:tblGrid>
              <a:tr h="403334">
                <a:tc>
                  <a:txBody>
                    <a:bodyPr/>
                    <a:lstStyle/>
                    <a:p>
                      <a:endParaRPr lang="en-GB" sz="1400" dirty="0"/>
                    </a:p>
                  </a:txBody>
                  <a:tcPr/>
                </a:tc>
                <a:tc>
                  <a:txBody>
                    <a:bodyPr/>
                    <a:lstStyle/>
                    <a:p>
                      <a:r>
                        <a:rPr lang="en-GB" sz="1400" dirty="0"/>
                        <a:t>QUESTION</a:t>
                      </a:r>
                    </a:p>
                  </a:txBody>
                  <a:tcPr/>
                </a:tc>
                <a:tc>
                  <a:txBody>
                    <a:bodyPr/>
                    <a:lstStyle/>
                    <a:p>
                      <a:r>
                        <a:rPr lang="en-GB" sz="1400" dirty="0"/>
                        <a:t>CATEGORY</a:t>
                      </a:r>
                    </a:p>
                  </a:txBody>
                  <a:tcPr/>
                </a:tc>
                <a:tc>
                  <a:txBody>
                    <a:bodyPr/>
                    <a:lstStyle/>
                    <a:p>
                      <a:r>
                        <a:rPr lang="en-GB" sz="1400" dirty="0"/>
                        <a:t>EXAMPLES</a:t>
                      </a:r>
                    </a:p>
                  </a:txBody>
                  <a:tcPr/>
                </a:tc>
                <a:extLst>
                  <a:ext uri="{0D108BD9-81ED-4DB2-BD59-A6C34878D82A}">
                    <a16:rowId xmlns:a16="http://schemas.microsoft.com/office/drawing/2014/main" val="4085477326"/>
                  </a:ext>
                </a:extLst>
              </a:tr>
              <a:tr h="847715">
                <a:tc>
                  <a:txBody>
                    <a:bodyPr/>
                    <a:lstStyle/>
                    <a:p>
                      <a:r>
                        <a:rPr lang="en-GB" sz="1400" b="1" dirty="0">
                          <a:solidFill>
                            <a:schemeClr val="bg1"/>
                          </a:solidFill>
                        </a:rPr>
                        <a:t>WHO?</a:t>
                      </a:r>
                    </a:p>
                  </a:txBody>
                  <a:tcPr>
                    <a:solidFill>
                      <a:schemeClr val="accent2"/>
                    </a:solidFill>
                  </a:tcPr>
                </a:tc>
                <a:tc>
                  <a:txBody>
                    <a:bodyPr/>
                    <a:lstStyle/>
                    <a:p>
                      <a:r>
                        <a:rPr lang="en-GB" sz="1400" dirty="0"/>
                        <a:t>Who was the subject of the study?</a:t>
                      </a:r>
                      <a:r>
                        <a:rPr lang="en-GB" sz="1400" baseline="0" dirty="0"/>
                        <a:t> </a:t>
                      </a:r>
                    </a:p>
                    <a:p>
                      <a:endParaRPr lang="en-GB" sz="700" baseline="0" dirty="0"/>
                    </a:p>
                    <a:p>
                      <a:r>
                        <a:rPr lang="en-GB" sz="1400" baseline="0" dirty="0"/>
                        <a:t>Who was targeting by the program?</a:t>
                      </a:r>
                      <a:endParaRPr lang="en-GB" sz="1400" dirty="0"/>
                    </a:p>
                  </a:txBody>
                  <a:tcPr/>
                </a:tc>
                <a:tc>
                  <a:txBody>
                    <a:bodyPr/>
                    <a:lstStyle/>
                    <a:p>
                      <a:r>
                        <a:rPr lang="en-GB" sz="1400" dirty="0"/>
                        <a:t>Organism</a:t>
                      </a:r>
                    </a:p>
                    <a:p>
                      <a:endParaRPr lang="en-GB" sz="500" dirty="0"/>
                    </a:p>
                    <a:p>
                      <a:r>
                        <a:rPr lang="en-GB" sz="1400" dirty="0"/>
                        <a:t>Population</a:t>
                      </a:r>
                    </a:p>
                    <a:p>
                      <a:r>
                        <a:rPr lang="en-GB" sz="1400" dirty="0"/>
                        <a:t>Eligibility</a:t>
                      </a:r>
                    </a:p>
                  </a:txBody>
                  <a:tcPr/>
                </a:tc>
                <a:tc>
                  <a:txBody>
                    <a:bodyPr/>
                    <a:lstStyle/>
                    <a:p>
                      <a:r>
                        <a:rPr lang="en-GB" sz="1400" dirty="0"/>
                        <a:t>“wild-type </a:t>
                      </a:r>
                      <a:r>
                        <a:rPr lang="en-GB" sz="1400" dirty="0" err="1"/>
                        <a:t>BALBc</a:t>
                      </a:r>
                      <a:r>
                        <a:rPr lang="en-GB" sz="1400" baseline="0" dirty="0"/>
                        <a:t> mice”</a:t>
                      </a:r>
                      <a:endParaRPr lang="en-GB" sz="600" baseline="0" dirty="0"/>
                    </a:p>
                    <a:p>
                      <a:endParaRPr lang="en-GB" sz="600" baseline="0" dirty="0"/>
                    </a:p>
                    <a:p>
                      <a:r>
                        <a:rPr lang="en-GB" sz="1400" baseline="0" dirty="0"/>
                        <a:t>“men who have sex with men”</a:t>
                      </a:r>
                    </a:p>
                  </a:txBody>
                  <a:tcPr/>
                </a:tc>
                <a:extLst>
                  <a:ext uri="{0D108BD9-81ED-4DB2-BD59-A6C34878D82A}">
                    <a16:rowId xmlns:a16="http://schemas.microsoft.com/office/drawing/2014/main" val="1411353759"/>
                  </a:ext>
                </a:extLst>
              </a:tr>
              <a:tr h="1176699">
                <a:tc>
                  <a:txBody>
                    <a:bodyPr/>
                    <a:lstStyle/>
                    <a:p>
                      <a:r>
                        <a:rPr lang="en-GB" sz="1400" b="1" dirty="0">
                          <a:solidFill>
                            <a:schemeClr val="bg1"/>
                          </a:solidFill>
                        </a:rPr>
                        <a:t>HOW?</a:t>
                      </a:r>
                    </a:p>
                  </a:txBody>
                  <a:tcPr>
                    <a:solidFill>
                      <a:schemeClr val="accent2"/>
                    </a:solidFill>
                  </a:tcPr>
                </a:tc>
                <a:tc>
                  <a:txBody>
                    <a:bodyPr/>
                    <a:lstStyle/>
                    <a:p>
                      <a:r>
                        <a:rPr lang="en-GB" sz="1400" dirty="0"/>
                        <a:t>How was the study designed?</a:t>
                      </a:r>
                    </a:p>
                    <a:p>
                      <a:endParaRPr lang="en-GB" sz="700" dirty="0"/>
                    </a:p>
                    <a:p>
                      <a:r>
                        <a:rPr lang="en-GB" sz="1400" dirty="0"/>
                        <a:t>How was the outcome of interest measured?</a:t>
                      </a:r>
                    </a:p>
                    <a:p>
                      <a:endParaRPr lang="en-GB" sz="700" dirty="0"/>
                    </a:p>
                    <a:p>
                      <a:r>
                        <a:rPr lang="en-GB" sz="1400" dirty="0"/>
                        <a:t>How</a:t>
                      </a:r>
                      <a:r>
                        <a:rPr lang="en-GB" sz="1400" baseline="0" dirty="0"/>
                        <a:t> was the data collected and analysed?</a:t>
                      </a:r>
                      <a:endParaRPr lang="en-GB" sz="1400" dirty="0"/>
                    </a:p>
                  </a:txBody>
                  <a:tcPr/>
                </a:tc>
                <a:tc>
                  <a:txBody>
                    <a:bodyPr/>
                    <a:lstStyle/>
                    <a:p>
                      <a:r>
                        <a:rPr lang="en-GB" sz="1400" dirty="0"/>
                        <a:t>Methodology</a:t>
                      </a:r>
                    </a:p>
                    <a:p>
                      <a:endParaRPr lang="en-GB" sz="700" dirty="0"/>
                    </a:p>
                    <a:p>
                      <a:endParaRPr lang="en-GB" sz="1400" dirty="0"/>
                    </a:p>
                    <a:p>
                      <a:r>
                        <a:rPr lang="en-GB" sz="1400" dirty="0"/>
                        <a:t>Tools</a:t>
                      </a:r>
                    </a:p>
                    <a:p>
                      <a:endParaRPr lang="en-GB" sz="700" dirty="0"/>
                    </a:p>
                    <a:p>
                      <a:endParaRPr lang="en-GB" sz="1400" dirty="0"/>
                    </a:p>
                    <a:p>
                      <a:r>
                        <a:rPr lang="en-GB" sz="1400" dirty="0"/>
                        <a:t>Statistics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a:t>“a retrospective clinical chart review was performed”</a:t>
                      </a:r>
                      <a:endParaRPr lang="en-GB" sz="8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sz="600" dirty="0"/>
                    </a:p>
                    <a:p>
                      <a:r>
                        <a:rPr lang="en-GB" sz="1400" dirty="0"/>
                        <a:t>“in</a:t>
                      </a:r>
                      <a:r>
                        <a:rPr lang="en-GB" sz="1400" baseline="0" dirty="0"/>
                        <a:t>-depth open-ended qualitative interview were conducted”</a:t>
                      </a:r>
                    </a:p>
                    <a:p>
                      <a:endParaRPr lang="en-GB" sz="600" baseline="0" dirty="0"/>
                    </a:p>
                    <a:p>
                      <a:r>
                        <a:rPr lang="en-GB" sz="1400" baseline="0" dirty="0"/>
                        <a:t>“a fisher’s exact test was used “</a:t>
                      </a:r>
                      <a:endParaRPr lang="en-GB" sz="1400" dirty="0"/>
                    </a:p>
                  </a:txBody>
                  <a:tcPr/>
                </a:tc>
                <a:extLst>
                  <a:ext uri="{0D108BD9-81ED-4DB2-BD59-A6C34878D82A}">
                    <a16:rowId xmlns:a16="http://schemas.microsoft.com/office/drawing/2014/main" val="113991599"/>
                  </a:ext>
                </a:extLst>
              </a:tr>
              <a:tr h="634798">
                <a:tc>
                  <a:txBody>
                    <a:bodyPr/>
                    <a:lstStyle/>
                    <a:p>
                      <a:r>
                        <a:rPr lang="en-GB" sz="1400" b="1" dirty="0">
                          <a:solidFill>
                            <a:schemeClr val="bg1"/>
                          </a:solidFill>
                        </a:rPr>
                        <a:t>WHERE?</a:t>
                      </a:r>
                    </a:p>
                  </a:txBody>
                  <a:tcPr>
                    <a:solidFill>
                      <a:schemeClr val="accent2"/>
                    </a:solidFill>
                  </a:tcPr>
                </a:tc>
                <a:tc>
                  <a:txBody>
                    <a:bodyPr/>
                    <a:lstStyle/>
                    <a:p>
                      <a:r>
                        <a:rPr lang="en-GB" sz="1400" dirty="0"/>
                        <a:t>Where did the study take place?</a:t>
                      </a:r>
                    </a:p>
                    <a:p>
                      <a:endParaRPr lang="en-GB" sz="700" dirty="0"/>
                    </a:p>
                    <a:p>
                      <a:r>
                        <a:rPr lang="en-GB" sz="1400" dirty="0"/>
                        <a:t>Where</a:t>
                      </a:r>
                      <a:r>
                        <a:rPr lang="en-GB" sz="1400" baseline="0" dirty="0"/>
                        <a:t> was the project implemented?</a:t>
                      </a:r>
                      <a:endParaRPr lang="en-GB" sz="1400" dirty="0"/>
                    </a:p>
                  </a:txBody>
                  <a:tcPr/>
                </a:tc>
                <a:tc>
                  <a:txBody>
                    <a:bodyPr/>
                    <a:lstStyle/>
                    <a:p>
                      <a:r>
                        <a:rPr lang="en-GB" sz="1400" dirty="0"/>
                        <a:t>Setting</a:t>
                      </a:r>
                    </a:p>
                  </a:txBody>
                  <a:tcPr/>
                </a:tc>
                <a:tc>
                  <a:txBody>
                    <a:bodyPr/>
                    <a:lstStyle/>
                    <a:p>
                      <a:r>
                        <a:rPr lang="en-GB" sz="1400" dirty="0"/>
                        <a:t>“University College</a:t>
                      </a:r>
                      <a:r>
                        <a:rPr lang="en-GB" sz="1400" baseline="0" dirty="0"/>
                        <a:t> Hospital in Lagos, Nigeria”</a:t>
                      </a:r>
                      <a:endParaRPr lang="en-GB" sz="1400" dirty="0"/>
                    </a:p>
                  </a:txBody>
                  <a:tcPr/>
                </a:tc>
                <a:extLst>
                  <a:ext uri="{0D108BD9-81ED-4DB2-BD59-A6C34878D82A}">
                    <a16:rowId xmlns:a16="http://schemas.microsoft.com/office/drawing/2014/main" val="2849137214"/>
                  </a:ext>
                </a:extLst>
              </a:tr>
              <a:tr h="959939">
                <a:tc>
                  <a:txBody>
                    <a:bodyPr/>
                    <a:lstStyle/>
                    <a:p>
                      <a:r>
                        <a:rPr lang="en-GB" sz="1400" b="1" dirty="0">
                          <a:solidFill>
                            <a:schemeClr val="bg1"/>
                          </a:solidFill>
                        </a:rPr>
                        <a:t>WHAT?</a:t>
                      </a:r>
                    </a:p>
                  </a:txBody>
                  <a:tcPr>
                    <a:solidFill>
                      <a:schemeClr val="accent2"/>
                    </a:solidFill>
                  </a:tcPr>
                </a:tc>
                <a:tc>
                  <a:txBody>
                    <a:bodyPr/>
                    <a:lstStyle/>
                    <a:p>
                      <a:r>
                        <a:rPr lang="en-GB" sz="1400" dirty="0"/>
                        <a:t>What</a:t>
                      </a:r>
                      <a:r>
                        <a:rPr lang="en-GB" sz="1400" baseline="0" dirty="0"/>
                        <a:t> was measured</a:t>
                      </a:r>
                      <a:r>
                        <a:rPr lang="en-GB" sz="1400" dirty="0"/>
                        <a:t>?</a:t>
                      </a:r>
                    </a:p>
                    <a:p>
                      <a:endParaRPr lang="en-GB" sz="700" dirty="0"/>
                    </a:p>
                    <a:p>
                      <a:r>
                        <a:rPr lang="en-GB" sz="1400" dirty="0"/>
                        <a:t>What were the factors of interest?</a:t>
                      </a:r>
                    </a:p>
                  </a:txBody>
                  <a:tcPr/>
                </a:tc>
                <a:tc>
                  <a:txBody>
                    <a:bodyPr/>
                    <a:lstStyle/>
                    <a:p>
                      <a:r>
                        <a:rPr lang="en-GB" sz="1400" dirty="0"/>
                        <a:t>Outcome</a:t>
                      </a:r>
                    </a:p>
                    <a:p>
                      <a:endParaRPr lang="en-GB" sz="1000" dirty="0"/>
                    </a:p>
                    <a:p>
                      <a:r>
                        <a:rPr lang="en-GB" sz="1400" dirty="0"/>
                        <a:t>Evaluation</a:t>
                      </a:r>
                    </a:p>
                    <a:p>
                      <a:r>
                        <a:rPr lang="en-GB" sz="1400" dirty="0"/>
                        <a:t>Effect</a:t>
                      </a:r>
                    </a:p>
                  </a:txBody>
                  <a:tcPr/>
                </a:tc>
                <a:tc>
                  <a:txBody>
                    <a:bodyPr/>
                    <a:lstStyle/>
                    <a:p>
                      <a:r>
                        <a:rPr lang="en-GB" sz="1400" dirty="0"/>
                        <a:t>“survival rate over five</a:t>
                      </a:r>
                      <a:r>
                        <a:rPr lang="en-GB" sz="1400" baseline="0" dirty="0"/>
                        <a:t> years”</a:t>
                      </a:r>
                    </a:p>
                    <a:p>
                      <a:endParaRPr lang="en-GB" sz="1400" baseline="0" dirty="0"/>
                    </a:p>
                    <a:p>
                      <a:r>
                        <a:rPr lang="en-GB" sz="1400" baseline="0" dirty="0"/>
                        <a:t>“barriers to implementation”</a:t>
                      </a:r>
                      <a:endParaRPr lang="en-GB" sz="1400" dirty="0"/>
                    </a:p>
                  </a:txBody>
                  <a:tcPr/>
                </a:tc>
                <a:extLst>
                  <a:ext uri="{0D108BD9-81ED-4DB2-BD59-A6C34878D82A}">
                    <a16:rowId xmlns:a16="http://schemas.microsoft.com/office/drawing/2014/main" val="2298756995"/>
                  </a:ext>
                </a:extLst>
              </a:tr>
              <a:tr h="634798">
                <a:tc>
                  <a:txBody>
                    <a:bodyPr/>
                    <a:lstStyle/>
                    <a:p>
                      <a:r>
                        <a:rPr lang="en-GB" sz="1400" b="1" dirty="0">
                          <a:solidFill>
                            <a:schemeClr val="bg1"/>
                          </a:solidFill>
                        </a:rPr>
                        <a:t>WHEN?</a:t>
                      </a:r>
                    </a:p>
                  </a:txBody>
                  <a:tcPr>
                    <a:solidFill>
                      <a:schemeClr val="accent2"/>
                    </a:solidFill>
                  </a:tcPr>
                </a:tc>
                <a:tc>
                  <a:txBody>
                    <a:bodyPr/>
                    <a:lstStyle/>
                    <a:p>
                      <a:r>
                        <a:rPr lang="en-GB" sz="1400" dirty="0"/>
                        <a:t>When</a:t>
                      </a:r>
                      <a:r>
                        <a:rPr lang="en-GB" sz="1400" baseline="0" dirty="0"/>
                        <a:t> did the study take place</a:t>
                      </a:r>
                      <a:r>
                        <a:rPr lang="en-GB" sz="1400" dirty="0"/>
                        <a:t>?</a:t>
                      </a:r>
                    </a:p>
                    <a:p>
                      <a:endParaRPr lang="en-GB" sz="700" dirty="0"/>
                    </a:p>
                    <a:p>
                      <a:r>
                        <a:rPr lang="en-GB" sz="1400" dirty="0"/>
                        <a:t>When</a:t>
                      </a:r>
                      <a:r>
                        <a:rPr lang="en-GB" sz="1400" baseline="0" dirty="0"/>
                        <a:t> was the programme implemented</a:t>
                      </a:r>
                      <a:r>
                        <a:rPr lang="en-GB" sz="1400" dirty="0"/>
                        <a:t>?</a:t>
                      </a:r>
                    </a:p>
                  </a:txBody>
                  <a:tcPr/>
                </a:tc>
                <a:tc>
                  <a:txBody>
                    <a:bodyPr/>
                    <a:lstStyle/>
                    <a:p>
                      <a:r>
                        <a:rPr lang="en-GB" sz="1400" dirty="0"/>
                        <a:t>Time</a:t>
                      </a:r>
                    </a:p>
                  </a:txBody>
                  <a:tcPr/>
                </a:tc>
                <a:tc>
                  <a:txBody>
                    <a:bodyPr/>
                    <a:lstStyle/>
                    <a:p>
                      <a:r>
                        <a:rPr lang="en-GB" sz="1400" dirty="0"/>
                        <a:t>“between March 2015 and June 2017”</a:t>
                      </a:r>
                    </a:p>
                  </a:txBody>
                  <a:tcPr/>
                </a:tc>
                <a:extLst>
                  <a:ext uri="{0D108BD9-81ED-4DB2-BD59-A6C34878D82A}">
                    <a16:rowId xmlns:a16="http://schemas.microsoft.com/office/drawing/2014/main" val="3686839603"/>
                  </a:ext>
                </a:extLst>
              </a:tr>
            </a:tbl>
          </a:graphicData>
        </a:graphic>
      </p:graphicFrame>
    </p:spTree>
    <p:extLst>
      <p:ext uri="{BB962C8B-B14F-4D97-AF65-F5344CB8AC3E}">
        <p14:creationId xmlns:p14="http://schemas.microsoft.com/office/powerpoint/2010/main" val="444653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1314187"/>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2" name="Rectangle 1"/>
          <p:cNvSpPr/>
          <p:nvPr/>
        </p:nvSpPr>
        <p:spPr>
          <a:xfrm>
            <a:off x="361404" y="5895762"/>
            <a:ext cx="7563395" cy="400110"/>
          </a:xfrm>
          <a:prstGeom prst="rect">
            <a:avLst/>
          </a:prstGeom>
        </p:spPr>
        <p:txBody>
          <a:bodyPr wrap="square">
            <a:spAutoFit/>
          </a:bodyPr>
          <a:lstStyle/>
          <a:p>
            <a:r>
              <a:rPr lang="fr-CH" altLang="en-US" sz="2000" b="1" dirty="0" err="1">
                <a:ea typeface="ＭＳ Ｐゴシック" pitchFamily="34" charset="-128"/>
                <a:cs typeface="Arial" panose="020B0604020202020204" pitchFamily="34" charset="0"/>
              </a:rPr>
              <a:t>When</a:t>
            </a:r>
            <a:r>
              <a:rPr lang="fr-CH" altLang="en-US" sz="2000" b="1" dirty="0">
                <a:ea typeface="ＭＳ Ｐゴシック" pitchFamily="34" charset="-128"/>
                <a:cs typeface="Arial" panose="020B0604020202020204" pitchFamily="34" charset="0"/>
              </a:rPr>
              <a:t>? </a:t>
            </a:r>
            <a:r>
              <a:rPr lang="fr-CH" altLang="en-US" sz="2000" b="1" dirty="0" err="1">
                <a:ea typeface="ＭＳ Ｐゴシック" pitchFamily="34" charset="-128"/>
                <a:cs typeface="Arial" panose="020B0604020202020204" pitchFamily="34" charset="0"/>
              </a:rPr>
              <a:t>Where</a:t>
            </a:r>
            <a:r>
              <a:rPr lang="fr-CH" altLang="en-US" sz="2000" b="1" dirty="0">
                <a:ea typeface="ＭＳ Ｐゴシック" pitchFamily="34" charset="-128"/>
                <a:cs typeface="Arial" panose="020B0604020202020204" pitchFamily="34" charset="0"/>
              </a:rPr>
              <a:t>? </a:t>
            </a:r>
            <a:r>
              <a:rPr lang="fr-CH" altLang="en-US" sz="2000" b="1" dirty="0" err="1">
                <a:ea typeface="ＭＳ Ｐゴシック" pitchFamily="34" charset="-128"/>
                <a:cs typeface="Arial" panose="020B0604020202020204" pitchFamily="34" charset="0"/>
              </a:rPr>
              <a:t>What</a:t>
            </a:r>
            <a:r>
              <a:rPr lang="fr-CH" altLang="en-US" sz="2000" b="1" dirty="0">
                <a:ea typeface="ＭＳ Ｐゴシック" pitchFamily="34" charset="-128"/>
                <a:cs typeface="Arial" panose="020B0604020202020204" pitchFamily="34" charset="0"/>
              </a:rPr>
              <a:t>? </a:t>
            </a:r>
            <a:r>
              <a:rPr lang="fr-CH" altLang="en-US" sz="2000" b="1" dirty="0" err="1">
                <a:ea typeface="ＭＳ Ｐゴシック" pitchFamily="34" charset="-128"/>
                <a:cs typeface="Arial" panose="020B0604020202020204" pitchFamily="34" charset="0"/>
              </a:rPr>
              <a:t>Who</a:t>
            </a:r>
            <a:r>
              <a:rPr lang="fr-CH" altLang="en-US" sz="2000" b="1" dirty="0">
                <a:ea typeface="ＭＳ Ｐゴシック" pitchFamily="34" charset="-128"/>
                <a:cs typeface="Arial" panose="020B0604020202020204" pitchFamily="34" charset="0"/>
              </a:rPr>
              <a:t>?</a:t>
            </a:r>
            <a:endParaRPr lang="en-GB" altLang="en-US" sz="3600" b="1" dirty="0">
              <a:ea typeface="ＭＳ Ｐゴシック" pitchFamily="34" charset="-128"/>
              <a:cs typeface="Arial" panose="020B0604020202020204" pitchFamily="34" charset="0"/>
            </a:endParaRPr>
          </a:p>
        </p:txBody>
      </p:sp>
      <p:sp>
        <p:nvSpPr>
          <p:cNvPr id="10" name="Text Box 8"/>
          <p:cNvSpPr txBox="1">
            <a:spLocks noChangeArrowheads="1"/>
          </p:cNvSpPr>
          <p:nvPr/>
        </p:nvSpPr>
        <p:spPr bwMode="auto">
          <a:xfrm>
            <a:off x="361404" y="1540386"/>
            <a:ext cx="852691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GB" altLang="en-US" sz="2000" dirty="0"/>
              <a:t>We </a:t>
            </a:r>
            <a:r>
              <a:rPr lang="en-GB" altLang="en-US" sz="2000" dirty="0" err="1"/>
              <a:t>analyzed</a:t>
            </a:r>
            <a:r>
              <a:rPr lang="en-GB" altLang="en-US" sz="2000" dirty="0"/>
              <a:t> patient records of 1878 HIV-positive pregnant women and their </a:t>
            </a:r>
            <a:r>
              <a:rPr lang="en-GB" altLang="en-US" sz="2000" dirty="0" err="1"/>
              <a:t>newborns</a:t>
            </a:r>
            <a:r>
              <a:rPr lang="en-GB" altLang="en-US" sz="2000" dirty="0"/>
              <a:t> in a rural PMTCT programme in the </a:t>
            </a:r>
            <a:r>
              <a:rPr lang="en-GB" altLang="en-US" sz="2000" dirty="0" err="1"/>
              <a:t>Tsholotsho</a:t>
            </a:r>
            <a:r>
              <a:rPr lang="en-GB" altLang="en-US" sz="2000" dirty="0"/>
              <a:t> district of Zimbabwe between 2014 and 2017 in a retrospective cohort study. Using binomial regression, we compared vertical HIV transmission rates at six weeks post-partum, and retention rates during the perinatal PMTCT period (at delivery, </a:t>
            </a:r>
            <a:r>
              <a:rPr lang="en-GB" altLang="en-US" sz="2000" dirty="0" err="1"/>
              <a:t>nevirapine</a:t>
            </a:r>
            <a:r>
              <a:rPr lang="en-GB" altLang="en-US" sz="2000" dirty="0"/>
              <a:t> [NVP] initiation at three days post-partum, </a:t>
            </a:r>
            <a:r>
              <a:rPr lang="en-GB" altLang="en-US" sz="2000" dirty="0" err="1"/>
              <a:t>cotrimoxazole</a:t>
            </a:r>
            <a:r>
              <a:rPr lang="en-GB" altLang="en-US" sz="2000" dirty="0"/>
              <a:t> (CTX) initiation at six weeks post-partum, and HIV testing at six weeks post-partum) before and after the introduction of community health worker–based defaulter tracing in the project.</a:t>
            </a:r>
          </a:p>
        </p:txBody>
      </p:sp>
      <p:sp>
        <p:nvSpPr>
          <p:cNvPr id="6"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METHODS</a:t>
            </a:r>
          </a:p>
        </p:txBody>
      </p:sp>
    </p:spTree>
    <p:extLst>
      <p:ext uri="{BB962C8B-B14F-4D97-AF65-F5344CB8AC3E}">
        <p14:creationId xmlns:p14="http://schemas.microsoft.com/office/powerpoint/2010/main" val="2502291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1314187"/>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10" name="Text Box 8"/>
          <p:cNvSpPr txBox="1">
            <a:spLocks noChangeArrowheads="1"/>
          </p:cNvSpPr>
          <p:nvPr/>
        </p:nvSpPr>
        <p:spPr bwMode="auto">
          <a:xfrm>
            <a:off x="361404" y="1540386"/>
            <a:ext cx="852691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GB" altLang="en-US" sz="2000" dirty="0"/>
              <a:t>We </a:t>
            </a:r>
            <a:r>
              <a:rPr lang="en-GB" altLang="en-US" sz="2000" dirty="0" err="1"/>
              <a:t>analyzed</a:t>
            </a:r>
            <a:r>
              <a:rPr lang="en-GB" altLang="en-US" sz="2000" dirty="0"/>
              <a:t> patient records of 1878 </a:t>
            </a:r>
            <a:r>
              <a:rPr lang="en-GB" altLang="en-US" sz="2000" b="1" dirty="0">
                <a:solidFill>
                  <a:schemeClr val="accent3">
                    <a:lumMod val="75000"/>
                  </a:schemeClr>
                </a:solidFill>
              </a:rPr>
              <a:t>HIV-positive pregnant women and their </a:t>
            </a:r>
            <a:r>
              <a:rPr lang="en-GB" altLang="en-US" sz="2000" b="1" dirty="0" err="1">
                <a:solidFill>
                  <a:schemeClr val="accent3">
                    <a:lumMod val="75000"/>
                  </a:schemeClr>
                </a:solidFill>
              </a:rPr>
              <a:t>newborns</a:t>
            </a:r>
            <a:r>
              <a:rPr lang="en-GB" altLang="en-US" sz="2000" dirty="0"/>
              <a:t> in a rural PMTCT programme in the </a:t>
            </a:r>
            <a:r>
              <a:rPr lang="en-GB" altLang="en-US" sz="2000" b="1" dirty="0" err="1">
                <a:solidFill>
                  <a:srgbClr val="E0001B"/>
                </a:solidFill>
              </a:rPr>
              <a:t>Tsholotsho</a:t>
            </a:r>
            <a:r>
              <a:rPr lang="en-GB" altLang="en-US" sz="2000" b="1" dirty="0">
                <a:solidFill>
                  <a:srgbClr val="E0001B"/>
                </a:solidFill>
              </a:rPr>
              <a:t> district of Zimbabwe </a:t>
            </a:r>
            <a:r>
              <a:rPr lang="en-GB" altLang="en-US" sz="2000" dirty="0"/>
              <a:t>between 2014 and 2017 in a </a:t>
            </a:r>
            <a:r>
              <a:rPr lang="en-GB" altLang="en-US" sz="2000" b="1" dirty="0">
                <a:solidFill>
                  <a:schemeClr val="accent6">
                    <a:lumMod val="75000"/>
                  </a:schemeClr>
                </a:solidFill>
              </a:rPr>
              <a:t>retrospective cohort study</a:t>
            </a:r>
            <a:r>
              <a:rPr lang="en-GB" altLang="en-US" sz="2000" dirty="0"/>
              <a:t>. Using binomial regression, we compared </a:t>
            </a:r>
            <a:r>
              <a:rPr lang="en-GB" altLang="en-US" sz="2000" b="1" dirty="0">
                <a:solidFill>
                  <a:srgbClr val="009999"/>
                </a:solidFill>
              </a:rPr>
              <a:t>vertical HIV transmission rates at six weeks post-partum, and retention rates during the perinatal PMTCT period </a:t>
            </a:r>
            <a:r>
              <a:rPr lang="en-GB" altLang="en-US" sz="2000" dirty="0"/>
              <a:t>(at delivery, </a:t>
            </a:r>
            <a:r>
              <a:rPr lang="en-GB" altLang="en-US" sz="2000" dirty="0" err="1"/>
              <a:t>nevirapine</a:t>
            </a:r>
            <a:r>
              <a:rPr lang="en-GB" altLang="en-US" sz="2000" dirty="0"/>
              <a:t> [NVP] initiation at three days post-partum, </a:t>
            </a:r>
            <a:r>
              <a:rPr lang="en-GB" altLang="en-US" sz="2000" dirty="0" err="1"/>
              <a:t>cotrimoxazole</a:t>
            </a:r>
            <a:r>
              <a:rPr lang="en-GB" altLang="en-US" sz="2000" dirty="0"/>
              <a:t> (CTX) initiation at six weeks post-partum, and HIV testing at six weeks post-partum) </a:t>
            </a:r>
            <a:r>
              <a:rPr lang="en-GB" altLang="en-US" sz="2000" b="1" dirty="0">
                <a:solidFill>
                  <a:srgbClr val="009999"/>
                </a:solidFill>
              </a:rPr>
              <a:t>before and after the introduction of community health worker–based defaulter tracing </a:t>
            </a:r>
            <a:r>
              <a:rPr lang="en-GB" altLang="en-US" sz="2000" dirty="0"/>
              <a:t>in the project.</a:t>
            </a:r>
          </a:p>
        </p:txBody>
      </p:sp>
      <p:sp>
        <p:nvSpPr>
          <p:cNvPr id="8" name="Rectangle 7"/>
          <p:cNvSpPr/>
          <p:nvPr/>
        </p:nvSpPr>
        <p:spPr>
          <a:xfrm>
            <a:off x="1106662" y="1054603"/>
            <a:ext cx="862159" cy="461665"/>
          </a:xfrm>
          <a:prstGeom prst="rect">
            <a:avLst/>
          </a:prstGeom>
          <a:ln>
            <a:solidFill>
              <a:schemeClr val="tx1"/>
            </a:solidFill>
          </a:ln>
        </p:spPr>
        <p:txBody>
          <a:bodyPr wrap="none">
            <a:spAutoFit/>
          </a:bodyPr>
          <a:lstStyle/>
          <a:p>
            <a:r>
              <a:rPr lang="en-GB" sz="2400" b="1" dirty="0">
                <a:solidFill>
                  <a:schemeClr val="accent6">
                    <a:lumMod val="75000"/>
                  </a:schemeClr>
                </a:solidFill>
              </a:rPr>
              <a:t>HOW</a:t>
            </a:r>
            <a:endParaRPr lang="en-GB" sz="1600" b="1" dirty="0"/>
          </a:p>
        </p:txBody>
      </p:sp>
      <p:sp>
        <p:nvSpPr>
          <p:cNvPr id="9" name="Rectangle 8"/>
          <p:cNvSpPr/>
          <p:nvPr/>
        </p:nvSpPr>
        <p:spPr>
          <a:xfrm>
            <a:off x="6455902" y="5696451"/>
            <a:ext cx="1132041" cy="461665"/>
          </a:xfrm>
          <a:prstGeom prst="rect">
            <a:avLst/>
          </a:prstGeom>
          <a:ln>
            <a:solidFill>
              <a:schemeClr val="tx1"/>
            </a:solidFill>
          </a:ln>
        </p:spPr>
        <p:txBody>
          <a:bodyPr wrap="none">
            <a:spAutoFit/>
          </a:bodyPr>
          <a:lstStyle/>
          <a:p>
            <a:r>
              <a:rPr lang="en-GB" sz="2400" b="1" dirty="0">
                <a:solidFill>
                  <a:srgbClr val="FF0000"/>
                </a:solidFill>
              </a:rPr>
              <a:t>WHERE</a:t>
            </a:r>
            <a:endParaRPr lang="en-GB" sz="1600" b="1" dirty="0">
              <a:solidFill>
                <a:srgbClr val="FF0000"/>
              </a:solidFill>
            </a:endParaRPr>
          </a:p>
        </p:txBody>
      </p:sp>
      <p:sp>
        <p:nvSpPr>
          <p:cNvPr id="11" name="Rectangle 10"/>
          <p:cNvSpPr/>
          <p:nvPr/>
        </p:nvSpPr>
        <p:spPr>
          <a:xfrm>
            <a:off x="3369345" y="5696452"/>
            <a:ext cx="971741" cy="461665"/>
          </a:xfrm>
          <a:prstGeom prst="rect">
            <a:avLst/>
          </a:prstGeom>
          <a:ln>
            <a:solidFill>
              <a:schemeClr val="tx1"/>
            </a:solidFill>
          </a:ln>
        </p:spPr>
        <p:txBody>
          <a:bodyPr wrap="none">
            <a:spAutoFit/>
          </a:bodyPr>
          <a:lstStyle/>
          <a:p>
            <a:r>
              <a:rPr lang="en-GB" sz="2400" b="1" dirty="0">
                <a:solidFill>
                  <a:srgbClr val="009999"/>
                </a:solidFill>
              </a:rPr>
              <a:t>WHAT</a:t>
            </a:r>
            <a:endParaRPr lang="en-GB" sz="1600" b="1" dirty="0">
              <a:solidFill>
                <a:srgbClr val="009999"/>
              </a:solidFill>
            </a:endParaRPr>
          </a:p>
        </p:txBody>
      </p:sp>
      <p:sp>
        <p:nvSpPr>
          <p:cNvPr id="12" name="Rectangle 11"/>
          <p:cNvSpPr/>
          <p:nvPr/>
        </p:nvSpPr>
        <p:spPr>
          <a:xfrm>
            <a:off x="6455902" y="1083354"/>
            <a:ext cx="865943" cy="461665"/>
          </a:xfrm>
          <a:prstGeom prst="rect">
            <a:avLst/>
          </a:prstGeom>
          <a:ln>
            <a:solidFill>
              <a:schemeClr val="tx1"/>
            </a:solidFill>
          </a:ln>
        </p:spPr>
        <p:txBody>
          <a:bodyPr wrap="none">
            <a:spAutoFit/>
          </a:bodyPr>
          <a:lstStyle/>
          <a:p>
            <a:r>
              <a:rPr lang="en-GB" sz="2400" b="1" dirty="0">
                <a:solidFill>
                  <a:schemeClr val="accent3">
                    <a:lumMod val="75000"/>
                  </a:schemeClr>
                </a:solidFill>
              </a:rPr>
              <a:t>WHO</a:t>
            </a:r>
            <a:endParaRPr lang="en-GB" sz="1600" b="1" dirty="0">
              <a:solidFill>
                <a:schemeClr val="accent3">
                  <a:lumMod val="75000"/>
                </a:schemeClr>
              </a:solidFill>
            </a:endParaRPr>
          </a:p>
        </p:txBody>
      </p:sp>
      <p:sp>
        <p:nvSpPr>
          <p:cNvPr id="13"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METHODS</a:t>
            </a:r>
          </a:p>
        </p:txBody>
      </p:sp>
    </p:spTree>
    <p:extLst>
      <p:ext uri="{BB962C8B-B14F-4D97-AF65-F5344CB8AC3E}">
        <p14:creationId xmlns:p14="http://schemas.microsoft.com/office/powerpoint/2010/main" val="26433017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1314187"/>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2" name="Rectangle 1"/>
          <p:cNvSpPr/>
          <p:nvPr/>
        </p:nvSpPr>
        <p:spPr>
          <a:xfrm>
            <a:off x="2495003" y="2183887"/>
            <a:ext cx="7563395" cy="400110"/>
          </a:xfrm>
          <a:prstGeom prst="rect">
            <a:avLst/>
          </a:prstGeom>
        </p:spPr>
        <p:txBody>
          <a:bodyPr wrap="square">
            <a:spAutoFit/>
          </a:bodyPr>
          <a:lstStyle/>
          <a:p>
            <a:r>
              <a:rPr lang="fr-CH" altLang="en-US" sz="2000" b="1" dirty="0" err="1">
                <a:ea typeface="ＭＳ Ｐゴシック" pitchFamily="34" charset="-128"/>
                <a:cs typeface="Arial" panose="020B0604020202020204" pitchFamily="34" charset="0"/>
              </a:rPr>
              <a:t>When</a:t>
            </a:r>
            <a:r>
              <a:rPr lang="fr-CH" altLang="en-US" sz="2000" b="1" dirty="0">
                <a:ea typeface="ＭＳ Ｐゴシック" pitchFamily="34" charset="-128"/>
                <a:cs typeface="Arial" panose="020B0604020202020204" pitchFamily="34" charset="0"/>
              </a:rPr>
              <a:t>? </a:t>
            </a:r>
            <a:r>
              <a:rPr lang="fr-CH" altLang="en-US" sz="2000" b="1" dirty="0" err="1">
                <a:ea typeface="ＭＳ Ｐゴシック" pitchFamily="34" charset="-128"/>
                <a:cs typeface="Arial" panose="020B0604020202020204" pitchFamily="34" charset="0"/>
              </a:rPr>
              <a:t>Where</a:t>
            </a:r>
            <a:r>
              <a:rPr lang="fr-CH" altLang="en-US" sz="2000" b="1" dirty="0">
                <a:ea typeface="ＭＳ Ｐゴシック" pitchFamily="34" charset="-128"/>
                <a:cs typeface="Arial" panose="020B0604020202020204" pitchFamily="34" charset="0"/>
              </a:rPr>
              <a:t>? </a:t>
            </a:r>
            <a:r>
              <a:rPr lang="fr-CH" altLang="en-US" sz="2000" b="1" dirty="0" err="1">
                <a:ea typeface="ＭＳ Ｐゴシック" pitchFamily="34" charset="-128"/>
                <a:cs typeface="Arial" panose="020B0604020202020204" pitchFamily="34" charset="0"/>
              </a:rPr>
              <a:t>What</a:t>
            </a:r>
            <a:r>
              <a:rPr lang="fr-CH" altLang="en-US" sz="2000" b="1" dirty="0">
                <a:ea typeface="ＭＳ Ｐゴシック" pitchFamily="34" charset="-128"/>
                <a:cs typeface="Arial" panose="020B0604020202020204" pitchFamily="34" charset="0"/>
              </a:rPr>
              <a:t>? </a:t>
            </a:r>
            <a:r>
              <a:rPr lang="fr-CH" altLang="en-US" sz="2000" b="1" dirty="0" err="1">
                <a:ea typeface="ＭＳ Ｐゴシック" pitchFamily="34" charset="-128"/>
                <a:cs typeface="Arial" panose="020B0604020202020204" pitchFamily="34" charset="0"/>
              </a:rPr>
              <a:t>Who</a:t>
            </a:r>
            <a:r>
              <a:rPr lang="fr-CH" altLang="en-US" sz="2000" b="1" dirty="0">
                <a:ea typeface="ＭＳ Ｐゴシック" pitchFamily="34" charset="-128"/>
                <a:cs typeface="Arial" panose="020B0604020202020204" pitchFamily="34" charset="0"/>
              </a:rPr>
              <a:t>?</a:t>
            </a:r>
            <a:endParaRPr lang="en-GB" altLang="en-US" sz="3600" b="1" dirty="0">
              <a:ea typeface="ＭＳ Ｐゴシック" pitchFamily="34" charset="-128"/>
              <a:cs typeface="Arial" panose="020B0604020202020204" pitchFamily="34" charset="0"/>
            </a:endParaRPr>
          </a:p>
        </p:txBody>
      </p:sp>
      <p:sp>
        <p:nvSpPr>
          <p:cNvPr id="10" name="Text Box 8"/>
          <p:cNvSpPr txBox="1">
            <a:spLocks noChangeArrowheads="1"/>
          </p:cNvSpPr>
          <p:nvPr/>
        </p:nvSpPr>
        <p:spPr bwMode="auto">
          <a:xfrm>
            <a:off x="361404" y="1540386"/>
            <a:ext cx="852691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GB" altLang="en-US" sz="2000" dirty="0"/>
              <a:t>Does this methods section answer the following questions?</a:t>
            </a:r>
          </a:p>
        </p:txBody>
      </p:sp>
      <p:pic>
        <p:nvPicPr>
          <p:cNvPr id="6" name="Picture 2" descr="http://cliparts.co/cliparts/gie/o9G/gieo9G7z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404" y="287765"/>
            <a:ext cx="1103966" cy="11039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txBox="1">
            <a:spLocks noChangeArrowheads="1"/>
          </p:cNvSpPr>
          <p:nvPr/>
        </p:nvSpPr>
        <p:spPr>
          <a:xfrm>
            <a:off x="361404" y="2705918"/>
            <a:ext cx="7867600" cy="337415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60000"/>
              </a:lnSpc>
              <a:buFont typeface="Arial" pitchFamily="34" charset="0"/>
              <a:buNone/>
            </a:pPr>
            <a:r>
              <a:rPr lang="en-GB" altLang="en-US" sz="1600" dirty="0">
                <a:latin typeface="+mj-lt"/>
                <a:cs typeface="Arial" panose="020B0604020202020204" pitchFamily="34" charset="0"/>
              </a:rPr>
              <a:t>Sputum samples were collected from patients with tuberculosis at St. George’s Hospital in London, UK between March and December 2017. Samples were tested for multi-drug resistance and correlated with risk factors such as treatment interruption and HIV co-infection. </a:t>
            </a:r>
          </a:p>
          <a:p>
            <a:pPr lvl="1">
              <a:lnSpc>
                <a:spcPct val="150000"/>
              </a:lnSpc>
              <a:buFont typeface="Arial" charset="0"/>
              <a:buNone/>
            </a:pPr>
            <a:r>
              <a:rPr lang="en-GB" altLang="en-US" sz="1600" dirty="0">
                <a:latin typeface="+mj-lt"/>
                <a:cs typeface="Arial" panose="020B0604020202020204" pitchFamily="34" charset="0"/>
              </a:rPr>
              <a:t>	</a:t>
            </a:r>
            <a:r>
              <a:rPr lang="en-GB" altLang="en-US" sz="1600" b="1" dirty="0">
                <a:latin typeface="+mj-lt"/>
                <a:cs typeface="Arial" panose="020B0604020202020204" pitchFamily="34" charset="0"/>
              </a:rPr>
              <a:t>Who? </a:t>
            </a:r>
          </a:p>
          <a:p>
            <a:pPr lvl="1">
              <a:lnSpc>
                <a:spcPct val="150000"/>
              </a:lnSpc>
              <a:buFont typeface="Arial" charset="0"/>
              <a:buNone/>
            </a:pPr>
            <a:r>
              <a:rPr lang="en-GB" altLang="en-US" sz="1600" b="1" dirty="0">
                <a:latin typeface="+mj-lt"/>
                <a:cs typeface="Arial" panose="020B0604020202020204" pitchFamily="34" charset="0"/>
              </a:rPr>
              <a:t>	Where? </a:t>
            </a:r>
          </a:p>
          <a:p>
            <a:pPr lvl="1">
              <a:lnSpc>
                <a:spcPct val="150000"/>
              </a:lnSpc>
              <a:buFont typeface="Arial" charset="0"/>
              <a:buNone/>
            </a:pPr>
            <a:r>
              <a:rPr lang="en-GB" altLang="en-US" sz="1600" b="1" dirty="0">
                <a:latin typeface="+mj-lt"/>
                <a:cs typeface="Arial" panose="020B0604020202020204" pitchFamily="34" charset="0"/>
              </a:rPr>
              <a:t>	When? </a:t>
            </a:r>
          </a:p>
          <a:p>
            <a:pPr lvl="1">
              <a:lnSpc>
                <a:spcPct val="150000"/>
              </a:lnSpc>
              <a:buFont typeface="Arial" charset="0"/>
              <a:buNone/>
            </a:pPr>
            <a:r>
              <a:rPr lang="en-GB" altLang="en-US" sz="1600" b="1" dirty="0">
                <a:latin typeface="+mj-lt"/>
                <a:cs typeface="Arial" panose="020B0604020202020204" pitchFamily="34" charset="0"/>
              </a:rPr>
              <a:t>	What? </a:t>
            </a:r>
          </a:p>
          <a:p>
            <a:pPr lvl="1">
              <a:lnSpc>
                <a:spcPct val="150000"/>
              </a:lnSpc>
              <a:buFont typeface="Arial" charset="0"/>
              <a:buNone/>
            </a:pPr>
            <a:r>
              <a:rPr lang="en-GB" altLang="en-US" sz="1600" b="1" dirty="0">
                <a:latin typeface="+mj-lt"/>
                <a:cs typeface="Arial" panose="020B0604020202020204" pitchFamily="34" charset="0"/>
              </a:rPr>
              <a:t>	How?</a:t>
            </a:r>
          </a:p>
          <a:p>
            <a:pPr lvl="1">
              <a:lnSpc>
                <a:spcPct val="90000"/>
              </a:lnSpc>
              <a:buFont typeface="Arial" charset="0"/>
              <a:buNone/>
            </a:pPr>
            <a:endParaRPr lang="en-GB" altLang="en-US" sz="1600" dirty="0">
              <a:latin typeface="+mj-lt"/>
              <a:cs typeface="Arial" panose="020B0604020202020204" pitchFamily="34" charset="0"/>
            </a:endParaRPr>
          </a:p>
        </p:txBody>
      </p:sp>
      <p:sp>
        <p:nvSpPr>
          <p:cNvPr id="14" name="Text Box 6"/>
          <p:cNvSpPr txBox="1">
            <a:spLocks noChangeArrowheads="1"/>
          </p:cNvSpPr>
          <p:nvPr/>
        </p:nvSpPr>
        <p:spPr bwMode="auto">
          <a:xfrm>
            <a:off x="1465370" y="4382265"/>
            <a:ext cx="64008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90000"/>
              </a:lnSpc>
              <a:spcBef>
                <a:spcPct val="20000"/>
              </a:spcBef>
              <a:buClr>
                <a:srgbClr val="3366FF"/>
              </a:buClr>
              <a:buFont typeface="Arial" charset="0"/>
              <a:buNone/>
            </a:pPr>
            <a:r>
              <a:rPr lang="en-GB" altLang="en-US" dirty="0">
                <a:cs typeface="Arial" panose="020B0604020202020204" pitchFamily="34" charset="0"/>
              </a:rPr>
              <a:t>- patients with tuberculosis</a:t>
            </a:r>
          </a:p>
        </p:txBody>
      </p:sp>
      <p:sp>
        <p:nvSpPr>
          <p:cNvPr id="15" name="Text Box 7"/>
          <p:cNvSpPr txBox="1">
            <a:spLocks noChangeArrowheads="1"/>
          </p:cNvSpPr>
          <p:nvPr/>
        </p:nvSpPr>
        <p:spPr bwMode="auto">
          <a:xfrm>
            <a:off x="1465370" y="4795781"/>
            <a:ext cx="64008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90000"/>
              </a:lnSpc>
              <a:spcBef>
                <a:spcPct val="20000"/>
              </a:spcBef>
              <a:buClr>
                <a:srgbClr val="3366FF"/>
              </a:buClr>
              <a:buFont typeface="Arial" charset="0"/>
              <a:buNone/>
            </a:pPr>
            <a:r>
              <a:rPr lang="en-GB" altLang="en-US" dirty="0">
                <a:cs typeface="Arial" panose="020B0604020202020204" pitchFamily="34" charset="0"/>
              </a:rPr>
              <a:t>- St-George’s Hospital in London, UK</a:t>
            </a:r>
          </a:p>
        </p:txBody>
      </p:sp>
      <p:sp>
        <p:nvSpPr>
          <p:cNvPr id="16" name="Text Box 8"/>
          <p:cNvSpPr txBox="1">
            <a:spLocks noChangeArrowheads="1"/>
          </p:cNvSpPr>
          <p:nvPr/>
        </p:nvSpPr>
        <p:spPr bwMode="auto">
          <a:xfrm>
            <a:off x="1465370" y="5257427"/>
            <a:ext cx="64008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90000"/>
              </a:lnSpc>
              <a:spcBef>
                <a:spcPct val="20000"/>
              </a:spcBef>
              <a:buClr>
                <a:srgbClr val="3366FF"/>
              </a:buClr>
              <a:buFont typeface="Arial" charset="0"/>
              <a:buNone/>
            </a:pPr>
            <a:r>
              <a:rPr lang="en-GB" altLang="en-US" dirty="0">
                <a:cs typeface="Arial" panose="020B0604020202020204" pitchFamily="34" charset="0"/>
              </a:rPr>
              <a:t>- between March and December 2017</a:t>
            </a:r>
          </a:p>
        </p:txBody>
      </p:sp>
      <p:sp>
        <p:nvSpPr>
          <p:cNvPr id="17" name="Text Box 9"/>
          <p:cNvSpPr txBox="1">
            <a:spLocks noChangeArrowheads="1"/>
          </p:cNvSpPr>
          <p:nvPr/>
        </p:nvSpPr>
        <p:spPr bwMode="auto">
          <a:xfrm>
            <a:off x="1465370" y="5888749"/>
            <a:ext cx="64008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90000"/>
              </a:lnSpc>
              <a:spcBef>
                <a:spcPct val="20000"/>
              </a:spcBef>
              <a:buClr>
                <a:srgbClr val="3366FF"/>
              </a:buClr>
              <a:buFont typeface="Arial" charset="0"/>
              <a:buNone/>
            </a:pPr>
            <a:r>
              <a:rPr lang="en-GB" altLang="en-US" dirty="0">
                <a:solidFill>
                  <a:srgbClr val="FF0000"/>
                </a:solidFill>
                <a:cs typeface="Arial" panose="020B0604020202020204" pitchFamily="34" charset="0"/>
              </a:rPr>
              <a:t>- sputum samples / resistance / risk factor</a:t>
            </a:r>
          </a:p>
        </p:txBody>
      </p:sp>
      <p:sp>
        <p:nvSpPr>
          <p:cNvPr id="12"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METHODS</a:t>
            </a:r>
          </a:p>
        </p:txBody>
      </p:sp>
    </p:spTree>
    <p:extLst>
      <p:ext uri="{BB962C8B-B14F-4D97-AF65-F5344CB8AC3E}">
        <p14:creationId xmlns:p14="http://schemas.microsoft.com/office/powerpoint/2010/main" val="321604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1314187"/>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10" name="Text Box 8"/>
          <p:cNvSpPr txBox="1">
            <a:spLocks noChangeArrowheads="1"/>
          </p:cNvSpPr>
          <p:nvPr/>
        </p:nvSpPr>
        <p:spPr bwMode="auto">
          <a:xfrm>
            <a:off x="361404" y="1528138"/>
            <a:ext cx="8526917" cy="506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GB" altLang="en-US" sz="2000" dirty="0"/>
              <a:t>How could this methods section be improved?</a:t>
            </a:r>
          </a:p>
        </p:txBody>
      </p:sp>
      <p:sp>
        <p:nvSpPr>
          <p:cNvPr id="8" name="Rectangle 3"/>
          <p:cNvSpPr txBox="1">
            <a:spLocks noChangeArrowheads="1"/>
          </p:cNvSpPr>
          <p:nvPr/>
        </p:nvSpPr>
        <p:spPr>
          <a:xfrm>
            <a:off x="361404" y="2550087"/>
            <a:ext cx="7867600" cy="337415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60000"/>
              </a:lnSpc>
              <a:buNone/>
            </a:pPr>
            <a:r>
              <a:rPr lang="en-US" altLang="en-US" sz="1800" dirty="0">
                <a:latin typeface="+mj-lt"/>
                <a:cs typeface="Arial" panose="020B0604020202020204" pitchFamily="34" charset="0"/>
              </a:rPr>
              <a:t>Data were analyzed using multi-variate regression. A survey was conducted on 1045 women, who underwent HIV counselling and testing in STI clinics in New York State. The women’s age ranged from 21-49 years of age. All participants gave written informed consent. Inclusion criteria for the study were female, adult, attending one of the sampled STI clinics. The survey questions were close-ended collecting demographical data, previous history of STI, reasons for attending clinic on day of survey and condom use</a:t>
            </a:r>
            <a:endParaRPr lang="en-GB" altLang="en-US" sz="1800" dirty="0">
              <a:latin typeface="+mj-lt"/>
              <a:cs typeface="Arial" panose="020B0604020202020204" pitchFamily="34" charset="0"/>
            </a:endParaRPr>
          </a:p>
        </p:txBody>
      </p:sp>
      <p:pic>
        <p:nvPicPr>
          <p:cNvPr id="12" name="Picture 2" descr="http://pictogram-free.com/highresolution/l_087.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257" y="256251"/>
            <a:ext cx="1135732" cy="113573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METHODS</a:t>
            </a:r>
          </a:p>
        </p:txBody>
      </p:sp>
    </p:spTree>
    <p:extLst>
      <p:ext uri="{BB962C8B-B14F-4D97-AF65-F5344CB8AC3E}">
        <p14:creationId xmlns:p14="http://schemas.microsoft.com/office/powerpoint/2010/main" val="5740832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1314187"/>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8" name="Rectangle 3"/>
          <p:cNvSpPr txBox="1">
            <a:spLocks noChangeArrowheads="1"/>
          </p:cNvSpPr>
          <p:nvPr/>
        </p:nvSpPr>
        <p:spPr>
          <a:xfrm>
            <a:off x="413655" y="1474900"/>
            <a:ext cx="5215746" cy="337415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en-US" sz="1800" dirty="0">
                <a:latin typeface="+mj-lt"/>
                <a:cs typeface="Arial" panose="020B0604020202020204" pitchFamily="34" charset="0"/>
              </a:rPr>
              <a:t>Data were analyzed using multi-variate regression. </a:t>
            </a:r>
          </a:p>
          <a:p>
            <a:pPr marL="0" indent="0">
              <a:buNone/>
            </a:pPr>
            <a:endParaRPr lang="en-US" altLang="en-US" sz="1800" dirty="0">
              <a:latin typeface="+mj-lt"/>
              <a:cs typeface="Arial" panose="020B0604020202020204" pitchFamily="34" charset="0"/>
            </a:endParaRPr>
          </a:p>
          <a:p>
            <a:pPr marL="0" indent="0">
              <a:buNone/>
            </a:pPr>
            <a:r>
              <a:rPr lang="en-US" altLang="en-US" sz="1800" dirty="0">
                <a:latin typeface="+mj-lt"/>
                <a:cs typeface="Arial" panose="020B0604020202020204" pitchFamily="34" charset="0"/>
              </a:rPr>
              <a:t>A survey was conducted on 1045 women, who underwent HIV counselling and testing in STI clinics in New York State. </a:t>
            </a:r>
          </a:p>
          <a:p>
            <a:pPr marL="0" indent="0">
              <a:buNone/>
            </a:pPr>
            <a:endParaRPr lang="en-US" altLang="en-US" sz="1800" dirty="0">
              <a:latin typeface="+mj-lt"/>
              <a:cs typeface="Arial" panose="020B0604020202020204" pitchFamily="34" charset="0"/>
            </a:endParaRPr>
          </a:p>
          <a:p>
            <a:pPr marL="0" indent="0">
              <a:buNone/>
            </a:pPr>
            <a:r>
              <a:rPr lang="en-US" altLang="en-US" sz="1800" dirty="0">
                <a:latin typeface="+mj-lt"/>
                <a:cs typeface="Arial" panose="020B0604020202020204" pitchFamily="34" charset="0"/>
              </a:rPr>
              <a:t>The women’s age ranged from 21-49 years of age. </a:t>
            </a:r>
          </a:p>
          <a:p>
            <a:pPr marL="0" indent="0">
              <a:buNone/>
            </a:pPr>
            <a:endParaRPr lang="en-US" altLang="en-US" sz="1800" dirty="0">
              <a:latin typeface="+mj-lt"/>
              <a:cs typeface="Arial" panose="020B0604020202020204" pitchFamily="34" charset="0"/>
            </a:endParaRPr>
          </a:p>
          <a:p>
            <a:pPr marL="0" indent="0">
              <a:buNone/>
            </a:pPr>
            <a:r>
              <a:rPr lang="en-US" altLang="en-US" sz="1800" dirty="0">
                <a:latin typeface="+mj-lt"/>
                <a:cs typeface="Arial" panose="020B0604020202020204" pitchFamily="34" charset="0"/>
              </a:rPr>
              <a:t>All participants gave written informed consent. </a:t>
            </a:r>
          </a:p>
          <a:p>
            <a:pPr marL="0" indent="0">
              <a:buNone/>
            </a:pPr>
            <a:endParaRPr lang="en-US" altLang="en-US" sz="1800" dirty="0">
              <a:latin typeface="+mj-lt"/>
              <a:cs typeface="Arial" panose="020B0604020202020204" pitchFamily="34" charset="0"/>
            </a:endParaRPr>
          </a:p>
          <a:p>
            <a:pPr marL="0" indent="0">
              <a:buNone/>
            </a:pPr>
            <a:r>
              <a:rPr lang="en-US" altLang="en-US" sz="1800" dirty="0">
                <a:latin typeface="+mj-lt"/>
                <a:cs typeface="Arial" panose="020B0604020202020204" pitchFamily="34" charset="0"/>
              </a:rPr>
              <a:t>Inclusion criteria for the study were female, adult, attending one of the sampled STI clinics. </a:t>
            </a:r>
          </a:p>
          <a:p>
            <a:pPr marL="0" indent="0">
              <a:buNone/>
            </a:pPr>
            <a:endParaRPr lang="en-US" altLang="en-US" sz="1800" dirty="0">
              <a:latin typeface="+mj-lt"/>
              <a:cs typeface="Arial" panose="020B0604020202020204" pitchFamily="34" charset="0"/>
            </a:endParaRPr>
          </a:p>
          <a:p>
            <a:pPr marL="0" indent="0">
              <a:buNone/>
            </a:pPr>
            <a:r>
              <a:rPr lang="en-US" altLang="en-US" sz="1800" dirty="0">
                <a:latin typeface="+mj-lt"/>
                <a:cs typeface="Arial" panose="020B0604020202020204" pitchFamily="34" charset="0"/>
              </a:rPr>
              <a:t>The survey questions were close-ended collecting demographical data, previous history of STI, reasons for attending clinic on day of survey and condom use</a:t>
            </a:r>
            <a:endParaRPr lang="en-GB" altLang="en-US" sz="1800" dirty="0">
              <a:latin typeface="+mj-lt"/>
              <a:cs typeface="Arial" panose="020B0604020202020204" pitchFamily="34" charset="0"/>
            </a:endParaRPr>
          </a:p>
        </p:txBody>
      </p:sp>
      <p:sp>
        <p:nvSpPr>
          <p:cNvPr id="9" name="Text Box 6"/>
          <p:cNvSpPr txBox="1">
            <a:spLocks noChangeArrowheads="1"/>
          </p:cNvSpPr>
          <p:nvPr/>
        </p:nvSpPr>
        <p:spPr bwMode="auto">
          <a:xfrm>
            <a:off x="5875156" y="1473919"/>
            <a:ext cx="31397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fr-CH" altLang="en-US" dirty="0">
                <a:solidFill>
                  <a:srgbClr val="009999"/>
                </a:solidFill>
                <a:cs typeface="Arial" panose="020B0604020202020204" pitchFamily="34" charset="0"/>
              </a:rPr>
              <a:t>Move to end, </a:t>
            </a:r>
            <a:r>
              <a:rPr lang="fr-CH" altLang="en-US" dirty="0" err="1">
                <a:solidFill>
                  <a:srgbClr val="009999"/>
                </a:solidFill>
                <a:cs typeface="Arial" panose="020B0604020202020204" pitchFamily="34" charset="0"/>
              </a:rPr>
              <a:t>add</a:t>
            </a:r>
            <a:r>
              <a:rPr lang="fr-CH" altLang="en-US" dirty="0">
                <a:solidFill>
                  <a:srgbClr val="009999"/>
                </a:solidFill>
                <a:cs typeface="Arial" panose="020B0604020202020204" pitchFamily="34" charset="0"/>
              </a:rPr>
              <a:t> more </a:t>
            </a:r>
            <a:r>
              <a:rPr lang="fr-CH" altLang="en-US" dirty="0" err="1">
                <a:solidFill>
                  <a:srgbClr val="009999"/>
                </a:solidFill>
                <a:cs typeface="Arial" panose="020B0604020202020204" pitchFamily="34" charset="0"/>
              </a:rPr>
              <a:t>details</a:t>
            </a:r>
            <a:r>
              <a:rPr lang="fr-CH" altLang="en-US" dirty="0">
                <a:solidFill>
                  <a:srgbClr val="009999"/>
                </a:solidFill>
                <a:cs typeface="Arial" panose="020B0604020202020204" pitchFamily="34" charset="0"/>
              </a:rPr>
              <a:t> (</a:t>
            </a:r>
            <a:r>
              <a:rPr lang="fr-CH" altLang="en-US" dirty="0" err="1">
                <a:solidFill>
                  <a:srgbClr val="009999"/>
                </a:solidFill>
                <a:cs typeface="Arial" panose="020B0604020202020204" pitchFamily="34" charset="0"/>
              </a:rPr>
              <a:t>what</a:t>
            </a:r>
            <a:r>
              <a:rPr lang="fr-CH" altLang="en-US" dirty="0">
                <a:solidFill>
                  <a:srgbClr val="009999"/>
                </a:solidFill>
                <a:cs typeface="Arial" panose="020B0604020202020204" pitchFamily="34" charset="0"/>
              </a:rPr>
              <a:t> </a:t>
            </a:r>
            <a:r>
              <a:rPr lang="fr-CH" altLang="en-US" dirty="0" err="1">
                <a:solidFill>
                  <a:srgbClr val="009999"/>
                </a:solidFill>
                <a:cs typeface="Arial" panose="020B0604020202020204" pitchFamily="34" charset="0"/>
              </a:rPr>
              <a:t>was</a:t>
            </a:r>
            <a:r>
              <a:rPr lang="fr-CH" altLang="en-US" dirty="0">
                <a:solidFill>
                  <a:srgbClr val="009999"/>
                </a:solidFill>
                <a:cs typeface="Arial" panose="020B0604020202020204" pitchFamily="34" charset="0"/>
              </a:rPr>
              <a:t> </a:t>
            </a:r>
            <a:r>
              <a:rPr lang="fr-CH" altLang="en-US" dirty="0" err="1">
                <a:solidFill>
                  <a:srgbClr val="009999"/>
                </a:solidFill>
                <a:cs typeface="Arial" panose="020B0604020202020204" pitchFamily="34" charset="0"/>
              </a:rPr>
              <a:t>analyzed</a:t>
            </a:r>
            <a:r>
              <a:rPr lang="fr-CH" altLang="en-US" dirty="0">
                <a:solidFill>
                  <a:srgbClr val="009999"/>
                </a:solidFill>
                <a:cs typeface="Arial" panose="020B0604020202020204" pitchFamily="34" charset="0"/>
              </a:rPr>
              <a:t>?)</a:t>
            </a:r>
            <a:endParaRPr lang="en-US" altLang="en-US" dirty="0">
              <a:solidFill>
                <a:srgbClr val="009999"/>
              </a:solidFill>
              <a:cs typeface="Arial" panose="020B0604020202020204" pitchFamily="34" charset="0"/>
            </a:endParaRPr>
          </a:p>
        </p:txBody>
      </p:sp>
      <p:sp>
        <p:nvSpPr>
          <p:cNvPr id="11" name="Text Box 7"/>
          <p:cNvSpPr txBox="1">
            <a:spLocks noChangeArrowheads="1"/>
          </p:cNvSpPr>
          <p:nvPr/>
        </p:nvSpPr>
        <p:spPr bwMode="auto">
          <a:xfrm>
            <a:off x="5906906" y="2416740"/>
            <a:ext cx="19781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CH" altLang="en-US" dirty="0">
                <a:solidFill>
                  <a:srgbClr val="009999"/>
                </a:solidFill>
                <a:cs typeface="Arial" panose="020B0604020202020204" pitchFamily="34" charset="0"/>
              </a:rPr>
              <a:t>Move to </a:t>
            </a:r>
            <a:r>
              <a:rPr lang="fr-CH" altLang="en-US" dirty="0" err="1">
                <a:solidFill>
                  <a:srgbClr val="009999"/>
                </a:solidFill>
                <a:cs typeface="Arial" panose="020B0604020202020204" pitchFamily="34" charset="0"/>
              </a:rPr>
              <a:t>beginning</a:t>
            </a:r>
            <a:endParaRPr lang="en-US" altLang="en-US" dirty="0">
              <a:solidFill>
                <a:srgbClr val="009999"/>
              </a:solidFill>
              <a:cs typeface="Arial" panose="020B0604020202020204" pitchFamily="34" charset="0"/>
            </a:endParaRPr>
          </a:p>
        </p:txBody>
      </p:sp>
      <p:sp>
        <p:nvSpPr>
          <p:cNvPr id="13" name="Text Box 8"/>
          <p:cNvSpPr txBox="1">
            <a:spLocks noChangeArrowheads="1"/>
          </p:cNvSpPr>
          <p:nvPr/>
        </p:nvSpPr>
        <p:spPr bwMode="auto">
          <a:xfrm>
            <a:off x="5903645" y="3340185"/>
            <a:ext cx="16758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CH" altLang="en-US" dirty="0">
                <a:solidFill>
                  <a:srgbClr val="009999"/>
                </a:solidFill>
                <a:cs typeface="Arial" panose="020B0604020202020204" pitchFamily="34" charset="0"/>
              </a:rPr>
              <a:t>Move to </a:t>
            </a:r>
            <a:r>
              <a:rPr lang="fr-CH" altLang="en-US" dirty="0" err="1">
                <a:solidFill>
                  <a:srgbClr val="009999"/>
                </a:solidFill>
                <a:cs typeface="Arial" panose="020B0604020202020204" pitchFamily="34" charset="0"/>
              </a:rPr>
              <a:t>results</a:t>
            </a:r>
            <a:endParaRPr lang="en-US" altLang="en-US" dirty="0">
              <a:solidFill>
                <a:srgbClr val="009999"/>
              </a:solidFill>
              <a:cs typeface="Arial" panose="020B0604020202020204" pitchFamily="34" charset="0"/>
            </a:endParaRPr>
          </a:p>
        </p:txBody>
      </p:sp>
      <p:sp>
        <p:nvSpPr>
          <p:cNvPr id="14" name="Text Box 9"/>
          <p:cNvSpPr txBox="1">
            <a:spLocks noChangeArrowheads="1"/>
          </p:cNvSpPr>
          <p:nvPr/>
        </p:nvSpPr>
        <p:spPr bwMode="auto">
          <a:xfrm>
            <a:off x="5903645" y="3970277"/>
            <a:ext cx="8086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CH" altLang="en-US" dirty="0" err="1">
                <a:solidFill>
                  <a:srgbClr val="009999"/>
                </a:solidFill>
                <a:cs typeface="Arial" panose="020B0604020202020204" pitchFamily="34" charset="0"/>
              </a:rPr>
              <a:t>Delete</a:t>
            </a:r>
            <a:endParaRPr lang="en-US" altLang="en-US" dirty="0">
              <a:solidFill>
                <a:srgbClr val="009999"/>
              </a:solidFill>
              <a:cs typeface="Arial" panose="020B0604020202020204" pitchFamily="34" charset="0"/>
            </a:endParaRPr>
          </a:p>
        </p:txBody>
      </p:sp>
      <p:sp>
        <p:nvSpPr>
          <p:cNvPr id="15" name="Text Box 10"/>
          <p:cNvSpPr txBox="1">
            <a:spLocks noChangeArrowheads="1"/>
          </p:cNvSpPr>
          <p:nvPr/>
        </p:nvSpPr>
        <p:spPr bwMode="auto">
          <a:xfrm>
            <a:off x="5903645" y="4685197"/>
            <a:ext cx="9384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CH" altLang="en-US" dirty="0" err="1">
                <a:solidFill>
                  <a:srgbClr val="009999"/>
                </a:solidFill>
                <a:cs typeface="Arial" panose="020B0604020202020204" pitchFamily="34" charset="0"/>
              </a:rPr>
              <a:t>Shorten</a:t>
            </a:r>
            <a:endParaRPr lang="en-US" altLang="en-US" dirty="0">
              <a:solidFill>
                <a:srgbClr val="009999"/>
              </a:solidFill>
              <a:cs typeface="Arial" panose="020B0604020202020204" pitchFamily="34" charset="0"/>
            </a:endParaRPr>
          </a:p>
        </p:txBody>
      </p:sp>
      <p:sp>
        <p:nvSpPr>
          <p:cNvPr id="16" name="Text Box 11"/>
          <p:cNvSpPr txBox="1">
            <a:spLocks noChangeArrowheads="1"/>
          </p:cNvSpPr>
          <p:nvPr/>
        </p:nvSpPr>
        <p:spPr bwMode="auto">
          <a:xfrm>
            <a:off x="5887770" y="5642723"/>
            <a:ext cx="29427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fr-CH" altLang="en-US" dirty="0" err="1">
                <a:solidFill>
                  <a:srgbClr val="009999"/>
                </a:solidFill>
                <a:cs typeface="Arial" panose="020B0604020202020204" pitchFamily="34" charset="0"/>
              </a:rPr>
              <a:t>Add</a:t>
            </a:r>
            <a:r>
              <a:rPr lang="fr-CH" altLang="en-US" dirty="0">
                <a:solidFill>
                  <a:srgbClr val="009999"/>
                </a:solidFill>
                <a:cs typeface="Arial" panose="020B0604020202020204" pitchFamily="34" charset="0"/>
              </a:rPr>
              <a:t> more </a:t>
            </a:r>
            <a:r>
              <a:rPr lang="fr-CH" altLang="en-US" dirty="0" err="1">
                <a:solidFill>
                  <a:srgbClr val="009999"/>
                </a:solidFill>
                <a:cs typeface="Arial" panose="020B0604020202020204" pitchFamily="34" charset="0"/>
              </a:rPr>
              <a:t>details</a:t>
            </a:r>
            <a:r>
              <a:rPr lang="fr-CH" altLang="en-US" dirty="0">
                <a:solidFill>
                  <a:srgbClr val="009999"/>
                </a:solidFill>
                <a:cs typeface="Arial" panose="020B0604020202020204" pitchFamily="34" charset="0"/>
              </a:rPr>
              <a:t> </a:t>
            </a:r>
            <a:br>
              <a:rPr lang="fr-CH" altLang="en-US" dirty="0">
                <a:solidFill>
                  <a:srgbClr val="009999"/>
                </a:solidFill>
                <a:cs typeface="Arial" panose="020B0604020202020204" pitchFamily="34" charset="0"/>
              </a:rPr>
            </a:br>
            <a:r>
              <a:rPr lang="fr-CH" altLang="en-US" dirty="0">
                <a:solidFill>
                  <a:srgbClr val="009999"/>
                </a:solidFill>
                <a:cs typeface="Arial" panose="020B0604020202020204" pitchFamily="34" charset="0"/>
              </a:rPr>
              <a:t>(</a:t>
            </a:r>
            <a:r>
              <a:rPr lang="fr-CH" altLang="en-US" dirty="0" err="1">
                <a:solidFill>
                  <a:srgbClr val="009999"/>
                </a:solidFill>
                <a:cs typeface="Arial" panose="020B0604020202020204" pitchFamily="34" charset="0"/>
              </a:rPr>
              <a:t>study</a:t>
            </a:r>
            <a:r>
              <a:rPr lang="fr-CH" altLang="en-US" dirty="0">
                <a:solidFill>
                  <a:srgbClr val="009999"/>
                </a:solidFill>
                <a:cs typeface="Arial" panose="020B0604020202020204" pitchFamily="34" charset="0"/>
              </a:rPr>
              <a:t> </a:t>
            </a:r>
            <a:r>
              <a:rPr lang="fr-CH" altLang="en-US" dirty="0" err="1">
                <a:solidFill>
                  <a:srgbClr val="009999"/>
                </a:solidFill>
                <a:cs typeface="Arial" panose="020B0604020202020204" pitchFamily="34" charset="0"/>
              </a:rPr>
              <a:t>implementation</a:t>
            </a:r>
            <a:r>
              <a:rPr lang="fr-CH" altLang="en-US" dirty="0">
                <a:solidFill>
                  <a:srgbClr val="009999"/>
                </a:solidFill>
                <a:cs typeface="Arial" panose="020B0604020202020204" pitchFamily="34" charset="0"/>
              </a:rPr>
              <a:t> date)</a:t>
            </a:r>
            <a:endParaRPr lang="en-US" altLang="en-US" dirty="0">
              <a:solidFill>
                <a:srgbClr val="009999"/>
              </a:solidFill>
              <a:cs typeface="Arial" panose="020B0604020202020204" pitchFamily="34" charset="0"/>
            </a:endParaRPr>
          </a:p>
        </p:txBody>
      </p:sp>
      <p:sp>
        <p:nvSpPr>
          <p:cNvPr id="17" name="Line 12"/>
          <p:cNvSpPr>
            <a:spLocks noChangeShapeType="1"/>
          </p:cNvSpPr>
          <p:nvPr/>
        </p:nvSpPr>
        <p:spPr bwMode="auto">
          <a:xfrm>
            <a:off x="5646556" y="1689943"/>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cs typeface="Arial" panose="020B0604020202020204" pitchFamily="34" charset="0"/>
            </a:endParaRPr>
          </a:p>
        </p:txBody>
      </p:sp>
      <p:sp>
        <p:nvSpPr>
          <p:cNvPr id="18" name="Line 13"/>
          <p:cNvSpPr>
            <a:spLocks noChangeShapeType="1"/>
          </p:cNvSpPr>
          <p:nvPr/>
        </p:nvSpPr>
        <p:spPr bwMode="auto">
          <a:xfrm>
            <a:off x="5662431" y="2611060"/>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cs typeface="Arial" panose="020B0604020202020204" pitchFamily="34" charset="0"/>
            </a:endParaRPr>
          </a:p>
        </p:txBody>
      </p:sp>
      <p:sp>
        <p:nvSpPr>
          <p:cNvPr id="19" name="Line 14"/>
          <p:cNvSpPr>
            <a:spLocks noChangeShapeType="1"/>
          </p:cNvSpPr>
          <p:nvPr/>
        </p:nvSpPr>
        <p:spPr bwMode="auto">
          <a:xfrm>
            <a:off x="5678950" y="3540502"/>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cs typeface="Arial" panose="020B0604020202020204" pitchFamily="34" charset="0"/>
            </a:endParaRPr>
          </a:p>
        </p:txBody>
      </p:sp>
      <p:sp>
        <p:nvSpPr>
          <p:cNvPr id="20" name="Line 15"/>
          <p:cNvSpPr>
            <a:spLocks noChangeShapeType="1"/>
          </p:cNvSpPr>
          <p:nvPr/>
        </p:nvSpPr>
        <p:spPr bwMode="auto">
          <a:xfrm>
            <a:off x="5659170" y="4194685"/>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cs typeface="Arial" panose="020B0604020202020204" pitchFamily="34" charset="0"/>
            </a:endParaRPr>
          </a:p>
        </p:txBody>
      </p:sp>
      <p:sp>
        <p:nvSpPr>
          <p:cNvPr id="21" name="Line 16"/>
          <p:cNvSpPr>
            <a:spLocks noChangeShapeType="1"/>
          </p:cNvSpPr>
          <p:nvPr/>
        </p:nvSpPr>
        <p:spPr bwMode="auto">
          <a:xfrm>
            <a:off x="5659170" y="4899509"/>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cs typeface="Arial" panose="020B0604020202020204" pitchFamily="34" charset="0"/>
            </a:endParaRPr>
          </a:p>
        </p:txBody>
      </p:sp>
      <p:sp>
        <p:nvSpPr>
          <p:cNvPr id="22" name="Line 17"/>
          <p:cNvSpPr>
            <a:spLocks noChangeShapeType="1"/>
          </p:cNvSpPr>
          <p:nvPr/>
        </p:nvSpPr>
        <p:spPr bwMode="auto">
          <a:xfrm>
            <a:off x="5659169" y="5857035"/>
            <a:ext cx="228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cs typeface="Arial" panose="020B0604020202020204" pitchFamily="34" charset="0"/>
            </a:endParaRPr>
          </a:p>
        </p:txBody>
      </p:sp>
      <p:sp>
        <p:nvSpPr>
          <p:cNvPr id="23"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METHODS</a:t>
            </a:r>
          </a:p>
        </p:txBody>
      </p:sp>
    </p:spTree>
    <p:extLst>
      <p:ext uri="{BB962C8B-B14F-4D97-AF65-F5344CB8AC3E}">
        <p14:creationId xmlns:p14="http://schemas.microsoft.com/office/powerpoint/2010/main" val="211730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4" grpId="0"/>
      <p:bldP spid="15" grpId="0"/>
      <p:bldP spid="16" grpId="0"/>
      <p:bldP spid="17" grpId="0" animBg="1"/>
      <p:bldP spid="18" grpId="0" animBg="1"/>
      <p:bldP spid="19" grpId="0" animBg="1"/>
      <p:bldP spid="20" grpId="0" animBg="1"/>
      <p:bldP spid="21" grpId="0" animBg="1"/>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2592978" y="1701953"/>
            <a:ext cx="495082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800" dirty="0">
                <a:solidFill>
                  <a:srgbClr val="E0001B"/>
                </a:solidFill>
              </a:rPr>
              <a:t>How to write the </a:t>
            </a:r>
            <a:r>
              <a:rPr lang="en-US" sz="3600" b="1" dirty="0">
                <a:solidFill>
                  <a:srgbClr val="E0001B"/>
                </a:solidFill>
              </a:rPr>
              <a:t>RESULTS</a:t>
            </a:r>
            <a:r>
              <a:rPr lang="en-US" sz="3600" dirty="0">
                <a:solidFill>
                  <a:srgbClr val="E0001B"/>
                </a:solidFill>
              </a:rPr>
              <a:t> </a:t>
            </a:r>
            <a:r>
              <a:rPr lang="en-US" sz="3800" dirty="0">
                <a:solidFill>
                  <a:srgbClr val="E0001B"/>
                </a:solidFill>
              </a:rPr>
              <a:t>section</a:t>
            </a:r>
            <a:endParaRPr lang="en-US" sz="3800" dirty="0"/>
          </a:p>
          <a:p>
            <a:endParaRPr lang="en-US" sz="3600" dirty="0"/>
          </a:p>
        </p:txBody>
      </p:sp>
      <p:pic>
        <p:nvPicPr>
          <p:cNvPr id="10" name="Picture 7" descr="MC90018758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5150" y="1259993"/>
            <a:ext cx="1036638" cy="1219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756728" y="3198406"/>
            <a:ext cx="4318782" cy="3585704"/>
          </a:xfrm>
          <a:prstGeom prst="rect">
            <a:avLst/>
          </a:prstGeom>
        </p:spPr>
      </p:pic>
      <p:sp>
        <p:nvSpPr>
          <p:cNvPr id="5" name="Subtitle 2"/>
          <p:cNvSpPr txBox="1">
            <a:spLocks/>
          </p:cNvSpPr>
          <p:nvPr/>
        </p:nvSpPr>
        <p:spPr>
          <a:xfrm>
            <a:off x="3305082" y="3305601"/>
            <a:ext cx="2517648" cy="8426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CH" dirty="0" smtClean="0">
                <a:solidFill>
                  <a:schemeClr val="tx1">
                    <a:lumMod val="50000"/>
                    <a:lumOff val="50000"/>
                  </a:schemeClr>
                </a:solidFill>
                <a:latin typeface="+mj-lt"/>
                <a:cs typeface="Arial" panose="020B0604020202020204" pitchFamily="34" charset="0"/>
              </a:rPr>
              <a:t>Annette Sohn</a:t>
            </a:r>
          </a:p>
        </p:txBody>
      </p:sp>
    </p:spTree>
    <p:extLst>
      <p:ext uri="{BB962C8B-B14F-4D97-AF65-F5344CB8AC3E}">
        <p14:creationId xmlns:p14="http://schemas.microsoft.com/office/powerpoint/2010/main" val="40552040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1314187"/>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7"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RESULTS</a:t>
            </a:r>
          </a:p>
        </p:txBody>
      </p:sp>
      <p:sp>
        <p:nvSpPr>
          <p:cNvPr id="24" name="Rectangle 4"/>
          <p:cNvSpPr txBox="1">
            <a:spLocks noChangeArrowheads="1"/>
          </p:cNvSpPr>
          <p:nvPr/>
        </p:nvSpPr>
        <p:spPr>
          <a:xfrm>
            <a:off x="655874" y="1663337"/>
            <a:ext cx="73152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altLang="en-US" sz="2400" dirty="0">
                <a:latin typeface="+mj-lt"/>
                <a:cs typeface="Arial" panose="020B0604020202020204" pitchFamily="34" charset="0"/>
              </a:rPr>
              <a:t>Data</a:t>
            </a:r>
          </a:p>
          <a:p>
            <a:r>
              <a:rPr lang="en-GB" altLang="en-US" sz="2400" dirty="0">
                <a:latin typeface="+mj-lt"/>
                <a:cs typeface="Arial" panose="020B0604020202020204" pitchFamily="34" charset="0"/>
              </a:rPr>
              <a:t>Findings</a:t>
            </a:r>
          </a:p>
          <a:p>
            <a:r>
              <a:rPr lang="en-GB" altLang="en-US" sz="2400" dirty="0">
                <a:latin typeface="+mj-lt"/>
                <a:cs typeface="Arial" panose="020B0604020202020204" pitchFamily="34" charset="0"/>
              </a:rPr>
              <a:t>Lessons learned</a:t>
            </a:r>
          </a:p>
          <a:p>
            <a:r>
              <a:rPr lang="en-GB" altLang="en-US" sz="2400" dirty="0">
                <a:latin typeface="+mj-lt"/>
                <a:cs typeface="Arial" panose="020B0604020202020204" pitchFamily="34" charset="0"/>
              </a:rPr>
              <a:t>Results of analysis</a:t>
            </a:r>
          </a:p>
          <a:p>
            <a:endParaRPr lang="en-GB" altLang="en-US" sz="2400" dirty="0">
              <a:latin typeface="+mj-lt"/>
              <a:cs typeface="Arial" panose="020B0604020202020204" pitchFamily="34" charset="0"/>
            </a:endParaRPr>
          </a:p>
          <a:p>
            <a:r>
              <a:rPr lang="en-GB" altLang="en-US" sz="2400" dirty="0">
                <a:latin typeface="+mj-lt"/>
                <a:cs typeface="Arial" panose="020B0604020202020204" pitchFamily="34" charset="0"/>
              </a:rPr>
              <a:t>What was the knowledge gained?</a:t>
            </a:r>
          </a:p>
          <a:p>
            <a:endParaRPr lang="en-GB" altLang="en-US" sz="2400" dirty="0">
              <a:latin typeface="+mj-lt"/>
              <a:cs typeface="Arial" panose="020B0604020202020204" pitchFamily="34" charset="0"/>
            </a:endParaRPr>
          </a:p>
          <a:p>
            <a:r>
              <a:rPr lang="en-GB" altLang="en-US" sz="2400" dirty="0">
                <a:latin typeface="+mj-lt"/>
                <a:cs typeface="Arial" panose="020B0604020202020204" pitchFamily="34" charset="0"/>
              </a:rPr>
              <a:t>Past tense</a:t>
            </a:r>
          </a:p>
          <a:p>
            <a:r>
              <a:rPr lang="en-GB" altLang="en-US" sz="2400" dirty="0">
                <a:solidFill>
                  <a:srgbClr val="FF0000"/>
                </a:solidFill>
                <a:latin typeface="+mj-lt"/>
                <a:cs typeface="Arial" panose="020B0604020202020204" pitchFamily="34" charset="0"/>
              </a:rPr>
              <a:t>Be specific</a:t>
            </a:r>
          </a:p>
          <a:p>
            <a:r>
              <a:rPr lang="en-GB" altLang="en-US" sz="2400" dirty="0">
                <a:solidFill>
                  <a:srgbClr val="FF0000"/>
                </a:solidFill>
                <a:latin typeface="+mj-lt"/>
                <a:cs typeface="Arial" panose="020B0604020202020204" pitchFamily="34" charset="0"/>
              </a:rPr>
              <a:t>Aim of study</a:t>
            </a:r>
          </a:p>
        </p:txBody>
      </p:sp>
    </p:spTree>
    <p:extLst>
      <p:ext uri="{BB962C8B-B14F-4D97-AF65-F5344CB8AC3E}">
        <p14:creationId xmlns:p14="http://schemas.microsoft.com/office/powerpoint/2010/main" val="8230852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1314187"/>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6" name="Text Box 8"/>
          <p:cNvSpPr txBox="1">
            <a:spLocks noChangeArrowheads="1"/>
          </p:cNvSpPr>
          <p:nvPr/>
        </p:nvSpPr>
        <p:spPr bwMode="auto">
          <a:xfrm>
            <a:off x="361404" y="1528138"/>
            <a:ext cx="8526917" cy="506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GB" altLang="en-US" sz="2000" dirty="0"/>
              <a:t>How could this methods section be improved?</a:t>
            </a:r>
          </a:p>
        </p:txBody>
      </p:sp>
      <p:sp>
        <p:nvSpPr>
          <p:cNvPr id="8" name="Rectangle 3"/>
          <p:cNvSpPr txBox="1">
            <a:spLocks noChangeArrowheads="1"/>
          </p:cNvSpPr>
          <p:nvPr/>
        </p:nvSpPr>
        <p:spPr>
          <a:xfrm>
            <a:off x="814254" y="2262696"/>
            <a:ext cx="7867600" cy="337415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60000"/>
              </a:lnSpc>
              <a:buNone/>
            </a:pPr>
            <a:r>
              <a:rPr lang="en-GB" altLang="en-US" sz="1800" dirty="0">
                <a:latin typeface="+mj-lt"/>
                <a:cs typeface="Arial" panose="020B0604020202020204" pitchFamily="34" charset="0"/>
              </a:rPr>
              <a:t>Most of the people interviewed indicated that they have ever heard of AIDS, but only a few knew that AIDS was caused by HIV. A significant proportion of the respondents had heard of HIV on the TV or radio and the majority knew a person who had died of an AIDS-related illness within the last year. There was a large difference in knowledge on HIV transmission routes between men and women. </a:t>
            </a:r>
          </a:p>
        </p:txBody>
      </p:sp>
      <p:pic>
        <p:nvPicPr>
          <p:cNvPr id="9" name="Picture 2" descr="http://pictogram-free.com/highresolution/l_06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729" y="366482"/>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RESULTS</a:t>
            </a:r>
          </a:p>
        </p:txBody>
      </p:sp>
    </p:spTree>
    <p:extLst>
      <p:ext uri="{BB962C8B-B14F-4D97-AF65-F5344CB8AC3E}">
        <p14:creationId xmlns:p14="http://schemas.microsoft.com/office/powerpoint/2010/main" val="2651918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606415" y="2583786"/>
            <a:ext cx="8003233" cy="300711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r>
              <a:rPr lang="pt-BR" altLang="en-US" sz="2400" b="1" dirty="0">
                <a:latin typeface="+mj-lt"/>
                <a:cs typeface="Arial" panose="020B0604020202020204" pitchFamily="34" charset="0"/>
              </a:rPr>
              <a:t>Marlène Bras</a:t>
            </a:r>
            <a:r>
              <a:rPr lang="pt-BR" altLang="en-US" sz="2400" dirty="0">
                <a:latin typeface="+mj-lt"/>
                <a:cs typeface="Arial" panose="020B0604020202020204" pitchFamily="34" charset="0"/>
              </a:rPr>
              <a:t>, Executive Editor</a:t>
            </a:r>
          </a:p>
          <a:p>
            <a:pPr indent="0">
              <a:lnSpc>
                <a:spcPct val="90000"/>
              </a:lnSpc>
              <a:buFontTx/>
              <a:buNone/>
            </a:pPr>
            <a:endParaRPr lang="pt-BR" altLang="en-US" sz="2400" dirty="0">
              <a:latin typeface="+mj-lt"/>
              <a:cs typeface="Arial" panose="020B0604020202020204" pitchFamily="34" charset="0"/>
            </a:endParaRPr>
          </a:p>
          <a:p>
            <a:pPr indent="0">
              <a:lnSpc>
                <a:spcPct val="90000"/>
              </a:lnSpc>
              <a:buFontTx/>
              <a:buNone/>
            </a:pPr>
            <a:r>
              <a:rPr lang="pt-BR" altLang="en-US" sz="2400" b="1" dirty="0">
                <a:latin typeface="+mj-lt"/>
                <a:cs typeface="Arial" panose="020B0604020202020204" pitchFamily="34" charset="0"/>
              </a:rPr>
              <a:t>Annette Sohn</a:t>
            </a:r>
            <a:r>
              <a:rPr lang="pt-BR" altLang="en-US" sz="2400" dirty="0">
                <a:latin typeface="+mj-lt"/>
                <a:cs typeface="Arial" panose="020B0604020202020204" pitchFamily="34" charset="0"/>
              </a:rPr>
              <a:t>, Editor-in-Chief</a:t>
            </a:r>
          </a:p>
          <a:p>
            <a:pPr indent="0">
              <a:lnSpc>
                <a:spcPct val="90000"/>
              </a:lnSpc>
              <a:buFontTx/>
              <a:buNone/>
            </a:pPr>
            <a:endParaRPr lang="pt-BR" altLang="en-US" sz="2400" dirty="0">
              <a:latin typeface="+mj-lt"/>
              <a:cs typeface="Arial" panose="020B0604020202020204" pitchFamily="34" charset="0"/>
            </a:endParaRPr>
          </a:p>
          <a:p>
            <a:pPr indent="0">
              <a:lnSpc>
                <a:spcPct val="90000"/>
              </a:lnSpc>
              <a:buFontTx/>
              <a:buNone/>
            </a:pPr>
            <a:r>
              <a:rPr lang="pt-BR" altLang="en-US" sz="2400" b="1" dirty="0">
                <a:latin typeface="+mj-lt"/>
                <a:cs typeface="Arial" panose="020B0604020202020204" pitchFamily="34" charset="0"/>
              </a:rPr>
              <a:t>Susan Kippax</a:t>
            </a:r>
            <a:r>
              <a:rPr lang="pt-BR" altLang="en-US" sz="2400" dirty="0">
                <a:latin typeface="+mj-lt"/>
                <a:cs typeface="Arial" panose="020B0604020202020204" pitchFamily="34" charset="0"/>
              </a:rPr>
              <a:t>, Editor-in-Chief</a:t>
            </a:r>
          </a:p>
          <a:p>
            <a:pPr indent="0">
              <a:lnSpc>
                <a:spcPct val="90000"/>
              </a:lnSpc>
            </a:pPr>
            <a:endParaRPr lang="en-GB" altLang="en-US" sz="2400" dirty="0">
              <a:latin typeface="+mj-lt"/>
              <a:cs typeface="Arial" panose="020B0604020202020204" pitchFamily="34" charset="0"/>
            </a:endParaRPr>
          </a:p>
          <a:p>
            <a:pPr indent="0">
              <a:lnSpc>
                <a:spcPct val="90000"/>
              </a:lnSpc>
            </a:pPr>
            <a:endParaRPr lang="en-GB" altLang="en-US" sz="2400" dirty="0">
              <a:latin typeface="+mj-lt"/>
              <a:cs typeface="Arial" panose="020B0604020202020204" pitchFamily="34" charset="0"/>
            </a:endParaRPr>
          </a:p>
          <a:p>
            <a:pPr indent="0">
              <a:lnSpc>
                <a:spcPct val="90000"/>
              </a:lnSpc>
            </a:pPr>
            <a:endParaRPr lang="en-GB" altLang="en-US" sz="2400" dirty="0">
              <a:latin typeface="+mj-lt"/>
              <a:cs typeface="Arial" panose="020B0604020202020204" pitchFamily="34" charset="0"/>
            </a:endParaRPr>
          </a:p>
          <a:p>
            <a:pPr indent="0">
              <a:lnSpc>
                <a:spcPct val="90000"/>
              </a:lnSpc>
              <a:buFontTx/>
              <a:buNone/>
            </a:pPr>
            <a:endParaRPr lang="en-GB" altLang="en-US" sz="2400" dirty="0">
              <a:latin typeface="+mj-lt"/>
              <a:cs typeface="Arial" panose="020B0604020202020204" pitchFamily="34" charset="0"/>
            </a:endParaRPr>
          </a:p>
          <a:p>
            <a:pPr indent="0">
              <a:lnSpc>
                <a:spcPct val="90000"/>
              </a:lnSpc>
              <a:buFontTx/>
              <a:buNone/>
            </a:pPr>
            <a:endParaRPr lang="fr-CH" altLang="en-US" sz="2400" dirty="0">
              <a:latin typeface="+mj-lt"/>
              <a:cs typeface="Arial" panose="020B0604020202020204" pitchFamily="34" charset="0"/>
            </a:endParaRPr>
          </a:p>
          <a:p>
            <a:pPr indent="0">
              <a:lnSpc>
                <a:spcPct val="90000"/>
              </a:lnSpc>
              <a:buFontTx/>
              <a:buNone/>
            </a:pPr>
            <a:endParaRPr lang="en-GB" altLang="en-US" sz="2400" dirty="0">
              <a:latin typeface="+mj-lt"/>
              <a:cs typeface="Arial" panose="020B0604020202020204" pitchFamily="34" charset="0"/>
            </a:endParaRPr>
          </a:p>
        </p:txBody>
      </p:sp>
      <p:sp>
        <p:nvSpPr>
          <p:cNvPr id="8" name="Rectangle 7"/>
          <p:cNvSpPr txBox="1">
            <a:spLocks noChangeArrowheads="1"/>
          </p:cNvSpPr>
          <p:nvPr/>
        </p:nvSpPr>
        <p:spPr>
          <a:xfrm>
            <a:off x="-766470" y="441152"/>
            <a:ext cx="9289032"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Workshop Facilitators </a:t>
            </a:r>
          </a:p>
        </p:txBody>
      </p:sp>
    </p:spTree>
    <p:extLst>
      <p:ext uri="{BB962C8B-B14F-4D97-AF65-F5344CB8AC3E}">
        <p14:creationId xmlns:p14="http://schemas.microsoft.com/office/powerpoint/2010/main" val="2501817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1314187"/>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2" name="Rectangle 1"/>
          <p:cNvSpPr/>
          <p:nvPr/>
        </p:nvSpPr>
        <p:spPr>
          <a:xfrm>
            <a:off x="1203008" y="4887700"/>
            <a:ext cx="6936375" cy="1089529"/>
          </a:xfrm>
          <a:prstGeom prst="rect">
            <a:avLst/>
          </a:prstGeom>
        </p:spPr>
        <p:txBody>
          <a:bodyPr wrap="square">
            <a:spAutoFit/>
          </a:bodyPr>
          <a:lstStyle/>
          <a:p>
            <a:pPr>
              <a:lnSpc>
                <a:spcPct val="90000"/>
              </a:lnSpc>
            </a:pPr>
            <a:r>
              <a:rPr lang="en-GB" altLang="en-US" b="1" dirty="0">
                <a:cs typeface="Arial" panose="020B0604020202020204" pitchFamily="34" charset="0"/>
              </a:rPr>
              <a:t>Aim 1: </a:t>
            </a:r>
            <a:r>
              <a:rPr lang="en-GB" altLang="en-US" dirty="0">
                <a:cs typeface="Arial" panose="020B0604020202020204" pitchFamily="34" charset="0"/>
              </a:rPr>
              <a:t>Is knowledge of HIV correlated with risky sexual behaviour?</a:t>
            </a:r>
          </a:p>
          <a:p>
            <a:pPr>
              <a:lnSpc>
                <a:spcPct val="90000"/>
              </a:lnSpc>
            </a:pPr>
            <a:endParaRPr lang="en-GB" altLang="en-US" dirty="0">
              <a:cs typeface="Arial" panose="020B0604020202020204" pitchFamily="34" charset="0"/>
            </a:endParaRPr>
          </a:p>
          <a:p>
            <a:pPr>
              <a:lnSpc>
                <a:spcPct val="90000"/>
              </a:lnSpc>
            </a:pPr>
            <a:r>
              <a:rPr lang="en-GB" altLang="en-US" b="1" dirty="0">
                <a:cs typeface="Arial" panose="020B0604020202020204" pitchFamily="34" charset="0"/>
              </a:rPr>
              <a:t>Aim 2: </a:t>
            </a:r>
            <a:r>
              <a:rPr lang="en-GB" altLang="en-US" dirty="0">
                <a:cs typeface="Arial" panose="020B0604020202020204" pitchFamily="34" charset="0"/>
              </a:rPr>
              <a:t>What is the level of knowledge of HIV and what is the source of information.</a:t>
            </a:r>
          </a:p>
        </p:txBody>
      </p:sp>
      <p:sp>
        <p:nvSpPr>
          <p:cNvPr id="10" name="Rectangle 3"/>
          <p:cNvSpPr txBox="1">
            <a:spLocks noChangeArrowheads="1"/>
          </p:cNvSpPr>
          <p:nvPr/>
        </p:nvSpPr>
        <p:spPr>
          <a:xfrm>
            <a:off x="814254" y="2262696"/>
            <a:ext cx="7867600" cy="337415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60000"/>
              </a:lnSpc>
              <a:buNone/>
            </a:pPr>
            <a:r>
              <a:rPr lang="en-GB" altLang="en-US" sz="1800" b="1" dirty="0">
                <a:solidFill>
                  <a:srgbClr val="009999"/>
                </a:solidFill>
                <a:latin typeface="+mj-lt"/>
                <a:cs typeface="Arial" panose="020B0604020202020204" pitchFamily="34" charset="0"/>
              </a:rPr>
              <a:t>Most</a:t>
            </a:r>
            <a:r>
              <a:rPr lang="en-GB" altLang="en-US" sz="1800" dirty="0">
                <a:latin typeface="+mj-lt"/>
                <a:cs typeface="Arial" panose="020B0604020202020204" pitchFamily="34" charset="0"/>
              </a:rPr>
              <a:t> of the people interviewed indicated that they have ever heard of AIDS, but only a </a:t>
            </a:r>
            <a:r>
              <a:rPr lang="en-GB" altLang="en-US" sz="1800" b="1" dirty="0">
                <a:solidFill>
                  <a:srgbClr val="009999"/>
                </a:solidFill>
                <a:latin typeface="+mj-lt"/>
                <a:cs typeface="Arial" panose="020B0604020202020204" pitchFamily="34" charset="0"/>
              </a:rPr>
              <a:t>few</a:t>
            </a:r>
            <a:r>
              <a:rPr lang="en-GB" altLang="en-US" sz="1800" dirty="0">
                <a:latin typeface="+mj-lt"/>
                <a:cs typeface="Arial" panose="020B0604020202020204" pitchFamily="34" charset="0"/>
              </a:rPr>
              <a:t> knew that AIDS was caused by HIV. A </a:t>
            </a:r>
            <a:r>
              <a:rPr lang="en-GB" altLang="en-US" sz="1800" b="1" dirty="0">
                <a:solidFill>
                  <a:srgbClr val="009999"/>
                </a:solidFill>
                <a:latin typeface="+mj-lt"/>
                <a:cs typeface="Arial" panose="020B0604020202020204" pitchFamily="34" charset="0"/>
              </a:rPr>
              <a:t>significant</a:t>
            </a:r>
            <a:r>
              <a:rPr lang="en-GB" altLang="en-US" sz="1800" dirty="0">
                <a:latin typeface="+mj-lt"/>
                <a:cs typeface="Arial" panose="020B0604020202020204" pitchFamily="34" charset="0"/>
              </a:rPr>
              <a:t> </a:t>
            </a:r>
            <a:r>
              <a:rPr lang="en-GB" altLang="en-US" sz="1800" b="1" dirty="0">
                <a:solidFill>
                  <a:srgbClr val="009999"/>
                </a:solidFill>
                <a:latin typeface="+mj-lt"/>
                <a:cs typeface="Arial" panose="020B0604020202020204" pitchFamily="34" charset="0"/>
              </a:rPr>
              <a:t>proportion</a:t>
            </a:r>
            <a:r>
              <a:rPr lang="en-GB" altLang="en-US" sz="1800" dirty="0">
                <a:latin typeface="+mj-lt"/>
                <a:cs typeface="Arial" panose="020B0604020202020204" pitchFamily="34" charset="0"/>
              </a:rPr>
              <a:t> of the respondents had heard of HIV on the TV or radio and the </a:t>
            </a:r>
            <a:r>
              <a:rPr lang="en-GB" altLang="en-US" sz="1800" b="1" dirty="0">
                <a:solidFill>
                  <a:srgbClr val="009999"/>
                </a:solidFill>
                <a:latin typeface="+mj-lt"/>
                <a:cs typeface="Arial" panose="020B0604020202020204" pitchFamily="34" charset="0"/>
              </a:rPr>
              <a:t>majority</a:t>
            </a:r>
            <a:r>
              <a:rPr lang="en-GB" altLang="en-US" sz="1800" dirty="0">
                <a:latin typeface="+mj-lt"/>
                <a:cs typeface="Arial" panose="020B0604020202020204" pitchFamily="34" charset="0"/>
              </a:rPr>
              <a:t> knew a person who had died of an AIDS-related illness within the last year. There was a </a:t>
            </a:r>
            <a:r>
              <a:rPr lang="en-GB" altLang="en-US" sz="1800" b="1" dirty="0">
                <a:solidFill>
                  <a:srgbClr val="009999"/>
                </a:solidFill>
                <a:latin typeface="+mj-lt"/>
                <a:cs typeface="Arial" panose="020B0604020202020204" pitchFamily="34" charset="0"/>
              </a:rPr>
              <a:t>large</a:t>
            </a:r>
            <a:r>
              <a:rPr lang="en-GB" altLang="en-US" sz="1800" dirty="0">
                <a:latin typeface="+mj-lt"/>
                <a:cs typeface="Arial" panose="020B0604020202020204" pitchFamily="34" charset="0"/>
              </a:rPr>
              <a:t> difference in knowledge on HIV transmission routes between men and women. </a:t>
            </a:r>
          </a:p>
        </p:txBody>
      </p:sp>
      <p:pic>
        <p:nvPicPr>
          <p:cNvPr id="6" name="Picture 2" descr="http://pictogram-free.com/highresolution/l_06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729" y="366482"/>
            <a:ext cx="864096" cy="86409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RESULTS</a:t>
            </a:r>
          </a:p>
        </p:txBody>
      </p:sp>
    </p:spTree>
    <p:extLst>
      <p:ext uri="{BB962C8B-B14F-4D97-AF65-F5344CB8AC3E}">
        <p14:creationId xmlns:p14="http://schemas.microsoft.com/office/powerpoint/2010/main" val="2866791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1314187"/>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8" name="Text Box 8"/>
          <p:cNvSpPr txBox="1">
            <a:spLocks noChangeArrowheads="1"/>
          </p:cNvSpPr>
          <p:nvPr/>
        </p:nvSpPr>
        <p:spPr bwMode="auto">
          <a:xfrm>
            <a:off x="361404" y="1528138"/>
            <a:ext cx="8526917" cy="506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GB" altLang="en-US" sz="2000" dirty="0"/>
              <a:t>Is this a good results section? Why?</a:t>
            </a:r>
          </a:p>
        </p:txBody>
      </p:sp>
      <p:sp>
        <p:nvSpPr>
          <p:cNvPr id="11" name="Rectangle 3"/>
          <p:cNvSpPr txBox="1">
            <a:spLocks noChangeArrowheads="1"/>
          </p:cNvSpPr>
          <p:nvPr/>
        </p:nvSpPr>
        <p:spPr>
          <a:xfrm>
            <a:off x="814254" y="2262696"/>
            <a:ext cx="7867600" cy="337415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60000"/>
              </a:lnSpc>
              <a:buNone/>
            </a:pPr>
            <a:r>
              <a:rPr lang="en-GB" altLang="en-US" sz="1800" dirty="0">
                <a:latin typeface="+mj-lt"/>
                <a:cs typeface="Arial" panose="020B0604020202020204" pitchFamily="34" charset="0"/>
              </a:rPr>
              <a:t>Women's average ages were 23.3 and 25.1 years, respectively at Johannesburg and Cape Town, and 93.5% and 96.4% of women were single respectively. A total of 4692 adverse events (AEs) were reported, including one death, 38 other serious AEs, and six fractures. No serious AEs were considered related to use of </a:t>
            </a:r>
            <a:r>
              <a:rPr lang="en-GB" altLang="en-US" sz="1800" dirty="0" err="1">
                <a:latin typeface="+mj-lt"/>
                <a:cs typeface="Arial" panose="020B0604020202020204" pitchFamily="34" charset="0"/>
              </a:rPr>
              <a:t>tenofovir</a:t>
            </a:r>
            <a:r>
              <a:rPr lang="en-GB" altLang="en-US" sz="1800" dirty="0">
                <a:latin typeface="+mj-lt"/>
                <a:cs typeface="Arial" panose="020B0604020202020204" pitchFamily="34" charset="0"/>
              </a:rPr>
              <a:t> gel. The most frequently reported AEs were influenza (436 patients), vaginal discharge (312 patients) and vaginal candidiasis (244 patients). </a:t>
            </a:r>
          </a:p>
        </p:txBody>
      </p:sp>
      <p:pic>
        <p:nvPicPr>
          <p:cNvPr id="12" name="Picture 2" descr="http://cliparts.co/cliparts/6cp/5g8/6cp5g8yz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404" y="273554"/>
            <a:ext cx="1129593" cy="112959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RESULTS</a:t>
            </a:r>
          </a:p>
        </p:txBody>
      </p:sp>
    </p:spTree>
    <p:extLst>
      <p:ext uri="{BB962C8B-B14F-4D97-AF65-F5344CB8AC3E}">
        <p14:creationId xmlns:p14="http://schemas.microsoft.com/office/powerpoint/2010/main" val="17314684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1314187"/>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11" name="Rectangle 3"/>
          <p:cNvSpPr txBox="1">
            <a:spLocks noChangeArrowheads="1"/>
          </p:cNvSpPr>
          <p:nvPr/>
        </p:nvSpPr>
        <p:spPr>
          <a:xfrm>
            <a:off x="814254" y="2262696"/>
            <a:ext cx="7867600" cy="337415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60000"/>
              </a:lnSpc>
              <a:buNone/>
            </a:pPr>
            <a:r>
              <a:rPr lang="en-GB" altLang="en-US" sz="1800" dirty="0">
                <a:latin typeface="+mj-lt"/>
                <a:cs typeface="Arial" panose="020B0604020202020204" pitchFamily="34" charset="0"/>
              </a:rPr>
              <a:t>Women's average ages were </a:t>
            </a:r>
            <a:r>
              <a:rPr lang="en-GB" altLang="en-US" sz="1800" b="1" dirty="0">
                <a:solidFill>
                  <a:srgbClr val="009999"/>
                </a:solidFill>
                <a:latin typeface="+mj-lt"/>
                <a:cs typeface="Arial" panose="020B0604020202020204" pitchFamily="34" charset="0"/>
              </a:rPr>
              <a:t>23.3</a:t>
            </a:r>
            <a:r>
              <a:rPr lang="en-GB" altLang="en-US" sz="1800" dirty="0">
                <a:latin typeface="+mj-lt"/>
                <a:cs typeface="Arial" panose="020B0604020202020204" pitchFamily="34" charset="0"/>
              </a:rPr>
              <a:t> and </a:t>
            </a:r>
            <a:r>
              <a:rPr lang="en-GB" altLang="en-US" sz="1800" b="1" dirty="0">
                <a:solidFill>
                  <a:srgbClr val="009999"/>
                </a:solidFill>
                <a:latin typeface="+mj-lt"/>
                <a:cs typeface="Arial" panose="020B0604020202020204" pitchFamily="34" charset="0"/>
              </a:rPr>
              <a:t>25.1</a:t>
            </a:r>
            <a:r>
              <a:rPr lang="en-GB" altLang="en-US" sz="1800" dirty="0">
                <a:latin typeface="+mj-lt"/>
                <a:cs typeface="Arial" panose="020B0604020202020204" pitchFamily="34" charset="0"/>
              </a:rPr>
              <a:t> years, respectively at Johannesburg and Cape Town, and </a:t>
            </a:r>
            <a:r>
              <a:rPr lang="en-GB" altLang="en-US" sz="1800" b="1" dirty="0">
                <a:solidFill>
                  <a:srgbClr val="009999"/>
                </a:solidFill>
                <a:latin typeface="+mj-lt"/>
                <a:cs typeface="Arial" panose="020B0604020202020204" pitchFamily="34" charset="0"/>
              </a:rPr>
              <a:t>93.5%</a:t>
            </a:r>
            <a:r>
              <a:rPr lang="en-GB" altLang="en-US" sz="1800" dirty="0">
                <a:solidFill>
                  <a:srgbClr val="009999"/>
                </a:solidFill>
                <a:latin typeface="+mj-lt"/>
                <a:cs typeface="Arial" panose="020B0604020202020204" pitchFamily="34" charset="0"/>
              </a:rPr>
              <a:t> </a:t>
            </a:r>
            <a:r>
              <a:rPr lang="en-GB" altLang="en-US" sz="1800" dirty="0">
                <a:latin typeface="+mj-lt"/>
                <a:cs typeface="Arial" panose="020B0604020202020204" pitchFamily="34" charset="0"/>
              </a:rPr>
              <a:t>and </a:t>
            </a:r>
            <a:r>
              <a:rPr lang="en-GB" altLang="en-US" sz="1800" b="1" dirty="0">
                <a:solidFill>
                  <a:srgbClr val="009999"/>
                </a:solidFill>
                <a:latin typeface="+mj-lt"/>
                <a:cs typeface="Arial" panose="020B0604020202020204" pitchFamily="34" charset="0"/>
              </a:rPr>
              <a:t>96.4</a:t>
            </a:r>
            <a:r>
              <a:rPr lang="en-GB" altLang="en-US" sz="1800" dirty="0">
                <a:latin typeface="+mj-lt"/>
                <a:cs typeface="Arial" panose="020B0604020202020204" pitchFamily="34" charset="0"/>
              </a:rPr>
              <a:t>% of women were single respectively. A total of </a:t>
            </a:r>
            <a:r>
              <a:rPr lang="en-GB" altLang="en-US" sz="1800" b="1" dirty="0">
                <a:solidFill>
                  <a:srgbClr val="009999"/>
                </a:solidFill>
                <a:latin typeface="+mj-lt"/>
                <a:cs typeface="Arial" panose="020B0604020202020204" pitchFamily="34" charset="0"/>
              </a:rPr>
              <a:t>4692</a:t>
            </a:r>
            <a:r>
              <a:rPr lang="en-GB" altLang="en-US" sz="1800" dirty="0">
                <a:latin typeface="+mj-lt"/>
                <a:cs typeface="Arial" panose="020B0604020202020204" pitchFamily="34" charset="0"/>
              </a:rPr>
              <a:t> adverse events (AEs) were reported, including one death, </a:t>
            </a:r>
            <a:r>
              <a:rPr lang="en-GB" altLang="en-US" sz="1800" b="1" dirty="0">
                <a:solidFill>
                  <a:srgbClr val="009999"/>
                </a:solidFill>
                <a:latin typeface="+mj-lt"/>
                <a:cs typeface="Arial" panose="020B0604020202020204" pitchFamily="34" charset="0"/>
              </a:rPr>
              <a:t>38</a:t>
            </a:r>
            <a:r>
              <a:rPr lang="en-GB" altLang="en-US" sz="1800" dirty="0">
                <a:latin typeface="+mj-lt"/>
                <a:cs typeface="Arial" panose="020B0604020202020204" pitchFamily="34" charset="0"/>
              </a:rPr>
              <a:t> other serious AEs, and </a:t>
            </a:r>
            <a:r>
              <a:rPr lang="en-GB" altLang="en-US" sz="1800" b="1" dirty="0">
                <a:solidFill>
                  <a:srgbClr val="009999"/>
                </a:solidFill>
                <a:latin typeface="+mj-lt"/>
                <a:cs typeface="Arial" panose="020B0604020202020204" pitchFamily="34" charset="0"/>
              </a:rPr>
              <a:t>six</a:t>
            </a:r>
            <a:r>
              <a:rPr lang="en-GB" altLang="en-US" sz="1800" dirty="0">
                <a:latin typeface="+mj-lt"/>
                <a:cs typeface="Arial" panose="020B0604020202020204" pitchFamily="34" charset="0"/>
              </a:rPr>
              <a:t> fractures. No serious AEs were considered related to use of </a:t>
            </a:r>
            <a:r>
              <a:rPr lang="en-GB" altLang="en-US" sz="1800" dirty="0" err="1">
                <a:latin typeface="+mj-lt"/>
                <a:cs typeface="Arial" panose="020B0604020202020204" pitchFamily="34" charset="0"/>
              </a:rPr>
              <a:t>tenofovir</a:t>
            </a:r>
            <a:r>
              <a:rPr lang="en-GB" altLang="en-US" sz="1800" dirty="0">
                <a:latin typeface="+mj-lt"/>
                <a:cs typeface="Arial" panose="020B0604020202020204" pitchFamily="34" charset="0"/>
              </a:rPr>
              <a:t> gel. The most frequently reported AEs were influenza </a:t>
            </a:r>
            <a:r>
              <a:rPr lang="en-GB" altLang="en-US" sz="1800" b="1" dirty="0">
                <a:solidFill>
                  <a:srgbClr val="009999"/>
                </a:solidFill>
                <a:latin typeface="+mj-lt"/>
                <a:cs typeface="Arial" panose="020B0604020202020204" pitchFamily="34" charset="0"/>
              </a:rPr>
              <a:t>(436 patients)</a:t>
            </a:r>
            <a:r>
              <a:rPr lang="en-GB" altLang="en-US" sz="1800" dirty="0">
                <a:latin typeface="+mj-lt"/>
                <a:cs typeface="Arial" panose="020B0604020202020204" pitchFamily="34" charset="0"/>
              </a:rPr>
              <a:t>, vaginal discharge </a:t>
            </a:r>
            <a:r>
              <a:rPr lang="en-GB" altLang="en-US" sz="1800" b="1" dirty="0">
                <a:solidFill>
                  <a:srgbClr val="009999"/>
                </a:solidFill>
                <a:latin typeface="+mj-lt"/>
                <a:cs typeface="Arial" panose="020B0604020202020204" pitchFamily="34" charset="0"/>
              </a:rPr>
              <a:t>(312 patients)</a:t>
            </a:r>
            <a:r>
              <a:rPr lang="en-GB" altLang="en-US" sz="1800" dirty="0">
                <a:latin typeface="+mj-lt"/>
                <a:cs typeface="Arial" panose="020B0604020202020204" pitchFamily="34" charset="0"/>
              </a:rPr>
              <a:t> and vaginal candidiasis </a:t>
            </a:r>
            <a:r>
              <a:rPr lang="en-GB" altLang="en-US" sz="1800" b="1" dirty="0">
                <a:solidFill>
                  <a:srgbClr val="009999"/>
                </a:solidFill>
                <a:latin typeface="+mj-lt"/>
                <a:cs typeface="Arial" panose="020B0604020202020204" pitchFamily="34" charset="0"/>
              </a:rPr>
              <a:t>(244 patients)</a:t>
            </a:r>
            <a:r>
              <a:rPr lang="en-GB" altLang="en-US" sz="1800" dirty="0">
                <a:latin typeface="+mj-lt"/>
                <a:cs typeface="Arial" panose="020B0604020202020204" pitchFamily="34" charset="0"/>
              </a:rPr>
              <a:t>. </a:t>
            </a:r>
          </a:p>
        </p:txBody>
      </p:sp>
      <p:pic>
        <p:nvPicPr>
          <p:cNvPr id="12" name="Picture 2" descr="http://cliparts.co/cliparts/6cp/5g8/6cp5g8yz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404" y="273554"/>
            <a:ext cx="1129593" cy="112959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926200" y="5234787"/>
            <a:ext cx="5488682" cy="923330"/>
          </a:xfrm>
          <a:prstGeom prst="rect">
            <a:avLst/>
          </a:prstGeom>
          <a:noFill/>
        </p:spPr>
        <p:txBody>
          <a:bodyPr wrap="none" rtlCol="0">
            <a:spAutoFit/>
          </a:bodyPr>
          <a:lstStyle/>
          <a:p>
            <a:pPr marL="285750" indent="-285750">
              <a:buFontTx/>
              <a:buChar char="-"/>
            </a:pPr>
            <a:r>
              <a:rPr lang="fr-CH" b="1" dirty="0" err="1" smtClean="0">
                <a:cs typeface="Arial" panose="020B0604020202020204" pitchFamily="34" charset="0"/>
              </a:rPr>
              <a:t>Specific</a:t>
            </a:r>
            <a:r>
              <a:rPr lang="fr-CH" dirty="0" smtClean="0">
                <a:cs typeface="Arial" panose="020B0604020202020204" pitchFamily="34" charset="0"/>
              </a:rPr>
              <a:t> </a:t>
            </a:r>
            <a:r>
              <a:rPr lang="fr-CH" b="1" dirty="0">
                <a:cs typeface="Arial" panose="020B0604020202020204" pitchFamily="34" charset="0"/>
              </a:rPr>
              <a:t>data</a:t>
            </a:r>
            <a:r>
              <a:rPr lang="fr-CH" dirty="0">
                <a:cs typeface="Arial" panose="020B0604020202020204" pitchFamily="34" charset="0"/>
              </a:rPr>
              <a:t>: </a:t>
            </a:r>
            <a:r>
              <a:rPr lang="fr-CH" dirty="0" err="1">
                <a:cs typeface="Arial" panose="020B0604020202020204" pitchFamily="34" charset="0"/>
              </a:rPr>
              <a:t>numbers</a:t>
            </a:r>
            <a:r>
              <a:rPr lang="fr-CH" dirty="0">
                <a:cs typeface="Arial" panose="020B0604020202020204" pitchFamily="34" charset="0"/>
              </a:rPr>
              <a:t>, </a:t>
            </a:r>
            <a:r>
              <a:rPr lang="fr-CH" dirty="0" err="1">
                <a:cs typeface="Arial" panose="020B0604020202020204" pitchFamily="34" charset="0"/>
              </a:rPr>
              <a:t>percentages</a:t>
            </a:r>
            <a:endParaRPr lang="fr-CH" dirty="0">
              <a:cs typeface="Arial" panose="020B0604020202020204" pitchFamily="34" charset="0"/>
            </a:endParaRPr>
          </a:p>
          <a:p>
            <a:endParaRPr lang="fr-CH" dirty="0">
              <a:cs typeface="Arial" panose="020B0604020202020204" pitchFamily="34" charset="0"/>
            </a:endParaRPr>
          </a:p>
          <a:p>
            <a:pPr marL="285750" indent="-285750">
              <a:buFontTx/>
              <a:buChar char="-"/>
            </a:pPr>
            <a:r>
              <a:rPr lang="fr-CH" b="1" dirty="0" err="1">
                <a:cs typeface="Arial" panose="020B0604020202020204" pitchFamily="34" charset="0"/>
              </a:rPr>
              <a:t>Logical</a:t>
            </a:r>
            <a:r>
              <a:rPr lang="fr-CH" dirty="0">
                <a:cs typeface="Arial" panose="020B0604020202020204" pitchFamily="34" charset="0"/>
              </a:rPr>
              <a:t> </a:t>
            </a:r>
            <a:r>
              <a:rPr lang="fr-CH" b="1" dirty="0">
                <a:cs typeface="Arial" panose="020B0604020202020204" pitchFamily="34" charset="0"/>
              </a:rPr>
              <a:t>flow</a:t>
            </a:r>
            <a:r>
              <a:rPr lang="fr-CH" dirty="0">
                <a:cs typeface="Arial" panose="020B0604020202020204" pitchFamily="34" charset="0"/>
              </a:rPr>
              <a:t>: </a:t>
            </a:r>
            <a:r>
              <a:rPr lang="fr-CH" dirty="0" err="1">
                <a:cs typeface="Arial" panose="020B0604020202020204" pitchFamily="34" charset="0"/>
              </a:rPr>
              <a:t>study</a:t>
            </a:r>
            <a:r>
              <a:rPr lang="fr-CH" dirty="0">
                <a:cs typeface="Arial" panose="020B0604020202020204" pitchFamily="34" charset="0"/>
              </a:rPr>
              <a:t> population </a:t>
            </a:r>
            <a:r>
              <a:rPr lang="fr-CH" dirty="0" err="1">
                <a:cs typeface="Arial" panose="020B0604020202020204" pitchFamily="34" charset="0"/>
              </a:rPr>
              <a:t>then</a:t>
            </a:r>
            <a:r>
              <a:rPr lang="fr-CH" dirty="0">
                <a:cs typeface="Arial" panose="020B0604020202020204" pitchFamily="34" charset="0"/>
              </a:rPr>
              <a:t> </a:t>
            </a:r>
            <a:r>
              <a:rPr lang="fr-CH" dirty="0" err="1">
                <a:cs typeface="Arial" panose="020B0604020202020204" pitchFamily="34" charset="0"/>
              </a:rPr>
              <a:t>details</a:t>
            </a:r>
            <a:r>
              <a:rPr lang="fr-CH" dirty="0">
                <a:cs typeface="Arial" panose="020B0604020202020204" pitchFamily="34" charset="0"/>
              </a:rPr>
              <a:t> on the </a:t>
            </a:r>
            <a:r>
              <a:rPr lang="fr-CH" dirty="0" err="1">
                <a:cs typeface="Arial" panose="020B0604020202020204" pitchFamily="34" charset="0"/>
              </a:rPr>
              <a:t>AEs</a:t>
            </a:r>
            <a:endParaRPr lang="en-US" dirty="0">
              <a:cs typeface="Arial" panose="020B0604020202020204" pitchFamily="34" charset="0"/>
            </a:endParaRPr>
          </a:p>
        </p:txBody>
      </p:sp>
      <p:sp>
        <p:nvSpPr>
          <p:cNvPr id="8"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RESULTS</a:t>
            </a:r>
          </a:p>
        </p:txBody>
      </p:sp>
    </p:spTree>
    <p:extLst>
      <p:ext uri="{BB962C8B-B14F-4D97-AF65-F5344CB8AC3E}">
        <p14:creationId xmlns:p14="http://schemas.microsoft.com/office/powerpoint/2010/main" val="29056646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txBox="1">
            <a:spLocks noChangeArrowheads="1"/>
          </p:cNvSpPr>
          <p:nvPr/>
        </p:nvSpPr>
        <p:spPr>
          <a:xfrm>
            <a:off x="361404" y="2201407"/>
            <a:ext cx="8416836"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altLang="en-US" sz="2200" dirty="0">
                <a:latin typeface="+mj-lt"/>
                <a:cs typeface="Arial" panose="020B0604020202020204" pitchFamily="34" charset="0"/>
              </a:rPr>
              <a:t>Are graphs and tables allowed and do they count towards your word limit?</a:t>
            </a:r>
          </a:p>
          <a:p>
            <a:pPr lvl="1"/>
            <a:r>
              <a:rPr lang="en-GB" altLang="en-US" sz="2100" dirty="0">
                <a:latin typeface="+mj-lt"/>
                <a:cs typeface="Arial" panose="020B0604020202020204" pitchFamily="34" charset="0"/>
              </a:rPr>
              <a:t>Check the abstract submission guidelines</a:t>
            </a:r>
          </a:p>
          <a:p>
            <a:endParaRPr lang="en-GB" altLang="en-US" sz="2500" dirty="0">
              <a:latin typeface="+mj-lt"/>
              <a:cs typeface="Arial" panose="020B0604020202020204" pitchFamily="34" charset="0"/>
            </a:endParaRPr>
          </a:p>
          <a:p>
            <a:r>
              <a:rPr lang="en-GB" altLang="en-US" sz="2200" dirty="0">
                <a:latin typeface="+mj-lt"/>
                <a:cs typeface="Arial" panose="020B0604020202020204" pitchFamily="34" charset="0"/>
              </a:rPr>
              <a:t>Can the data be more clearly and concisely presented in a graph or table?</a:t>
            </a:r>
          </a:p>
          <a:p>
            <a:pPr lvl="1"/>
            <a:r>
              <a:rPr lang="en-GB" altLang="en-US" sz="2100" dirty="0">
                <a:latin typeface="+mj-lt"/>
                <a:cs typeface="Arial" panose="020B0604020202020204" pitchFamily="34" charset="0"/>
              </a:rPr>
              <a:t>Use only </a:t>
            </a:r>
            <a:r>
              <a:rPr lang="en-GB" altLang="en-US" sz="2100" dirty="0" smtClean="0">
                <a:latin typeface="+mj-lt"/>
                <a:cs typeface="Arial" panose="020B0604020202020204" pitchFamily="34" charset="0"/>
              </a:rPr>
              <a:t>one (if substantially enhances presentation of results)</a:t>
            </a:r>
            <a:endParaRPr lang="en-GB" altLang="en-US" sz="2100" dirty="0">
              <a:latin typeface="+mj-lt"/>
              <a:cs typeface="Arial" panose="020B0604020202020204" pitchFamily="34" charset="0"/>
            </a:endParaRPr>
          </a:p>
          <a:p>
            <a:endParaRPr lang="en-GB" altLang="en-US" sz="2500" dirty="0">
              <a:latin typeface="+mj-lt"/>
              <a:cs typeface="Arial" panose="020B0604020202020204" pitchFamily="34" charset="0"/>
            </a:endParaRPr>
          </a:p>
          <a:p>
            <a:r>
              <a:rPr lang="en-GB" altLang="en-US" sz="2200" dirty="0">
                <a:latin typeface="+mj-lt"/>
                <a:cs typeface="Arial" panose="020B0604020202020204" pitchFamily="34" charset="0"/>
              </a:rPr>
              <a:t>Is the table / graph easily readable and interpretable</a:t>
            </a:r>
          </a:p>
          <a:p>
            <a:pPr lvl="1"/>
            <a:r>
              <a:rPr lang="en-GB" altLang="en-US" sz="2100" dirty="0">
                <a:latin typeface="+mj-lt"/>
                <a:cs typeface="Arial" panose="020B0604020202020204" pitchFamily="34" charset="0"/>
              </a:rPr>
              <a:t>Label axes and columns/rows</a:t>
            </a:r>
          </a:p>
        </p:txBody>
      </p:sp>
      <p:sp>
        <p:nvSpPr>
          <p:cNvPr id="6"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RESULTS</a:t>
            </a:r>
          </a:p>
        </p:txBody>
      </p:sp>
    </p:spTree>
    <p:extLst>
      <p:ext uri="{BB962C8B-B14F-4D97-AF65-F5344CB8AC3E}">
        <p14:creationId xmlns:p14="http://schemas.microsoft.com/office/powerpoint/2010/main" val="36988040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5"/>
          <p:cNvGraphicFramePr>
            <a:graphicFrameLocks noGrp="1"/>
          </p:cNvGraphicFramePr>
          <p:nvPr>
            <p:extLst>
              <p:ext uri="{D42A27DB-BD31-4B8C-83A1-F6EECF244321}">
                <p14:modId xmlns:p14="http://schemas.microsoft.com/office/powerpoint/2010/main" val="893817108"/>
              </p:ext>
            </p:extLst>
          </p:nvPr>
        </p:nvGraphicFramePr>
        <p:xfrm>
          <a:off x="701038" y="2400284"/>
          <a:ext cx="4114800" cy="3474720"/>
        </p:xfrm>
        <a:graphic>
          <a:graphicData uri="http://schemas.openxmlformats.org/drawingml/2006/table">
            <a:tbl>
              <a:tblPr/>
              <a:tblGrid>
                <a:gridCol w="1930400">
                  <a:extLst>
                    <a:ext uri="{9D8B030D-6E8A-4147-A177-3AD203B41FA5}">
                      <a16:colId xmlns:a16="http://schemas.microsoft.com/office/drawing/2014/main" val="20000"/>
                    </a:ext>
                  </a:extLst>
                </a:gridCol>
                <a:gridCol w="2184400">
                  <a:extLst>
                    <a:ext uri="{9D8B030D-6E8A-4147-A177-3AD203B41FA5}">
                      <a16:colId xmlns:a16="http://schemas.microsoft.com/office/drawing/2014/main" val="20001"/>
                    </a:ext>
                  </a:extLst>
                </a:gridCol>
              </a:tblGrid>
              <a:tr h="436563">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800" b="1" i="0" u="none" strike="noStrike" cap="none" normalizeH="0" baseline="0" dirty="0">
                          <a:ln>
                            <a:noFill/>
                          </a:ln>
                          <a:solidFill>
                            <a:schemeClr val="tx1"/>
                          </a:solidFill>
                          <a:effectLst/>
                          <a:latin typeface="Trebuchet MS" pitchFamily="34" charset="0"/>
                          <a:ea typeface="ＭＳ Ｐゴシック" pitchFamily="34" charset="-128"/>
                          <a:cs typeface="Times New Roman" pitchFamily="18" charset="0"/>
                        </a:rPr>
                        <a:t>Socio-demographic characteristics</a:t>
                      </a:r>
                      <a:endParaRPr kumimoji="0" lang="en-GB" altLang="en-US" sz="1800" b="0" i="0" u="none" strike="noStrike" cap="none" normalizeH="0" baseline="0" dirty="0">
                        <a:ln>
                          <a:noFill/>
                        </a:ln>
                        <a:solidFill>
                          <a:schemeClr val="tx1"/>
                        </a:solidFill>
                        <a:effectLst/>
                        <a:latin typeface="Trebuchet MS" pitchFamily="34" charset="0"/>
                        <a:ea typeface="ＭＳ Ｐゴシック"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800" b="1" i="0" u="none" strike="noStrike" cap="none" normalizeH="0" baseline="0" dirty="0">
                          <a:ln>
                            <a:noFill/>
                          </a:ln>
                          <a:solidFill>
                            <a:schemeClr val="tx1"/>
                          </a:solidFill>
                          <a:effectLst/>
                          <a:latin typeface="Trebuchet MS" pitchFamily="34" charset="0"/>
                          <a:ea typeface="ＭＳ Ｐゴシック" pitchFamily="34" charset="-128"/>
                          <a:cs typeface="Times New Roman" pitchFamily="18" charset="0"/>
                        </a:rPr>
                        <a:t>Percent of participants</a:t>
                      </a:r>
                      <a:endParaRPr kumimoji="0" lang="en-GB" altLang="en-US" sz="1800" b="0" i="0" u="none" strike="noStrike" cap="none" normalizeH="0" baseline="0" dirty="0">
                        <a:ln>
                          <a:noFill/>
                        </a:ln>
                        <a:solidFill>
                          <a:schemeClr val="tx1"/>
                        </a:solidFill>
                        <a:effectLst/>
                        <a:latin typeface="Trebuchet MS" pitchFamily="34" charset="0"/>
                        <a:ea typeface="ＭＳ Ｐゴシック"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225">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800" b="0" i="0" u="none" strike="noStrike" cap="none" normalizeH="0" baseline="0">
                          <a:ln>
                            <a:noFill/>
                          </a:ln>
                          <a:solidFill>
                            <a:schemeClr val="tx1"/>
                          </a:solidFill>
                          <a:effectLst/>
                          <a:latin typeface="Trebuchet MS" pitchFamily="34" charset="0"/>
                          <a:ea typeface="ＭＳ Ｐゴシック" pitchFamily="34" charset="-128"/>
                          <a:cs typeface="Times New Roman" pitchFamily="18" charset="0"/>
                        </a:rPr>
                        <a:t>Male</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ctr" defTabSz="914400" rtl="0" eaLnBrk="1" fontAlgn="base" latinLnBrk="0" hangingPunct="1">
                        <a:lnSpc>
                          <a:spcPct val="100000"/>
                        </a:lnSpc>
                        <a:spcBef>
                          <a:spcPct val="0"/>
                        </a:spcBef>
                        <a:spcAft>
                          <a:spcPct val="0"/>
                        </a:spcAft>
                        <a:buClr>
                          <a:srgbClr val="3366FF"/>
                        </a:buClr>
                        <a:buSzTx/>
                        <a:buFontTx/>
                        <a:buNone/>
                        <a:tabLst/>
                      </a:pPr>
                      <a:r>
                        <a:rPr kumimoji="0" lang="en-GB" altLang="en-US" sz="1800" b="0" i="0" u="none" strike="noStrike" cap="none" normalizeH="0" baseline="0" dirty="0">
                          <a:ln>
                            <a:noFill/>
                          </a:ln>
                          <a:solidFill>
                            <a:schemeClr val="tx1"/>
                          </a:solidFill>
                          <a:effectLst/>
                          <a:latin typeface="Trebuchet MS" pitchFamily="34" charset="0"/>
                          <a:ea typeface="ＭＳ Ｐゴシック" pitchFamily="34" charset="-128"/>
                          <a:cs typeface="Times New Roman" pitchFamily="18" charset="0"/>
                        </a:rPr>
                        <a:t>49%</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74638">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800" b="0" i="0" u="none" strike="noStrike" cap="none" normalizeH="0" baseline="0">
                          <a:ln>
                            <a:noFill/>
                          </a:ln>
                          <a:solidFill>
                            <a:schemeClr val="tx1"/>
                          </a:solidFill>
                          <a:effectLst/>
                          <a:latin typeface="Trebuchet MS" pitchFamily="34" charset="0"/>
                          <a:ea typeface="ＭＳ Ｐゴシック" pitchFamily="34" charset="-128"/>
                          <a:cs typeface="Times New Roman" pitchFamily="18" charset="0"/>
                        </a:rPr>
                        <a:t>Female</a:t>
                      </a:r>
                    </a:p>
                  </a:txBody>
                  <a:tcP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ctr" defTabSz="914400" rtl="0" eaLnBrk="1" fontAlgn="base" latinLnBrk="0" hangingPunct="1">
                        <a:lnSpc>
                          <a:spcPct val="100000"/>
                        </a:lnSpc>
                        <a:spcBef>
                          <a:spcPct val="0"/>
                        </a:spcBef>
                        <a:spcAft>
                          <a:spcPct val="0"/>
                        </a:spcAft>
                        <a:buClr>
                          <a:srgbClr val="3366FF"/>
                        </a:buClr>
                        <a:buSzTx/>
                        <a:buFontTx/>
                        <a:buNone/>
                        <a:tabLst/>
                      </a:pPr>
                      <a:r>
                        <a:rPr kumimoji="0" lang="en-GB" altLang="en-US" sz="1800" b="0" i="0" u="none" strike="noStrike" cap="none" normalizeH="0" baseline="0">
                          <a:ln>
                            <a:noFill/>
                          </a:ln>
                          <a:solidFill>
                            <a:schemeClr val="tx1"/>
                          </a:solidFill>
                          <a:effectLst/>
                          <a:latin typeface="Trebuchet MS" pitchFamily="34" charset="0"/>
                          <a:ea typeface="ＭＳ Ｐゴシック" pitchFamily="34" charset="-128"/>
                          <a:cs typeface="Times New Roman" pitchFamily="18" charset="0"/>
                        </a:rPr>
                        <a:t>51%</a:t>
                      </a: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800" b="0" i="0" u="none" strike="noStrike" cap="none" normalizeH="0" baseline="0">
                          <a:ln>
                            <a:noFill/>
                          </a:ln>
                          <a:solidFill>
                            <a:schemeClr val="tx1"/>
                          </a:solidFill>
                          <a:effectLst/>
                          <a:latin typeface="Trebuchet MS" pitchFamily="34" charset="0"/>
                          <a:ea typeface="ＭＳ Ｐゴシック" pitchFamily="34" charset="-128"/>
                          <a:cs typeface="Times New Roman" pitchFamily="18" charset="0"/>
                        </a:rPr>
                        <a:t>Europe</a:t>
                      </a:r>
                    </a:p>
                  </a:txBody>
                  <a:tcP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ctr" defTabSz="914400" rtl="0" eaLnBrk="1" fontAlgn="base" latinLnBrk="0" hangingPunct="1">
                        <a:lnSpc>
                          <a:spcPct val="100000"/>
                        </a:lnSpc>
                        <a:spcBef>
                          <a:spcPct val="0"/>
                        </a:spcBef>
                        <a:spcAft>
                          <a:spcPct val="0"/>
                        </a:spcAft>
                        <a:buClr>
                          <a:srgbClr val="3366FF"/>
                        </a:buClr>
                        <a:buSzTx/>
                        <a:buFontTx/>
                        <a:buNone/>
                        <a:tabLst/>
                      </a:pPr>
                      <a:r>
                        <a:rPr kumimoji="0" lang="en-GB" altLang="en-US" sz="1800" b="0" i="0" u="none" strike="noStrike" cap="none" normalizeH="0" baseline="0">
                          <a:ln>
                            <a:noFill/>
                          </a:ln>
                          <a:solidFill>
                            <a:schemeClr val="tx1"/>
                          </a:solidFill>
                          <a:effectLst/>
                          <a:latin typeface="Trebuchet MS" pitchFamily="34" charset="0"/>
                          <a:ea typeface="ＭＳ Ｐゴシック" pitchFamily="34" charset="-128"/>
                          <a:cs typeface="Times New Roman" pitchFamily="18" charset="0"/>
                        </a:rPr>
                        <a:t>21%</a:t>
                      </a: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3"/>
                  </a:ext>
                </a:extLst>
              </a:tr>
              <a:tr h="274638">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800" b="0" i="0" u="none" strike="noStrike" cap="none" normalizeH="0" baseline="0">
                          <a:ln>
                            <a:noFill/>
                          </a:ln>
                          <a:solidFill>
                            <a:schemeClr val="tx1"/>
                          </a:solidFill>
                          <a:effectLst/>
                          <a:latin typeface="Trebuchet MS" pitchFamily="34" charset="0"/>
                          <a:ea typeface="ＭＳ Ｐゴシック" pitchFamily="34" charset="-128"/>
                          <a:cs typeface="Times New Roman" pitchFamily="18" charset="0"/>
                        </a:rPr>
                        <a:t>Asia</a:t>
                      </a:r>
                    </a:p>
                  </a:txBody>
                  <a:tcP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ctr" defTabSz="914400" rtl="0" eaLnBrk="1" fontAlgn="base" latinLnBrk="0" hangingPunct="1">
                        <a:lnSpc>
                          <a:spcPct val="100000"/>
                        </a:lnSpc>
                        <a:spcBef>
                          <a:spcPct val="0"/>
                        </a:spcBef>
                        <a:spcAft>
                          <a:spcPct val="0"/>
                        </a:spcAft>
                        <a:buClr>
                          <a:srgbClr val="3366FF"/>
                        </a:buClr>
                        <a:buSzTx/>
                        <a:buFontTx/>
                        <a:buNone/>
                        <a:tabLst/>
                      </a:pPr>
                      <a:r>
                        <a:rPr kumimoji="0" lang="en-GB" altLang="en-US" sz="1800" b="0" i="0" u="none" strike="noStrike" cap="none" normalizeH="0" baseline="0">
                          <a:ln>
                            <a:noFill/>
                          </a:ln>
                          <a:solidFill>
                            <a:schemeClr val="tx1"/>
                          </a:solidFill>
                          <a:effectLst/>
                          <a:latin typeface="Trebuchet MS" pitchFamily="34" charset="0"/>
                          <a:ea typeface="ＭＳ Ｐゴシック" pitchFamily="34" charset="-128"/>
                          <a:cs typeface="Times New Roman" pitchFamily="18" charset="0"/>
                        </a:rPr>
                        <a:t>18%</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76225">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800" b="0" i="0" u="none" strike="noStrike" cap="none" normalizeH="0" baseline="0">
                          <a:ln>
                            <a:noFill/>
                          </a:ln>
                          <a:solidFill>
                            <a:schemeClr val="tx1"/>
                          </a:solidFill>
                          <a:effectLst/>
                          <a:latin typeface="Trebuchet MS" pitchFamily="34" charset="0"/>
                          <a:ea typeface="ＭＳ Ｐゴシック" pitchFamily="34" charset="-128"/>
                          <a:cs typeface="Times New Roman" pitchFamily="18" charset="0"/>
                        </a:rPr>
                        <a:t>America</a:t>
                      </a:r>
                    </a:p>
                  </a:txBody>
                  <a:tcP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ctr" defTabSz="914400" rtl="0" eaLnBrk="1" fontAlgn="base" latinLnBrk="0" hangingPunct="1">
                        <a:lnSpc>
                          <a:spcPct val="100000"/>
                        </a:lnSpc>
                        <a:spcBef>
                          <a:spcPct val="0"/>
                        </a:spcBef>
                        <a:spcAft>
                          <a:spcPct val="0"/>
                        </a:spcAft>
                        <a:buClr>
                          <a:srgbClr val="3366FF"/>
                        </a:buClr>
                        <a:buSzTx/>
                        <a:buFontTx/>
                        <a:buNone/>
                        <a:tabLst/>
                      </a:pPr>
                      <a:r>
                        <a:rPr kumimoji="0" lang="en-GB" altLang="en-US" sz="1800" b="0" i="0" u="none" strike="noStrike" cap="none" normalizeH="0" baseline="0">
                          <a:ln>
                            <a:noFill/>
                          </a:ln>
                          <a:solidFill>
                            <a:schemeClr val="tx1"/>
                          </a:solidFill>
                          <a:effectLst/>
                          <a:latin typeface="Trebuchet MS" pitchFamily="34" charset="0"/>
                          <a:ea typeface="ＭＳ Ｐゴシック" pitchFamily="34" charset="-128"/>
                          <a:cs typeface="Times New Roman" pitchFamily="18" charset="0"/>
                        </a:rPr>
                        <a:t>22%</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274638">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800" b="0" i="0" u="none" strike="noStrike" cap="none" normalizeH="0" baseline="0">
                          <a:ln>
                            <a:noFill/>
                          </a:ln>
                          <a:solidFill>
                            <a:schemeClr val="tx1"/>
                          </a:solidFill>
                          <a:effectLst/>
                          <a:latin typeface="Trebuchet MS" pitchFamily="34" charset="0"/>
                          <a:ea typeface="ＭＳ Ｐゴシック" pitchFamily="34" charset="-128"/>
                          <a:cs typeface="Times New Roman" pitchFamily="18" charset="0"/>
                        </a:rPr>
                        <a:t>Africa</a:t>
                      </a:r>
                    </a:p>
                  </a:txBody>
                  <a:tcPr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ctr" defTabSz="914400" rtl="0" eaLnBrk="1" fontAlgn="base" latinLnBrk="0" hangingPunct="1">
                        <a:lnSpc>
                          <a:spcPct val="100000"/>
                        </a:lnSpc>
                        <a:spcBef>
                          <a:spcPct val="0"/>
                        </a:spcBef>
                        <a:spcAft>
                          <a:spcPct val="0"/>
                        </a:spcAft>
                        <a:buClr>
                          <a:srgbClr val="3366FF"/>
                        </a:buClr>
                        <a:buSzTx/>
                        <a:buFontTx/>
                        <a:buNone/>
                        <a:tabLst/>
                      </a:pPr>
                      <a:r>
                        <a:rPr kumimoji="0" lang="en-GB" altLang="en-US" sz="1800" b="0" i="0" u="none" strike="noStrike" cap="none" normalizeH="0" baseline="0">
                          <a:ln>
                            <a:noFill/>
                          </a:ln>
                          <a:solidFill>
                            <a:schemeClr val="tx1"/>
                          </a:solidFill>
                          <a:effectLst/>
                          <a:latin typeface="Trebuchet MS" pitchFamily="34" charset="0"/>
                          <a:ea typeface="ＭＳ Ｐゴシック" pitchFamily="34" charset="-128"/>
                          <a:cs typeface="Times New Roman" pitchFamily="18" charset="0"/>
                        </a:rPr>
                        <a:t>20%</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274638">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800" b="0" i="0" u="none" strike="noStrike" cap="none" normalizeH="0" baseline="0">
                          <a:ln>
                            <a:noFill/>
                          </a:ln>
                          <a:solidFill>
                            <a:schemeClr val="tx1"/>
                          </a:solidFill>
                          <a:effectLst/>
                          <a:latin typeface="Trebuchet MS" pitchFamily="34" charset="0"/>
                          <a:ea typeface="ＭＳ Ｐゴシック" pitchFamily="34" charset="-128"/>
                          <a:cs typeface="Times New Roman" pitchFamily="18" charset="0"/>
                        </a:rPr>
                        <a:t>Australia</a:t>
                      </a:r>
                    </a:p>
                  </a:txBody>
                  <a:tcP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ctr" defTabSz="914400" rtl="0" eaLnBrk="1" fontAlgn="base" latinLnBrk="0" hangingPunct="1">
                        <a:lnSpc>
                          <a:spcPct val="100000"/>
                        </a:lnSpc>
                        <a:spcBef>
                          <a:spcPct val="0"/>
                        </a:spcBef>
                        <a:spcAft>
                          <a:spcPct val="0"/>
                        </a:spcAft>
                        <a:buClr>
                          <a:srgbClr val="3366FF"/>
                        </a:buClr>
                        <a:buSzTx/>
                        <a:buFontTx/>
                        <a:buNone/>
                        <a:tabLst/>
                      </a:pPr>
                      <a:r>
                        <a:rPr kumimoji="0" lang="en-GB" altLang="en-US" sz="1800" b="0" i="0" u="none" strike="noStrike" cap="none" normalizeH="0" baseline="0" dirty="0">
                          <a:ln>
                            <a:noFill/>
                          </a:ln>
                          <a:solidFill>
                            <a:schemeClr val="tx1"/>
                          </a:solidFill>
                          <a:effectLst/>
                          <a:latin typeface="Trebuchet MS" pitchFamily="34" charset="0"/>
                          <a:ea typeface="ＭＳ Ｐゴシック" pitchFamily="34" charset="-128"/>
                          <a:cs typeface="Times New Roman" pitchFamily="18" charset="0"/>
                        </a:rPr>
                        <a:t>19%</a:t>
                      </a: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Text Box 29"/>
          <p:cNvSpPr txBox="1">
            <a:spLocks noChangeArrowheads="1"/>
          </p:cNvSpPr>
          <p:nvPr/>
        </p:nvSpPr>
        <p:spPr bwMode="auto">
          <a:xfrm>
            <a:off x="5216434" y="3040581"/>
            <a:ext cx="351565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400" dirty="0">
                <a:latin typeface="+mj-lt"/>
                <a:ea typeface="ＭＳ Ｐゴシック" pitchFamily="34" charset="-128"/>
                <a:cs typeface="Arial" panose="020B0604020202020204" pitchFamily="34" charset="0"/>
              </a:rPr>
              <a:t>Workshop participants were gender-balanced and geographically representative</a:t>
            </a:r>
            <a:r>
              <a:rPr lang="en-US" altLang="en-US" sz="2400" dirty="0">
                <a:latin typeface="+mj-lt"/>
                <a:ea typeface="ＭＳ Ｐゴシック" pitchFamily="34" charset="-128"/>
                <a:cs typeface="Arial" panose="020B0604020202020204" pitchFamily="34" charset="0"/>
              </a:rPr>
              <a:t> </a:t>
            </a:r>
          </a:p>
        </p:txBody>
      </p:sp>
      <p:sp>
        <p:nvSpPr>
          <p:cNvPr id="9" name="Text Box 8"/>
          <p:cNvSpPr txBox="1">
            <a:spLocks noChangeArrowheads="1"/>
          </p:cNvSpPr>
          <p:nvPr/>
        </p:nvSpPr>
        <p:spPr bwMode="auto">
          <a:xfrm>
            <a:off x="361404" y="1345256"/>
            <a:ext cx="8526917" cy="67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GB" altLang="en-US" sz="2800" b="1" dirty="0">
                <a:solidFill>
                  <a:srgbClr val="FF0000"/>
                </a:solidFill>
              </a:rPr>
              <a:t>TABLES AND GRAPHS</a:t>
            </a:r>
          </a:p>
        </p:txBody>
      </p:sp>
      <p:sp>
        <p:nvSpPr>
          <p:cNvPr id="8"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RESULTS</a:t>
            </a:r>
          </a:p>
        </p:txBody>
      </p:sp>
    </p:spTree>
    <p:extLst>
      <p:ext uri="{BB962C8B-B14F-4D97-AF65-F5344CB8AC3E}">
        <p14:creationId xmlns:p14="http://schemas.microsoft.com/office/powerpoint/2010/main" val="338074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
          <p:cNvSpPr txBox="1">
            <a:spLocks noChangeArrowheads="1"/>
          </p:cNvSpPr>
          <p:nvPr/>
        </p:nvSpPr>
        <p:spPr bwMode="auto">
          <a:xfrm>
            <a:off x="361404" y="1345256"/>
            <a:ext cx="8526917" cy="67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GB" altLang="en-US" sz="2800" b="1" dirty="0">
                <a:solidFill>
                  <a:srgbClr val="FF0000"/>
                </a:solidFill>
              </a:rPr>
              <a:t>TABLES AND GRAPHS</a:t>
            </a:r>
          </a:p>
        </p:txBody>
      </p:sp>
      <p:graphicFrame>
        <p:nvGraphicFramePr>
          <p:cNvPr id="8" name="Group 6"/>
          <p:cNvGraphicFramePr>
            <a:graphicFrameLocks noGrp="1"/>
          </p:cNvGraphicFramePr>
          <p:nvPr>
            <p:extLst>
              <p:ext uri="{D42A27DB-BD31-4B8C-83A1-F6EECF244321}">
                <p14:modId xmlns:p14="http://schemas.microsoft.com/office/powerpoint/2010/main" val="2409809237"/>
              </p:ext>
            </p:extLst>
          </p:nvPr>
        </p:nvGraphicFramePr>
        <p:xfrm>
          <a:off x="327360" y="2337064"/>
          <a:ext cx="3657600" cy="3192335"/>
        </p:xfrm>
        <a:graphic>
          <a:graphicData uri="http://schemas.openxmlformats.org/drawingml/2006/table">
            <a:tbl>
              <a:tblPr/>
              <a:tblGrid>
                <a:gridCol w="19050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432262">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400" b="1" i="0" u="none" strike="noStrike" cap="none" normalizeH="0" baseline="0" dirty="0">
                          <a:ln>
                            <a:noFill/>
                          </a:ln>
                          <a:solidFill>
                            <a:schemeClr val="tx1"/>
                          </a:solidFill>
                          <a:effectLst/>
                          <a:latin typeface="+mj-lt"/>
                          <a:ea typeface="ＭＳ Ｐゴシック" pitchFamily="34" charset="-128"/>
                          <a:cs typeface="Times New Roman" pitchFamily="18" charset="0"/>
                        </a:rPr>
                        <a:t>Occupation</a:t>
                      </a:r>
                      <a:endParaRPr kumimoji="0" lang="en-GB" altLang="en-US" sz="1400" b="0" i="0" u="none" strike="noStrike" cap="none" normalizeH="0" baseline="0" dirty="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400" b="1" i="0" u="none" strike="noStrike" cap="none" normalizeH="0" baseline="0" dirty="0">
                          <a:ln>
                            <a:noFill/>
                          </a:ln>
                          <a:solidFill>
                            <a:schemeClr val="tx1"/>
                          </a:solidFill>
                          <a:effectLst/>
                          <a:latin typeface="+mj-lt"/>
                          <a:ea typeface="ＭＳ Ｐゴシック" pitchFamily="34" charset="-128"/>
                          <a:cs typeface="Times New Roman" pitchFamily="18" charset="0"/>
                        </a:rPr>
                        <a:t>Percentage</a:t>
                      </a:r>
                      <a:endParaRPr kumimoji="0" lang="en-GB" altLang="en-US" sz="1400" b="0" i="0" u="none" strike="noStrike" cap="none" normalizeH="0" baseline="0" dirty="0">
                        <a:ln>
                          <a:noFill/>
                        </a:ln>
                        <a:solidFill>
                          <a:schemeClr val="tx1"/>
                        </a:solidFill>
                        <a:effectLst/>
                        <a:latin typeface="+mj-lt"/>
                        <a:ea typeface="ＭＳ Ｐゴシック" pitchFamily="34" charset="-128"/>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400050">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400" b="0" i="0" u="none" strike="noStrike" cap="none" normalizeH="0" baseline="0" dirty="0">
                          <a:ln>
                            <a:noFill/>
                          </a:ln>
                          <a:solidFill>
                            <a:schemeClr val="tx1"/>
                          </a:solidFill>
                          <a:effectLst/>
                          <a:latin typeface="+mj-lt"/>
                          <a:ea typeface="ＭＳ Ｐゴシック" pitchFamily="34" charset="-128"/>
                          <a:cs typeface="Times New Roman" pitchFamily="18" charset="0"/>
                        </a:rPr>
                        <a:t>Researcher</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400" b="0" i="0" u="none" strike="noStrike" cap="none" normalizeH="0" baseline="0">
                          <a:ln>
                            <a:noFill/>
                          </a:ln>
                          <a:solidFill>
                            <a:schemeClr val="tx1"/>
                          </a:solidFill>
                          <a:effectLst/>
                          <a:latin typeface="+mj-lt"/>
                          <a:ea typeface="ＭＳ Ｐゴシック" pitchFamily="34" charset="-128"/>
                          <a:cs typeface="Times New Roman" pitchFamily="18" charset="0"/>
                        </a:rPr>
                        <a:t>39%</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0050">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400" b="0" i="0" u="none" strike="noStrike" cap="none" normalizeH="0" baseline="0" dirty="0">
                          <a:ln>
                            <a:noFill/>
                          </a:ln>
                          <a:solidFill>
                            <a:schemeClr val="tx1"/>
                          </a:solidFill>
                          <a:effectLst/>
                          <a:latin typeface="+mj-lt"/>
                          <a:ea typeface="ＭＳ Ｐゴシック" pitchFamily="34" charset="-128"/>
                          <a:cs typeface="Times New Roman" pitchFamily="18" charset="0"/>
                        </a:rPr>
                        <a:t>Lawyer</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400" b="0" i="0" u="none" strike="noStrike" cap="none" normalizeH="0" baseline="0">
                          <a:ln>
                            <a:noFill/>
                          </a:ln>
                          <a:solidFill>
                            <a:schemeClr val="tx1"/>
                          </a:solidFill>
                          <a:effectLst/>
                          <a:latin typeface="+mj-lt"/>
                          <a:ea typeface="ＭＳ Ｐゴシック" pitchFamily="34" charset="-128"/>
                          <a:cs typeface="Times New Roman" pitchFamily="18" charset="0"/>
                        </a:rPr>
                        <a:t>2%</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0050">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400" b="0" i="0" u="none" strike="noStrike" cap="none" normalizeH="0" baseline="0" dirty="0">
                          <a:ln>
                            <a:noFill/>
                          </a:ln>
                          <a:solidFill>
                            <a:schemeClr val="tx1"/>
                          </a:solidFill>
                          <a:effectLst/>
                          <a:latin typeface="+mj-lt"/>
                          <a:ea typeface="ＭＳ Ｐゴシック" pitchFamily="34" charset="-128"/>
                          <a:cs typeface="Times New Roman" pitchFamily="18" charset="0"/>
                        </a:rPr>
                        <a:t>Advocate</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400" b="0" i="0" u="none" strike="noStrike" cap="none" normalizeH="0" baseline="0" dirty="0">
                          <a:ln>
                            <a:noFill/>
                          </a:ln>
                          <a:solidFill>
                            <a:schemeClr val="tx1"/>
                          </a:solidFill>
                          <a:effectLst/>
                          <a:latin typeface="+mj-lt"/>
                          <a:ea typeface="ＭＳ Ｐゴシック" pitchFamily="34" charset="-128"/>
                          <a:cs typeface="Times New Roman" pitchFamily="18" charset="0"/>
                        </a:rPr>
                        <a:t>7%</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8353">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400" b="0" i="0" u="none" strike="noStrike" cap="none" normalizeH="0" baseline="0" dirty="0">
                          <a:ln>
                            <a:noFill/>
                          </a:ln>
                          <a:solidFill>
                            <a:schemeClr val="tx1"/>
                          </a:solidFill>
                          <a:effectLst/>
                          <a:latin typeface="+mj-lt"/>
                          <a:ea typeface="ＭＳ Ｐゴシック" pitchFamily="34" charset="-128"/>
                          <a:cs typeface="Times New Roman" pitchFamily="18" charset="0"/>
                        </a:rPr>
                        <a:t>Policymaker</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400" b="0" i="0" u="none" strike="noStrike" cap="none" normalizeH="0" baseline="0" dirty="0">
                          <a:ln>
                            <a:noFill/>
                          </a:ln>
                          <a:solidFill>
                            <a:schemeClr val="tx1"/>
                          </a:solidFill>
                          <a:effectLst/>
                          <a:latin typeface="+mj-lt"/>
                          <a:ea typeface="ＭＳ Ｐゴシック" pitchFamily="34" charset="-128"/>
                          <a:cs typeface="Times New Roman" pitchFamily="18" charset="0"/>
                        </a:rPr>
                        <a:t>13%</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0050">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400" b="0" i="0" u="none" strike="noStrike" cap="none" normalizeH="0" baseline="0">
                          <a:ln>
                            <a:noFill/>
                          </a:ln>
                          <a:solidFill>
                            <a:schemeClr val="tx1"/>
                          </a:solidFill>
                          <a:effectLst/>
                          <a:latin typeface="+mj-lt"/>
                          <a:ea typeface="ＭＳ Ｐゴシック" pitchFamily="34" charset="-128"/>
                          <a:cs typeface="Times New Roman" pitchFamily="18" charset="0"/>
                        </a:rPr>
                        <a:t>Student</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400" b="0" i="0" u="none" strike="noStrike" cap="none" normalizeH="0" baseline="0" dirty="0">
                          <a:ln>
                            <a:noFill/>
                          </a:ln>
                          <a:solidFill>
                            <a:schemeClr val="tx1"/>
                          </a:solidFill>
                          <a:effectLst/>
                          <a:latin typeface="+mj-lt"/>
                          <a:ea typeface="ＭＳ Ｐゴシック" pitchFamily="34" charset="-128"/>
                          <a:cs typeface="Times New Roman" pitchFamily="18" charset="0"/>
                        </a:rPr>
                        <a:t>8%</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35000">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400" b="0" i="0" u="none" strike="noStrike" cap="none" normalizeH="0" baseline="0">
                          <a:ln>
                            <a:noFill/>
                          </a:ln>
                          <a:solidFill>
                            <a:schemeClr val="tx1"/>
                          </a:solidFill>
                          <a:effectLst/>
                          <a:latin typeface="+mj-lt"/>
                          <a:ea typeface="ＭＳ Ｐゴシック" pitchFamily="34" charset="-128"/>
                          <a:cs typeface="Times New Roman" pitchFamily="18" charset="0"/>
                        </a:rPr>
                        <a:t>Health worker</a:t>
                      </a: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3366FF"/>
                        </a:buClr>
                        <a:defRPr sz="2600">
                          <a:solidFill>
                            <a:schemeClr val="tx1"/>
                          </a:solidFill>
                          <a:latin typeface="Verdana" pitchFamily="34" charset="0"/>
                        </a:defRPr>
                      </a:lvl1pPr>
                      <a:lvl2pPr>
                        <a:spcBef>
                          <a:spcPct val="20000"/>
                        </a:spcBef>
                        <a:buClr>
                          <a:srgbClr val="3366FF"/>
                        </a:buClr>
                        <a:buFont typeface="Arial" charset="0"/>
                        <a:defRPr sz="2200">
                          <a:solidFill>
                            <a:schemeClr val="tx1"/>
                          </a:solidFill>
                          <a:latin typeface="Verdana" pitchFamily="34" charset="0"/>
                        </a:defRPr>
                      </a:lvl2pPr>
                      <a:lvl3pPr>
                        <a:spcBef>
                          <a:spcPct val="20000"/>
                        </a:spcBef>
                        <a:buClr>
                          <a:srgbClr val="3366FF"/>
                        </a:buClr>
                        <a:defRPr sz="2000">
                          <a:solidFill>
                            <a:schemeClr val="tx1"/>
                          </a:solidFill>
                          <a:latin typeface="Verdana" pitchFamily="34" charset="0"/>
                        </a:defRPr>
                      </a:lvl3pPr>
                      <a:lvl4pPr>
                        <a:spcBef>
                          <a:spcPct val="20000"/>
                        </a:spcBef>
                        <a:buClr>
                          <a:srgbClr val="3366FF"/>
                        </a:buClr>
                        <a:buFont typeface="Arial" charset="0"/>
                        <a:defRPr sz="1600">
                          <a:solidFill>
                            <a:schemeClr val="tx1"/>
                          </a:solidFill>
                          <a:latin typeface="Verdana" pitchFamily="34" charset="0"/>
                        </a:defRPr>
                      </a:lvl4pPr>
                      <a:lvl5pPr>
                        <a:spcBef>
                          <a:spcPct val="20000"/>
                        </a:spcBef>
                        <a:buClr>
                          <a:srgbClr val="3366FF"/>
                        </a:buClr>
                        <a:buFont typeface="Arial" charset="0"/>
                        <a:defRPr sz="1600">
                          <a:solidFill>
                            <a:schemeClr val="tx1"/>
                          </a:solidFill>
                          <a:latin typeface="Verdana" pitchFamily="34" charset="0"/>
                        </a:defRPr>
                      </a:lvl5pPr>
                      <a:lvl6pPr fontAlgn="base">
                        <a:spcBef>
                          <a:spcPct val="20000"/>
                        </a:spcBef>
                        <a:spcAft>
                          <a:spcPct val="0"/>
                        </a:spcAft>
                        <a:buClr>
                          <a:srgbClr val="3366FF"/>
                        </a:buClr>
                        <a:buFont typeface="Arial" charset="0"/>
                        <a:defRPr sz="1600">
                          <a:solidFill>
                            <a:schemeClr val="tx1"/>
                          </a:solidFill>
                          <a:latin typeface="Verdana" pitchFamily="34" charset="0"/>
                        </a:defRPr>
                      </a:lvl6pPr>
                      <a:lvl7pPr fontAlgn="base">
                        <a:spcBef>
                          <a:spcPct val="20000"/>
                        </a:spcBef>
                        <a:spcAft>
                          <a:spcPct val="0"/>
                        </a:spcAft>
                        <a:buClr>
                          <a:srgbClr val="3366FF"/>
                        </a:buClr>
                        <a:buFont typeface="Arial" charset="0"/>
                        <a:defRPr sz="1600">
                          <a:solidFill>
                            <a:schemeClr val="tx1"/>
                          </a:solidFill>
                          <a:latin typeface="Verdana" pitchFamily="34" charset="0"/>
                        </a:defRPr>
                      </a:lvl7pPr>
                      <a:lvl8pPr fontAlgn="base">
                        <a:spcBef>
                          <a:spcPct val="20000"/>
                        </a:spcBef>
                        <a:spcAft>
                          <a:spcPct val="0"/>
                        </a:spcAft>
                        <a:buClr>
                          <a:srgbClr val="3366FF"/>
                        </a:buClr>
                        <a:buFont typeface="Arial" charset="0"/>
                        <a:defRPr sz="1600">
                          <a:solidFill>
                            <a:schemeClr val="tx1"/>
                          </a:solidFill>
                          <a:latin typeface="Verdana" pitchFamily="34" charset="0"/>
                        </a:defRPr>
                      </a:lvl8pPr>
                      <a:lvl9pPr fontAlgn="base">
                        <a:spcBef>
                          <a:spcPct val="20000"/>
                        </a:spcBef>
                        <a:spcAft>
                          <a:spcPct val="0"/>
                        </a:spcAft>
                        <a:buClr>
                          <a:srgbClr val="3366FF"/>
                        </a:buClr>
                        <a:buFont typeface="Arial" charset="0"/>
                        <a:defRPr sz="1600">
                          <a:solidFill>
                            <a:schemeClr val="tx1"/>
                          </a:solidFill>
                          <a:latin typeface="Verdana" pitchFamily="34" charset="0"/>
                        </a:defRPr>
                      </a:lvl9pPr>
                    </a:lstStyle>
                    <a:p>
                      <a:pPr marL="0" marR="0" lvl="0" indent="0" algn="l" defTabSz="914400" rtl="0" eaLnBrk="1" fontAlgn="base" latinLnBrk="0" hangingPunct="1">
                        <a:lnSpc>
                          <a:spcPct val="100000"/>
                        </a:lnSpc>
                        <a:spcBef>
                          <a:spcPct val="0"/>
                        </a:spcBef>
                        <a:spcAft>
                          <a:spcPct val="0"/>
                        </a:spcAft>
                        <a:buClr>
                          <a:srgbClr val="3366FF"/>
                        </a:buClr>
                        <a:buSzTx/>
                        <a:buFontTx/>
                        <a:buNone/>
                        <a:tabLst/>
                      </a:pPr>
                      <a:r>
                        <a:rPr kumimoji="0" lang="en-GB" altLang="en-US" sz="1400" b="0" i="0" u="none" strike="noStrike" cap="none" normalizeH="0" baseline="0" dirty="0">
                          <a:ln>
                            <a:noFill/>
                          </a:ln>
                          <a:solidFill>
                            <a:schemeClr val="tx1"/>
                          </a:solidFill>
                          <a:effectLst/>
                          <a:latin typeface="+mj-lt"/>
                          <a:ea typeface="ＭＳ Ｐゴシック" pitchFamily="34" charset="-128"/>
                          <a:cs typeface="Times New Roman" pitchFamily="18" charset="0"/>
                        </a:rPr>
                        <a:t>31% (of which 19% Doctors, 11% Nurses, 1% Counsellors)</a:t>
                      </a: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0" name="Chart 9"/>
          <p:cNvGraphicFramePr>
            <a:graphicFrameLocks/>
          </p:cNvGraphicFramePr>
          <p:nvPr>
            <p:extLst>
              <p:ext uri="{D42A27DB-BD31-4B8C-83A1-F6EECF244321}">
                <p14:modId xmlns:p14="http://schemas.microsoft.com/office/powerpoint/2010/main" val="2716593729"/>
              </p:ext>
            </p:extLst>
          </p:nvPr>
        </p:nvGraphicFramePr>
        <p:xfrm>
          <a:off x="4101738" y="2337063"/>
          <a:ext cx="4963886" cy="3750227"/>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RESULTS</a:t>
            </a:r>
          </a:p>
        </p:txBody>
      </p:sp>
    </p:spTree>
    <p:extLst>
      <p:ext uri="{BB962C8B-B14F-4D97-AF65-F5344CB8AC3E}">
        <p14:creationId xmlns:p14="http://schemas.microsoft.com/office/powerpoint/2010/main" val="29640279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2304176" y="1643170"/>
            <a:ext cx="490510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800" dirty="0">
                <a:solidFill>
                  <a:srgbClr val="E0001B"/>
                </a:solidFill>
              </a:rPr>
              <a:t>How to write the </a:t>
            </a:r>
            <a:r>
              <a:rPr lang="en-US" sz="3600" b="1" dirty="0">
                <a:solidFill>
                  <a:srgbClr val="E0001B"/>
                </a:solidFill>
              </a:rPr>
              <a:t>CONCLUSIONS</a:t>
            </a:r>
            <a:r>
              <a:rPr lang="en-US" sz="3800" dirty="0">
                <a:solidFill>
                  <a:srgbClr val="E0001B"/>
                </a:solidFill>
              </a:rPr>
              <a:t> section</a:t>
            </a:r>
            <a:endParaRPr lang="en-US" sz="3600" dirty="0"/>
          </a:p>
          <a:p>
            <a:endParaRPr lang="en-US" sz="3600" dirty="0"/>
          </a:p>
        </p:txBody>
      </p:sp>
      <p:pic>
        <p:nvPicPr>
          <p:cNvPr id="10" name="Picture 7" descr="MC90018758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5150" y="1259993"/>
            <a:ext cx="1036638" cy="1219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756728" y="3198406"/>
            <a:ext cx="4318782" cy="3585704"/>
          </a:xfrm>
          <a:prstGeom prst="rect">
            <a:avLst/>
          </a:prstGeom>
        </p:spPr>
      </p:pic>
    </p:spTree>
    <p:extLst>
      <p:ext uri="{BB962C8B-B14F-4D97-AF65-F5344CB8AC3E}">
        <p14:creationId xmlns:p14="http://schemas.microsoft.com/office/powerpoint/2010/main" val="15137372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CONCLUSIONS</a:t>
            </a:r>
          </a:p>
        </p:txBody>
      </p:sp>
      <p:sp>
        <p:nvSpPr>
          <p:cNvPr id="13" name="Rectangle 6"/>
          <p:cNvSpPr txBox="1">
            <a:spLocks noChangeArrowheads="1"/>
          </p:cNvSpPr>
          <p:nvPr/>
        </p:nvSpPr>
        <p:spPr>
          <a:xfrm>
            <a:off x="548640" y="1212987"/>
            <a:ext cx="6174377" cy="518781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spcBef>
                <a:spcPct val="0"/>
              </a:spcBef>
              <a:buFontTx/>
              <a:buNone/>
            </a:pPr>
            <a:endParaRPr lang="en-GB" altLang="en-US" sz="2000" dirty="0">
              <a:latin typeface="+mj-lt"/>
              <a:cs typeface="Arial" panose="020B0604020202020204" pitchFamily="34" charset="0"/>
            </a:endParaRPr>
          </a:p>
          <a:p>
            <a:pPr>
              <a:lnSpc>
                <a:spcPct val="90000"/>
              </a:lnSpc>
            </a:pPr>
            <a:r>
              <a:rPr lang="en-CA" altLang="en-US" sz="2000" dirty="0">
                <a:latin typeface="+mj-lt"/>
                <a:cs typeface="Arial" panose="020B0604020202020204" pitchFamily="34" charset="0"/>
              </a:rPr>
              <a:t>Summarize main conclusions</a:t>
            </a:r>
          </a:p>
          <a:p>
            <a:pPr lvl="1">
              <a:lnSpc>
                <a:spcPct val="90000"/>
              </a:lnSpc>
            </a:pPr>
            <a:r>
              <a:rPr lang="en-CA" altLang="en-US" sz="1800" dirty="0" smtClean="0">
                <a:latin typeface="+mj-lt"/>
                <a:cs typeface="Arial" panose="020B0604020202020204" pitchFamily="34" charset="0"/>
              </a:rPr>
              <a:t>Must reflect data as presented in abstract</a:t>
            </a:r>
          </a:p>
          <a:p>
            <a:pPr lvl="1">
              <a:lnSpc>
                <a:spcPct val="90000"/>
              </a:lnSpc>
            </a:pPr>
            <a:r>
              <a:rPr lang="en-CA" altLang="en-US" sz="1800" dirty="0" smtClean="0">
                <a:latin typeface="+mj-lt"/>
                <a:cs typeface="Arial" panose="020B0604020202020204" pitchFamily="34" charset="0"/>
              </a:rPr>
              <a:t>Interpretation </a:t>
            </a:r>
            <a:r>
              <a:rPr lang="en-CA" altLang="en-US" sz="1800" dirty="0">
                <a:latin typeface="+mj-lt"/>
                <a:cs typeface="Arial" panose="020B0604020202020204" pitchFamily="34" charset="0"/>
              </a:rPr>
              <a:t>of results</a:t>
            </a:r>
          </a:p>
          <a:p>
            <a:pPr lvl="1">
              <a:lnSpc>
                <a:spcPct val="90000"/>
              </a:lnSpc>
            </a:pPr>
            <a:r>
              <a:rPr lang="en-CA" altLang="en-US" sz="1800" dirty="0">
                <a:latin typeface="+mj-lt"/>
                <a:cs typeface="Arial" panose="020B0604020202020204" pitchFamily="34" charset="0"/>
              </a:rPr>
              <a:t>Implications of findings</a:t>
            </a:r>
          </a:p>
          <a:p>
            <a:pPr lvl="1">
              <a:lnSpc>
                <a:spcPct val="90000"/>
              </a:lnSpc>
            </a:pPr>
            <a:r>
              <a:rPr lang="en-CA" altLang="en-US" sz="1800" dirty="0">
                <a:latin typeface="+mj-lt"/>
                <a:cs typeface="Arial" panose="020B0604020202020204" pitchFamily="34" charset="0"/>
              </a:rPr>
              <a:t>Recommendations</a:t>
            </a:r>
          </a:p>
          <a:p>
            <a:pPr lvl="1">
              <a:lnSpc>
                <a:spcPct val="90000"/>
              </a:lnSpc>
            </a:pPr>
            <a:r>
              <a:rPr lang="en-CA" altLang="en-US" sz="1800" dirty="0">
                <a:latin typeface="+mj-lt"/>
                <a:cs typeface="Arial" panose="020B0604020202020204" pitchFamily="34" charset="0"/>
              </a:rPr>
              <a:t>Future research</a:t>
            </a:r>
          </a:p>
          <a:p>
            <a:pPr lvl="1">
              <a:lnSpc>
                <a:spcPct val="90000"/>
              </a:lnSpc>
            </a:pPr>
            <a:r>
              <a:rPr lang="en-CA" altLang="en-US" sz="1800" dirty="0">
                <a:latin typeface="+mj-lt"/>
                <a:cs typeface="Arial" panose="020B0604020202020204" pitchFamily="34" charset="0"/>
              </a:rPr>
              <a:t>Limitations</a:t>
            </a:r>
          </a:p>
          <a:p>
            <a:pPr marL="457200" lvl="1" indent="0">
              <a:lnSpc>
                <a:spcPct val="90000"/>
              </a:lnSpc>
              <a:buNone/>
            </a:pPr>
            <a:endParaRPr lang="en-CA" altLang="en-US" sz="1800" dirty="0">
              <a:latin typeface="+mj-lt"/>
              <a:cs typeface="Arial" panose="020B0604020202020204" pitchFamily="34" charset="0"/>
            </a:endParaRPr>
          </a:p>
          <a:p>
            <a:pPr>
              <a:lnSpc>
                <a:spcPct val="90000"/>
              </a:lnSpc>
            </a:pPr>
            <a:r>
              <a:rPr lang="en-CA" altLang="en-US" sz="2000" dirty="0">
                <a:latin typeface="+mj-lt"/>
                <a:cs typeface="Arial" panose="020B0604020202020204" pitchFamily="34" charset="0"/>
              </a:rPr>
              <a:t>Key take-home messages</a:t>
            </a:r>
          </a:p>
          <a:p>
            <a:pPr marL="0" indent="0">
              <a:lnSpc>
                <a:spcPct val="90000"/>
              </a:lnSpc>
              <a:buNone/>
            </a:pPr>
            <a:endParaRPr lang="en-CA" altLang="en-US" sz="2000" dirty="0">
              <a:latin typeface="+mj-lt"/>
              <a:cs typeface="Arial" panose="020B0604020202020204" pitchFamily="34" charset="0"/>
            </a:endParaRPr>
          </a:p>
          <a:p>
            <a:pPr>
              <a:lnSpc>
                <a:spcPct val="90000"/>
              </a:lnSpc>
            </a:pPr>
            <a:r>
              <a:rPr lang="en-CA" altLang="en-US" sz="2000" dirty="0">
                <a:latin typeface="+mj-lt"/>
                <a:cs typeface="Arial" panose="020B0604020202020204" pitchFamily="34" charset="0"/>
              </a:rPr>
              <a:t>3-4 sentences</a:t>
            </a:r>
          </a:p>
          <a:p>
            <a:pPr>
              <a:lnSpc>
                <a:spcPct val="90000"/>
              </a:lnSpc>
            </a:pPr>
            <a:endParaRPr lang="en-CA" altLang="en-US" sz="2000" dirty="0">
              <a:latin typeface="+mj-lt"/>
              <a:cs typeface="Arial" panose="020B0604020202020204" pitchFamily="34" charset="0"/>
            </a:endParaRPr>
          </a:p>
          <a:p>
            <a:pPr>
              <a:lnSpc>
                <a:spcPct val="90000"/>
              </a:lnSpc>
            </a:pPr>
            <a:r>
              <a:rPr lang="en-CA" altLang="en-US" sz="2000" dirty="0" smtClean="0">
                <a:solidFill>
                  <a:srgbClr val="FF0000"/>
                </a:solidFill>
                <a:latin typeface="+mj-lt"/>
                <a:cs typeface="Arial" panose="020B0604020202020204" pitchFamily="34" charset="0"/>
              </a:rPr>
              <a:t>AVOID</a:t>
            </a:r>
            <a:endParaRPr lang="en-CA" altLang="en-US" sz="2000" dirty="0">
              <a:latin typeface="+mj-lt"/>
              <a:cs typeface="Arial" panose="020B0604020202020204" pitchFamily="34" charset="0"/>
            </a:endParaRPr>
          </a:p>
          <a:p>
            <a:pPr lvl="1">
              <a:lnSpc>
                <a:spcPct val="90000"/>
              </a:lnSpc>
            </a:pPr>
            <a:r>
              <a:rPr lang="en-CA" altLang="en-US" sz="1800" dirty="0">
                <a:latin typeface="+mj-lt"/>
                <a:cs typeface="Arial" panose="020B0604020202020204" pitchFamily="34" charset="0"/>
              </a:rPr>
              <a:t>Obvious statements</a:t>
            </a:r>
          </a:p>
          <a:p>
            <a:pPr lvl="1">
              <a:lnSpc>
                <a:spcPct val="90000"/>
              </a:lnSpc>
            </a:pPr>
            <a:r>
              <a:rPr lang="en-GB" altLang="en-US" sz="1800" dirty="0">
                <a:latin typeface="+mj-lt"/>
                <a:cs typeface="Arial" panose="020B0604020202020204" pitchFamily="34" charset="0"/>
              </a:rPr>
              <a:t>Repetition</a:t>
            </a:r>
            <a:r>
              <a:rPr lang="en-CA" altLang="en-US" sz="1800" dirty="0">
                <a:latin typeface="+mj-lt"/>
                <a:cs typeface="Arial" panose="020B0604020202020204" pitchFamily="34" charset="0"/>
              </a:rPr>
              <a:t> of results</a:t>
            </a:r>
          </a:p>
          <a:p>
            <a:pPr lvl="1">
              <a:lnSpc>
                <a:spcPct val="90000"/>
              </a:lnSpc>
            </a:pPr>
            <a:r>
              <a:rPr lang="en-CA" altLang="en-US" sz="1800" dirty="0">
                <a:latin typeface="+mj-lt"/>
                <a:cs typeface="Arial" panose="020B0604020202020204" pitchFamily="34" charset="0"/>
              </a:rPr>
              <a:t>Over-generalizations</a:t>
            </a:r>
          </a:p>
          <a:p>
            <a:pPr>
              <a:lnSpc>
                <a:spcPct val="90000"/>
              </a:lnSpc>
            </a:pPr>
            <a:endParaRPr lang="en-GB" altLang="en-US" sz="2000" dirty="0">
              <a:latin typeface="+mj-lt"/>
              <a:cs typeface="Arial" panose="020B0604020202020204" pitchFamily="34" charset="0"/>
            </a:endParaRPr>
          </a:p>
          <a:p>
            <a:pPr>
              <a:lnSpc>
                <a:spcPct val="90000"/>
              </a:lnSpc>
              <a:buFontTx/>
              <a:buNone/>
            </a:pPr>
            <a:endParaRPr lang="en-GB" altLang="en-US" sz="2600" dirty="0">
              <a:latin typeface="+mj-lt"/>
              <a:cs typeface="Arial" panose="020B0604020202020204" pitchFamily="34" charset="0"/>
            </a:endParaRPr>
          </a:p>
          <a:p>
            <a:pPr>
              <a:lnSpc>
                <a:spcPct val="90000"/>
              </a:lnSpc>
              <a:buFontTx/>
              <a:buNone/>
            </a:pPr>
            <a:endParaRPr lang="en-GB" altLang="en-US" sz="2600" dirty="0">
              <a:latin typeface="+mj-lt"/>
              <a:cs typeface="Arial" panose="020B0604020202020204" pitchFamily="34" charset="0"/>
            </a:endParaRPr>
          </a:p>
        </p:txBody>
      </p:sp>
    </p:spTree>
    <p:extLst>
      <p:ext uri="{BB962C8B-B14F-4D97-AF65-F5344CB8AC3E}">
        <p14:creationId xmlns:p14="http://schemas.microsoft.com/office/powerpoint/2010/main" val="6670369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CONCLUSIONS</a:t>
            </a:r>
          </a:p>
        </p:txBody>
      </p:sp>
      <p:sp>
        <p:nvSpPr>
          <p:cNvPr id="4" name="Rectangle 3"/>
          <p:cNvSpPr txBox="1">
            <a:spLocks noChangeArrowheads="1"/>
          </p:cNvSpPr>
          <p:nvPr/>
        </p:nvSpPr>
        <p:spPr>
          <a:xfrm>
            <a:off x="683568" y="2060848"/>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Font typeface="Arial" pitchFamily="34" charset="0"/>
              <a:buNone/>
            </a:pPr>
            <a:r>
              <a:rPr lang="en-US" altLang="en-US" sz="2000" dirty="0">
                <a:solidFill>
                  <a:srgbClr val="FF0000"/>
                </a:solidFill>
                <a:latin typeface="+mj-lt"/>
                <a:cs typeface="Arial" panose="020B0604020202020204" pitchFamily="34" charset="0"/>
              </a:rPr>
              <a:t>Example 1</a:t>
            </a:r>
          </a:p>
          <a:p>
            <a:pPr marL="0" indent="0">
              <a:lnSpc>
                <a:spcPct val="90000"/>
              </a:lnSpc>
              <a:buFont typeface="Arial" pitchFamily="34" charset="0"/>
              <a:buNone/>
            </a:pPr>
            <a:r>
              <a:rPr lang="en-US" altLang="en-US" sz="2000" dirty="0">
                <a:latin typeface="+mj-lt"/>
                <a:cs typeface="Arial" panose="020B0604020202020204" pitchFamily="34" charset="0"/>
              </a:rPr>
              <a:t>Community involvement in research helped in meeting stringent enrollment targets. With structured </a:t>
            </a:r>
            <a:r>
              <a:rPr lang="en-US" altLang="en-US" sz="2000" dirty="0" err="1">
                <a:latin typeface="+mj-lt"/>
                <a:cs typeface="Arial" panose="020B0604020202020204" pitchFamily="34" charset="0"/>
              </a:rPr>
              <a:t>programmes</a:t>
            </a:r>
            <a:r>
              <a:rPr lang="en-US" altLang="en-US" sz="2000" dirty="0">
                <a:latin typeface="+mj-lt"/>
                <a:cs typeface="Arial" panose="020B0604020202020204" pitchFamily="34" charset="0"/>
              </a:rPr>
              <a:t> for community involvement and appropriate resource allocations, sustainable models of community engagement in research can be developed. A cost effectiveness assessment would be beneficial to support funding applications for these </a:t>
            </a:r>
            <a:r>
              <a:rPr lang="en-US" altLang="en-US" sz="2000" dirty="0" err="1">
                <a:latin typeface="+mj-lt"/>
                <a:cs typeface="Arial" panose="020B0604020202020204" pitchFamily="34" charset="0"/>
              </a:rPr>
              <a:t>programmes</a:t>
            </a:r>
            <a:r>
              <a:rPr lang="en-US" altLang="en-US" sz="2000" dirty="0">
                <a:latin typeface="+mj-lt"/>
                <a:cs typeface="Arial" panose="020B0604020202020204" pitchFamily="34" charset="0"/>
              </a:rPr>
              <a:t>.</a:t>
            </a:r>
            <a:br>
              <a:rPr lang="en-US" altLang="en-US" sz="2000" dirty="0">
                <a:latin typeface="+mj-lt"/>
                <a:cs typeface="Arial" panose="020B0604020202020204" pitchFamily="34" charset="0"/>
              </a:rPr>
            </a:br>
            <a:endParaRPr lang="en-US" altLang="en-US" sz="2000" dirty="0">
              <a:latin typeface="+mj-lt"/>
              <a:cs typeface="Arial" panose="020B0604020202020204" pitchFamily="34" charset="0"/>
            </a:endParaRPr>
          </a:p>
          <a:p>
            <a:pPr marL="0" indent="0">
              <a:lnSpc>
                <a:spcPct val="90000"/>
              </a:lnSpc>
              <a:buFont typeface="Arial" pitchFamily="34" charset="0"/>
              <a:buNone/>
            </a:pPr>
            <a:r>
              <a:rPr lang="en-GB" altLang="en-US" sz="2000" dirty="0">
                <a:solidFill>
                  <a:srgbClr val="FF0000"/>
                </a:solidFill>
                <a:latin typeface="+mj-lt"/>
                <a:cs typeface="Arial" panose="020B0604020202020204" pitchFamily="34" charset="0"/>
              </a:rPr>
              <a:t>Example 2</a:t>
            </a:r>
          </a:p>
          <a:p>
            <a:pPr marL="0" indent="0">
              <a:lnSpc>
                <a:spcPct val="90000"/>
              </a:lnSpc>
              <a:buFont typeface="Arial" pitchFamily="34" charset="0"/>
              <a:buNone/>
            </a:pPr>
            <a:r>
              <a:rPr lang="en-GB" altLang="en-US" sz="2000" dirty="0">
                <a:latin typeface="+mj-lt"/>
                <a:cs typeface="Arial" panose="020B0604020202020204" pitchFamily="34" charset="0"/>
              </a:rPr>
              <a:t>Taking all our results into consideration and in agreement with previously published reports, we have shown that one in every 500 patients can be affected by adverse reactions to their currently used treatment regimen. Patients on any drug treatment should be closely monitored for adverse reactions as these may lead to increased morbidity.</a:t>
            </a:r>
            <a:r>
              <a:rPr lang="en-US" altLang="en-US" sz="2000" dirty="0">
                <a:latin typeface="+mj-lt"/>
                <a:cs typeface="Arial" panose="020B0604020202020204" pitchFamily="34" charset="0"/>
              </a:rPr>
              <a:t/>
            </a:r>
            <a:br>
              <a:rPr lang="en-US" altLang="en-US" sz="2000" dirty="0">
                <a:latin typeface="+mj-lt"/>
                <a:cs typeface="Arial" panose="020B0604020202020204" pitchFamily="34" charset="0"/>
              </a:rPr>
            </a:br>
            <a:endParaRPr lang="en-US" altLang="en-US" sz="2000" dirty="0">
              <a:latin typeface="+mj-lt"/>
              <a:cs typeface="Arial" panose="020B0604020202020204" pitchFamily="34" charset="0"/>
            </a:endParaRPr>
          </a:p>
        </p:txBody>
      </p:sp>
    </p:spTree>
    <p:extLst>
      <p:ext uri="{BB962C8B-B14F-4D97-AF65-F5344CB8AC3E}">
        <p14:creationId xmlns:p14="http://schemas.microsoft.com/office/powerpoint/2010/main" val="68582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1314187"/>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7"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CONCLUSIONS</a:t>
            </a:r>
          </a:p>
        </p:txBody>
      </p:sp>
      <p:sp>
        <p:nvSpPr>
          <p:cNvPr id="10" name="Text Box 8"/>
          <p:cNvSpPr txBox="1">
            <a:spLocks noChangeArrowheads="1"/>
          </p:cNvSpPr>
          <p:nvPr/>
        </p:nvSpPr>
        <p:spPr bwMode="auto">
          <a:xfrm>
            <a:off x="361404" y="1528138"/>
            <a:ext cx="8526917" cy="506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GB" altLang="en-US" sz="2000" dirty="0"/>
              <a:t>Is this a good conclusions section? </a:t>
            </a:r>
          </a:p>
        </p:txBody>
      </p:sp>
      <p:sp>
        <p:nvSpPr>
          <p:cNvPr id="8" name="Rectangle 3"/>
          <p:cNvSpPr txBox="1">
            <a:spLocks noChangeArrowheads="1"/>
          </p:cNvSpPr>
          <p:nvPr/>
        </p:nvSpPr>
        <p:spPr>
          <a:xfrm>
            <a:off x="361404" y="2550087"/>
            <a:ext cx="7867600" cy="337415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60000"/>
              </a:lnSpc>
              <a:buNone/>
            </a:pPr>
            <a:r>
              <a:rPr lang="en-GB" altLang="en-US" sz="1800" dirty="0">
                <a:latin typeface="+mj-lt"/>
                <a:cs typeface="Arial" panose="020B0604020202020204" pitchFamily="34" charset="0"/>
              </a:rPr>
              <a:t>Good safety and immuno-</a:t>
            </a:r>
            <a:r>
              <a:rPr lang="en-GB" altLang="en-US" sz="1800" dirty="0" err="1">
                <a:latin typeface="+mj-lt"/>
                <a:cs typeface="Arial" panose="020B0604020202020204" pitchFamily="34" charset="0"/>
              </a:rPr>
              <a:t>virological</a:t>
            </a:r>
            <a:r>
              <a:rPr lang="en-GB" altLang="en-US" sz="1800" dirty="0">
                <a:latin typeface="+mj-lt"/>
                <a:cs typeface="Arial" panose="020B0604020202020204" pitchFamily="34" charset="0"/>
              </a:rPr>
              <a:t> efficacy of this triple drug therapy were demonstrated in this population. First line </a:t>
            </a:r>
            <a:r>
              <a:rPr lang="en-GB" altLang="en-US" sz="1800" dirty="0" err="1">
                <a:latin typeface="+mj-lt"/>
                <a:cs typeface="Arial" panose="020B0604020202020204" pitchFamily="34" charset="0"/>
              </a:rPr>
              <a:t>unboosted</a:t>
            </a:r>
            <a:r>
              <a:rPr lang="en-GB" altLang="en-US" sz="1800" dirty="0">
                <a:latin typeface="+mj-lt"/>
                <a:cs typeface="Arial" panose="020B0604020202020204" pitchFamily="34" charset="0"/>
              </a:rPr>
              <a:t> </a:t>
            </a:r>
            <a:r>
              <a:rPr lang="en-GB" altLang="en-US" sz="1800" dirty="0" smtClean="0">
                <a:latin typeface="+mj-lt"/>
                <a:cs typeface="Arial" panose="020B0604020202020204" pitchFamily="34" charset="0"/>
              </a:rPr>
              <a:t>ATV </a:t>
            </a:r>
            <a:r>
              <a:rPr lang="en-GB" altLang="en-US" sz="1800" dirty="0">
                <a:latin typeface="+mj-lt"/>
                <a:cs typeface="Arial" panose="020B0604020202020204" pitchFamily="34" charset="0"/>
              </a:rPr>
              <a:t>containing regimen could be an alternative to WHO NNRTI preferred regimens and deserves further evaluation in a comparative study in Africa.</a:t>
            </a:r>
          </a:p>
        </p:txBody>
      </p:sp>
      <p:pic>
        <p:nvPicPr>
          <p:cNvPr id="9" name="Picture 2" descr="http://every-day.biz/highresolution/l_01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348" y="356419"/>
            <a:ext cx="1135732" cy="113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192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a:xfrm>
            <a:off x="-766470" y="441152"/>
            <a:ext cx="9289032"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Workshop Agenda </a:t>
            </a:r>
          </a:p>
        </p:txBody>
      </p:sp>
      <p:sp>
        <p:nvSpPr>
          <p:cNvPr id="5" name="Rectangle 8"/>
          <p:cNvSpPr txBox="1">
            <a:spLocks noChangeArrowheads="1"/>
          </p:cNvSpPr>
          <p:nvPr/>
        </p:nvSpPr>
        <p:spPr>
          <a:xfrm>
            <a:off x="321189" y="1477798"/>
            <a:ext cx="8003233" cy="11346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84646096"/>
              </p:ext>
            </p:extLst>
          </p:nvPr>
        </p:nvGraphicFramePr>
        <p:xfrm>
          <a:off x="528438" y="1279353"/>
          <a:ext cx="8119174" cy="2969578"/>
        </p:xfrm>
        <a:graphic>
          <a:graphicData uri="http://schemas.openxmlformats.org/drawingml/2006/table">
            <a:tbl>
              <a:tblPr firstRow="1" firstCol="1" bandRow="1">
                <a:tableStyleId>{21E4AEA4-8DFA-4A89-87EB-49C32662AFE0}</a:tableStyleId>
              </a:tblPr>
              <a:tblGrid>
                <a:gridCol w="1238922">
                  <a:extLst>
                    <a:ext uri="{9D8B030D-6E8A-4147-A177-3AD203B41FA5}">
                      <a16:colId xmlns:a16="http://schemas.microsoft.com/office/drawing/2014/main" val="1069901526"/>
                    </a:ext>
                  </a:extLst>
                </a:gridCol>
                <a:gridCol w="6880252">
                  <a:extLst>
                    <a:ext uri="{9D8B030D-6E8A-4147-A177-3AD203B41FA5}">
                      <a16:colId xmlns:a16="http://schemas.microsoft.com/office/drawing/2014/main" val="2371677336"/>
                    </a:ext>
                  </a:extLst>
                </a:gridCol>
              </a:tblGrid>
              <a:tr h="419608">
                <a:tc gridSpan="2">
                  <a:txBody>
                    <a:bodyPr/>
                    <a:lstStyle/>
                    <a:p>
                      <a:pPr algn="ctr"/>
                      <a:endParaRPr lang="en-GB" sz="1600" dirty="0">
                        <a:latin typeface="+mn-lt"/>
                      </a:endParaRPr>
                    </a:p>
                  </a:txBody>
                  <a:tcPr anchor="ctr"/>
                </a:tc>
                <a:tc hMerge="1">
                  <a:txBody>
                    <a:bodyPr/>
                    <a:lstStyle/>
                    <a:p>
                      <a:endParaRPr lang="en-GB" sz="1400" dirty="0">
                        <a:latin typeface="+mn-lt"/>
                      </a:endParaRPr>
                    </a:p>
                  </a:txBody>
                  <a:tcPr/>
                </a:tc>
                <a:extLst>
                  <a:ext uri="{0D108BD9-81ED-4DB2-BD59-A6C34878D82A}">
                    <a16:rowId xmlns:a16="http://schemas.microsoft.com/office/drawing/2014/main" val="1299484111"/>
                  </a:ext>
                </a:extLst>
              </a:tr>
              <a:tr h="424995">
                <a:tc rowSpan="3">
                  <a:txBody>
                    <a:bodyPr/>
                    <a:lstStyle/>
                    <a:p>
                      <a:r>
                        <a:rPr lang="en-GB" dirty="0"/>
                        <a:t>Part One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t>Introduction</a:t>
                      </a:r>
                      <a:r>
                        <a:rPr lang="en-GB" sz="1800" b="0" baseline="0" dirty="0"/>
                        <a:t> to JIAS</a:t>
                      </a:r>
                      <a:endParaRPr lang="en-GB" sz="1800" b="0" dirty="0"/>
                    </a:p>
                  </a:txBody>
                  <a:tcPr/>
                </a:tc>
                <a:extLst>
                  <a:ext uri="{0D108BD9-81ED-4DB2-BD59-A6C34878D82A}">
                    <a16:rowId xmlns:a16="http://schemas.microsoft.com/office/drawing/2014/main" val="729844781"/>
                  </a:ext>
                </a:extLst>
              </a:tr>
              <a:tr h="424995">
                <a:tc vMerge="1">
                  <a:txBody>
                    <a:bodyPr/>
                    <a:lstStyle/>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t>Abstract</a:t>
                      </a:r>
                      <a:r>
                        <a:rPr lang="en-GB" sz="1800" b="0" baseline="0" dirty="0"/>
                        <a:t> structure</a:t>
                      </a:r>
                      <a:endParaRPr lang="en-GB" sz="1800" b="0" dirty="0"/>
                    </a:p>
                  </a:txBody>
                  <a:tcPr/>
                </a:tc>
                <a:extLst>
                  <a:ext uri="{0D108BD9-81ED-4DB2-BD59-A6C34878D82A}">
                    <a16:rowId xmlns:a16="http://schemas.microsoft.com/office/drawing/2014/main" val="493518236"/>
                  </a:ext>
                </a:extLst>
              </a:tr>
              <a:tr h="424995">
                <a:tc vMerge="1">
                  <a:txBody>
                    <a:bodyPr/>
                    <a:lstStyle/>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baseline="0" dirty="0">
                          <a:latin typeface="+mn-lt"/>
                        </a:rPr>
                        <a:t>Writing each abstract section</a:t>
                      </a:r>
                    </a:p>
                  </a:txBody>
                  <a:tcPr/>
                </a:tc>
                <a:extLst>
                  <a:ext uri="{0D108BD9-81ED-4DB2-BD59-A6C34878D82A}">
                    <a16:rowId xmlns:a16="http://schemas.microsoft.com/office/drawing/2014/main" val="1614080431"/>
                  </a:ext>
                </a:extLst>
              </a:tr>
              <a:tr h="424995">
                <a:tc rowSpan="3">
                  <a:txBody>
                    <a:bodyPr/>
                    <a:lstStyle/>
                    <a:p>
                      <a:r>
                        <a:rPr lang="en-GB" dirty="0"/>
                        <a:t>Part Two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latin typeface="+mn-lt"/>
                        </a:rPr>
                        <a:t>Common mistakes</a:t>
                      </a:r>
                    </a:p>
                  </a:txBody>
                  <a:tcPr/>
                </a:tc>
                <a:extLst>
                  <a:ext uri="{0D108BD9-81ED-4DB2-BD59-A6C34878D82A}">
                    <a16:rowId xmlns:a16="http://schemas.microsoft.com/office/drawing/2014/main" val="800585179"/>
                  </a:ext>
                </a:extLst>
              </a:tr>
              <a:tr h="424995">
                <a:tc vMerge="1">
                  <a:txBody>
                    <a:bodyPr/>
                    <a:lstStyle/>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latin typeface="+mn-lt"/>
                        </a:rPr>
                        <a:t>Abstract submission</a:t>
                      </a:r>
                    </a:p>
                  </a:txBody>
                  <a:tcPr/>
                </a:tc>
                <a:extLst>
                  <a:ext uri="{0D108BD9-81ED-4DB2-BD59-A6C34878D82A}">
                    <a16:rowId xmlns:a16="http://schemas.microsoft.com/office/drawing/2014/main" val="305837323"/>
                  </a:ext>
                </a:extLst>
              </a:tr>
              <a:tr h="424995">
                <a:tc vMerge="1">
                  <a:txBody>
                    <a:bodyPr/>
                    <a:lstStyle/>
                    <a:p>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noProof="0" dirty="0">
                          <a:latin typeface="+mn-lt"/>
                        </a:rPr>
                        <a:t>Review and selection</a:t>
                      </a:r>
                    </a:p>
                  </a:txBody>
                  <a:tcPr/>
                </a:tc>
                <a:extLst>
                  <a:ext uri="{0D108BD9-81ED-4DB2-BD59-A6C34878D82A}">
                    <a16:rowId xmlns:a16="http://schemas.microsoft.com/office/drawing/2014/main" val="3868582636"/>
                  </a:ext>
                </a:extLst>
              </a:tr>
            </a:tbl>
          </a:graphicData>
        </a:graphic>
      </p:graphicFrame>
      <p:sp>
        <p:nvSpPr>
          <p:cNvPr id="8" name="Text Box 4"/>
          <p:cNvSpPr txBox="1">
            <a:spLocks noChangeArrowheads="1"/>
          </p:cNvSpPr>
          <p:nvPr/>
        </p:nvSpPr>
        <p:spPr bwMode="auto">
          <a:xfrm>
            <a:off x="528439" y="4538768"/>
            <a:ext cx="8537184" cy="1323439"/>
          </a:xfrm>
          <a:prstGeom prst="rect">
            <a:avLst/>
          </a:prstGeom>
          <a:solidFill>
            <a:schemeClr val="bg1"/>
          </a:solidFill>
          <a:ln>
            <a:noFill/>
          </a:ln>
          <a:effectLst/>
          <a:extLst/>
        </p:spPr>
        <p:txBody>
          <a:bodyPr wrap="square">
            <a:spAutoFit/>
          </a:bodyPr>
          <a:lstStyle/>
          <a:p>
            <a:pPr>
              <a:spcBef>
                <a:spcPct val="50000"/>
              </a:spcBef>
            </a:pPr>
            <a:r>
              <a:rPr lang="en-GB" altLang="en-US" sz="2000" dirty="0">
                <a:solidFill>
                  <a:srgbClr val="FF0000"/>
                </a:solidFill>
                <a:latin typeface="+mj-lt"/>
                <a:cs typeface="Arial" panose="020B0604020202020204" pitchFamily="34" charset="0"/>
              </a:rPr>
              <a:t>Learning objectives:</a:t>
            </a:r>
            <a:endParaRPr lang="en-GB" altLang="en-US" sz="2000" b="1" dirty="0">
              <a:solidFill>
                <a:srgbClr val="FF0000"/>
              </a:solidFill>
              <a:latin typeface="+mj-lt"/>
              <a:cs typeface="Arial" panose="020B0604020202020204" pitchFamily="34" charset="0"/>
            </a:endParaRPr>
          </a:p>
          <a:p>
            <a:pPr>
              <a:spcBef>
                <a:spcPct val="50000"/>
              </a:spcBef>
            </a:pPr>
            <a:r>
              <a:rPr lang="en-GB" altLang="en-US" sz="2000" dirty="0">
                <a:latin typeface="+mj-lt"/>
                <a:cs typeface="Arial" panose="020B0604020202020204" pitchFamily="34" charset="0"/>
              </a:rPr>
              <a:t>1) Write a complete conference abstract that is representative of your study.</a:t>
            </a:r>
          </a:p>
          <a:p>
            <a:pPr>
              <a:spcBef>
                <a:spcPct val="50000"/>
              </a:spcBef>
            </a:pPr>
            <a:r>
              <a:rPr lang="en-GB" altLang="en-US" sz="2000" dirty="0">
                <a:latin typeface="+mj-lt"/>
                <a:cs typeface="Arial" panose="020B0604020202020204" pitchFamily="34" charset="0"/>
              </a:rPr>
              <a:t>2) Understand how an abstract will be scored and reasons for rejection.</a:t>
            </a:r>
          </a:p>
        </p:txBody>
      </p:sp>
    </p:spTree>
    <p:extLst>
      <p:ext uri="{BB962C8B-B14F-4D97-AF65-F5344CB8AC3E}">
        <p14:creationId xmlns:p14="http://schemas.microsoft.com/office/powerpoint/2010/main" val="26092670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1314187"/>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7"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CONCLUSIONS</a:t>
            </a:r>
          </a:p>
        </p:txBody>
      </p:sp>
      <p:sp>
        <p:nvSpPr>
          <p:cNvPr id="8" name="Rectangle 3"/>
          <p:cNvSpPr txBox="1">
            <a:spLocks noChangeArrowheads="1"/>
          </p:cNvSpPr>
          <p:nvPr/>
        </p:nvSpPr>
        <p:spPr>
          <a:xfrm>
            <a:off x="361404" y="1959429"/>
            <a:ext cx="5499465" cy="396481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60000"/>
              </a:lnSpc>
              <a:buNone/>
            </a:pPr>
            <a:r>
              <a:rPr lang="en-GB" altLang="en-US" sz="1800" dirty="0">
                <a:latin typeface="+mj-lt"/>
                <a:cs typeface="Arial" panose="020B0604020202020204" pitchFamily="34" charset="0"/>
              </a:rPr>
              <a:t>Good safety and immuno-</a:t>
            </a:r>
            <a:r>
              <a:rPr lang="en-GB" altLang="en-US" sz="1800" dirty="0" err="1">
                <a:latin typeface="+mj-lt"/>
                <a:cs typeface="Arial" panose="020B0604020202020204" pitchFamily="34" charset="0"/>
              </a:rPr>
              <a:t>virological</a:t>
            </a:r>
            <a:r>
              <a:rPr lang="en-GB" altLang="en-US" sz="1800" dirty="0">
                <a:latin typeface="+mj-lt"/>
                <a:cs typeface="Arial" panose="020B0604020202020204" pitchFamily="34" charset="0"/>
              </a:rPr>
              <a:t> efficacy of this triple drug therapy were demonstrated in this population. </a:t>
            </a:r>
          </a:p>
          <a:p>
            <a:pPr marL="0" indent="0">
              <a:lnSpc>
                <a:spcPct val="160000"/>
              </a:lnSpc>
              <a:buNone/>
            </a:pPr>
            <a:endParaRPr lang="en-GB" altLang="en-US" sz="1800" dirty="0">
              <a:latin typeface="+mj-lt"/>
              <a:cs typeface="Arial" panose="020B0604020202020204" pitchFamily="34" charset="0"/>
            </a:endParaRPr>
          </a:p>
          <a:p>
            <a:pPr marL="0" indent="0">
              <a:lnSpc>
                <a:spcPct val="160000"/>
              </a:lnSpc>
              <a:buNone/>
            </a:pPr>
            <a:r>
              <a:rPr lang="en-GB" altLang="en-US" sz="1800" dirty="0">
                <a:latin typeface="+mj-lt"/>
                <a:cs typeface="Arial" panose="020B0604020202020204" pitchFamily="34" charset="0"/>
              </a:rPr>
              <a:t>First line </a:t>
            </a:r>
            <a:r>
              <a:rPr lang="en-GB" altLang="en-US" sz="1800" dirty="0" err="1">
                <a:latin typeface="+mj-lt"/>
                <a:cs typeface="Arial" panose="020B0604020202020204" pitchFamily="34" charset="0"/>
              </a:rPr>
              <a:t>unboosted</a:t>
            </a:r>
            <a:r>
              <a:rPr lang="en-GB" altLang="en-US" sz="1800" dirty="0">
                <a:latin typeface="+mj-lt"/>
                <a:cs typeface="Arial" panose="020B0604020202020204" pitchFamily="34" charset="0"/>
              </a:rPr>
              <a:t> </a:t>
            </a:r>
            <a:r>
              <a:rPr lang="en-GB" altLang="en-US" sz="1800" dirty="0" smtClean="0">
                <a:latin typeface="+mj-lt"/>
                <a:cs typeface="Arial" panose="020B0604020202020204" pitchFamily="34" charset="0"/>
              </a:rPr>
              <a:t>ATV </a:t>
            </a:r>
            <a:r>
              <a:rPr lang="en-GB" altLang="en-US" sz="1800" dirty="0">
                <a:latin typeface="+mj-lt"/>
                <a:cs typeface="Arial" panose="020B0604020202020204" pitchFamily="34" charset="0"/>
              </a:rPr>
              <a:t>containing regimen could be an alternative to WHO NNRTI preferred regimens</a:t>
            </a:r>
          </a:p>
          <a:p>
            <a:pPr marL="0" indent="0">
              <a:lnSpc>
                <a:spcPct val="160000"/>
              </a:lnSpc>
              <a:buNone/>
            </a:pPr>
            <a:endParaRPr lang="en-GB" altLang="en-US" sz="1800" dirty="0">
              <a:latin typeface="+mj-lt"/>
              <a:cs typeface="Arial" panose="020B0604020202020204" pitchFamily="34" charset="0"/>
            </a:endParaRPr>
          </a:p>
          <a:p>
            <a:pPr marL="0" indent="0">
              <a:lnSpc>
                <a:spcPct val="160000"/>
              </a:lnSpc>
              <a:buNone/>
            </a:pPr>
            <a:r>
              <a:rPr lang="en-GB" altLang="en-US" sz="1800" dirty="0">
                <a:latin typeface="+mj-lt"/>
                <a:cs typeface="Arial" panose="020B0604020202020204" pitchFamily="34" charset="0"/>
              </a:rPr>
              <a:t>and deserves further evaluation in a comparative study in Africa.</a:t>
            </a:r>
          </a:p>
        </p:txBody>
      </p:sp>
      <p:grpSp>
        <p:nvGrpSpPr>
          <p:cNvPr id="12" name="Group 12"/>
          <p:cNvGrpSpPr>
            <a:grpSpLocks/>
          </p:cNvGrpSpPr>
          <p:nvPr/>
        </p:nvGrpSpPr>
        <p:grpSpPr bwMode="auto">
          <a:xfrm>
            <a:off x="6162972" y="2414432"/>
            <a:ext cx="1304925" cy="369888"/>
            <a:chOff x="3936" y="1584"/>
            <a:chExt cx="822" cy="233"/>
          </a:xfrm>
        </p:grpSpPr>
        <p:sp>
          <p:nvSpPr>
            <p:cNvPr id="13" name="Text Box 4"/>
            <p:cNvSpPr txBox="1">
              <a:spLocks noChangeArrowheads="1"/>
            </p:cNvSpPr>
            <p:nvPr/>
          </p:nvSpPr>
          <p:spPr bwMode="auto">
            <a:xfrm>
              <a:off x="4080" y="1584"/>
              <a:ext cx="6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dirty="0">
                  <a:solidFill>
                    <a:srgbClr val="009999"/>
                  </a:solidFill>
                  <a:cs typeface="Arial" panose="020B0604020202020204" pitchFamily="34" charset="0"/>
                </a:rPr>
                <a:t>Summary</a:t>
              </a:r>
            </a:p>
          </p:txBody>
        </p:sp>
        <p:sp>
          <p:nvSpPr>
            <p:cNvPr id="14" name="Line 7"/>
            <p:cNvSpPr>
              <a:spLocks noChangeShapeType="1"/>
            </p:cNvSpPr>
            <p:nvPr/>
          </p:nvSpPr>
          <p:spPr bwMode="auto">
            <a:xfrm>
              <a:off x="3936" y="171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009999"/>
                </a:solidFill>
                <a:cs typeface="Arial" panose="020B0604020202020204" pitchFamily="34" charset="0"/>
              </a:endParaRPr>
            </a:p>
          </p:txBody>
        </p:sp>
      </p:grpSp>
      <p:grpSp>
        <p:nvGrpSpPr>
          <p:cNvPr id="15" name="Group 13"/>
          <p:cNvGrpSpPr>
            <a:grpSpLocks/>
          </p:cNvGrpSpPr>
          <p:nvPr/>
        </p:nvGrpSpPr>
        <p:grpSpPr bwMode="auto">
          <a:xfrm>
            <a:off x="6162972" y="3557432"/>
            <a:ext cx="1520825" cy="366713"/>
            <a:chOff x="3936" y="2304"/>
            <a:chExt cx="958" cy="231"/>
          </a:xfrm>
        </p:grpSpPr>
        <p:sp>
          <p:nvSpPr>
            <p:cNvPr id="16" name="Text Box 5"/>
            <p:cNvSpPr txBox="1">
              <a:spLocks noChangeArrowheads="1"/>
            </p:cNvSpPr>
            <p:nvPr/>
          </p:nvSpPr>
          <p:spPr bwMode="auto">
            <a:xfrm>
              <a:off x="4090" y="2304"/>
              <a:ext cx="8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solidFill>
                    <a:srgbClr val="009999"/>
                  </a:solidFill>
                  <a:cs typeface="Arial" panose="020B0604020202020204" pitchFamily="34" charset="0"/>
                </a:rPr>
                <a:t>Implication</a:t>
              </a:r>
            </a:p>
          </p:txBody>
        </p:sp>
        <p:sp>
          <p:nvSpPr>
            <p:cNvPr id="17" name="Line 8"/>
            <p:cNvSpPr>
              <a:spLocks noChangeShapeType="1"/>
            </p:cNvSpPr>
            <p:nvPr/>
          </p:nvSpPr>
          <p:spPr bwMode="auto">
            <a:xfrm>
              <a:off x="3936" y="2420"/>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009999"/>
                </a:solidFill>
                <a:cs typeface="Arial" panose="020B0604020202020204" pitchFamily="34" charset="0"/>
              </a:endParaRPr>
            </a:p>
          </p:txBody>
        </p:sp>
      </p:grpSp>
      <p:grpSp>
        <p:nvGrpSpPr>
          <p:cNvPr id="18" name="Group 14"/>
          <p:cNvGrpSpPr>
            <a:grpSpLocks/>
          </p:cNvGrpSpPr>
          <p:nvPr/>
        </p:nvGrpSpPr>
        <p:grpSpPr bwMode="auto">
          <a:xfrm>
            <a:off x="6162971" y="4978155"/>
            <a:ext cx="2092325" cy="369887"/>
            <a:chOff x="3936" y="2985"/>
            <a:chExt cx="1318" cy="233"/>
          </a:xfrm>
        </p:grpSpPr>
        <p:sp>
          <p:nvSpPr>
            <p:cNvPr id="19" name="Text Box 6"/>
            <p:cNvSpPr txBox="1">
              <a:spLocks noChangeArrowheads="1"/>
            </p:cNvSpPr>
            <p:nvPr/>
          </p:nvSpPr>
          <p:spPr bwMode="auto">
            <a:xfrm>
              <a:off x="4090" y="2985"/>
              <a:ext cx="116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dirty="0">
                  <a:solidFill>
                    <a:srgbClr val="009999"/>
                  </a:solidFill>
                  <a:cs typeface="Arial" panose="020B0604020202020204" pitchFamily="34" charset="0"/>
                </a:rPr>
                <a:t>Recommendation</a:t>
              </a:r>
            </a:p>
          </p:txBody>
        </p:sp>
        <p:sp>
          <p:nvSpPr>
            <p:cNvPr id="20" name="Line 9"/>
            <p:cNvSpPr>
              <a:spLocks noChangeShapeType="1"/>
            </p:cNvSpPr>
            <p:nvPr/>
          </p:nvSpPr>
          <p:spPr bwMode="auto">
            <a:xfrm>
              <a:off x="3936" y="3105"/>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solidFill>
                  <a:srgbClr val="009999"/>
                </a:solidFill>
                <a:cs typeface="Arial" panose="020B0604020202020204" pitchFamily="34" charset="0"/>
              </a:endParaRPr>
            </a:p>
          </p:txBody>
        </p:sp>
      </p:grpSp>
      <p:pic>
        <p:nvPicPr>
          <p:cNvPr id="21" name="Picture 2" descr="http://every-day.biz/highresolution/l_01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348" y="356419"/>
            <a:ext cx="1135732" cy="1135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52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2513181" y="2237530"/>
            <a:ext cx="4905103"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800" dirty="0">
                <a:solidFill>
                  <a:srgbClr val="E0001B"/>
                </a:solidFill>
              </a:rPr>
              <a:t>Submission and review</a:t>
            </a:r>
            <a:endParaRPr lang="en-US" sz="3600" dirty="0"/>
          </a:p>
          <a:p>
            <a:endParaRPr lang="en-US" sz="3600" dirty="0"/>
          </a:p>
        </p:txBody>
      </p:sp>
      <p:pic>
        <p:nvPicPr>
          <p:cNvPr id="10" name="Picture 7" descr="MC90018758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4155" y="1854353"/>
            <a:ext cx="1036638" cy="1219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756728" y="3198406"/>
            <a:ext cx="4318782" cy="3585704"/>
          </a:xfrm>
          <a:prstGeom prst="rect">
            <a:avLst/>
          </a:prstGeom>
        </p:spPr>
      </p:pic>
      <p:sp>
        <p:nvSpPr>
          <p:cNvPr id="5" name="Subtitle 2"/>
          <p:cNvSpPr txBox="1">
            <a:spLocks/>
          </p:cNvSpPr>
          <p:nvPr/>
        </p:nvSpPr>
        <p:spPr>
          <a:xfrm>
            <a:off x="3305082" y="3305601"/>
            <a:ext cx="2517648" cy="8426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CH" dirty="0" smtClean="0">
                <a:solidFill>
                  <a:schemeClr val="tx1">
                    <a:lumMod val="50000"/>
                    <a:lumOff val="50000"/>
                  </a:schemeClr>
                </a:solidFill>
                <a:latin typeface="+mj-lt"/>
                <a:cs typeface="Arial" panose="020B0604020202020204" pitchFamily="34" charset="0"/>
              </a:rPr>
              <a:t>Marlène Bras</a:t>
            </a:r>
          </a:p>
        </p:txBody>
      </p:sp>
    </p:spTree>
    <p:extLst>
      <p:ext uri="{BB962C8B-B14F-4D97-AF65-F5344CB8AC3E}">
        <p14:creationId xmlns:p14="http://schemas.microsoft.com/office/powerpoint/2010/main" val="17104834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983261"/>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r>
              <a:rPr lang="en-GB" altLang="en-US" sz="2800" b="1" dirty="0">
                <a:solidFill>
                  <a:srgbClr val="FF0000"/>
                </a:solidFill>
                <a:latin typeface="+mj-lt"/>
                <a:cs typeface="Arial" panose="020B0604020202020204" pitchFamily="34" charset="0"/>
              </a:rPr>
              <a:t>GOOD PRACTICE</a:t>
            </a:r>
          </a:p>
          <a:p>
            <a:pPr indent="0">
              <a:lnSpc>
                <a:spcPct val="90000"/>
              </a:lnSpc>
              <a:buFontTx/>
              <a:buNone/>
            </a:pPr>
            <a:endParaRPr lang="en-GB" altLang="en-US" sz="2400" dirty="0">
              <a:solidFill>
                <a:srgbClr val="FF0000"/>
              </a:solidFill>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6" name="Rectangle 3"/>
          <p:cNvSpPr txBox="1">
            <a:spLocks noChangeArrowheads="1"/>
          </p:cNvSpPr>
          <p:nvPr/>
        </p:nvSpPr>
        <p:spPr>
          <a:xfrm>
            <a:off x="592183" y="1853738"/>
            <a:ext cx="7547200" cy="43892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altLang="en-US" sz="2200" dirty="0" smtClean="0">
                <a:latin typeface="+mj-lt"/>
                <a:cs typeface="Arial" panose="020B0604020202020204" pitchFamily="34" charset="0"/>
              </a:rPr>
              <a:t>Watch the word count </a:t>
            </a:r>
          </a:p>
          <a:p>
            <a:endParaRPr lang="en-GB" altLang="en-US" sz="2200" dirty="0" smtClean="0">
              <a:latin typeface="+mj-lt"/>
              <a:cs typeface="Arial" panose="020B0604020202020204" pitchFamily="34" charset="0"/>
            </a:endParaRPr>
          </a:p>
          <a:p>
            <a:r>
              <a:rPr lang="en-GB" altLang="en-US" sz="2200" dirty="0" smtClean="0">
                <a:latin typeface="+mj-lt"/>
                <a:cs typeface="Arial" panose="020B0604020202020204" pitchFamily="34" charset="0"/>
              </a:rPr>
              <a:t>Keep </a:t>
            </a:r>
            <a:r>
              <a:rPr lang="en-GB" altLang="en-US" sz="2200" dirty="0">
                <a:latin typeface="+mj-lt"/>
                <a:cs typeface="Arial" panose="020B0604020202020204" pitchFamily="34" charset="0"/>
              </a:rPr>
              <a:t>your audience and reviewers in mind (international)</a:t>
            </a:r>
          </a:p>
          <a:p>
            <a:pPr>
              <a:buFontTx/>
              <a:buNone/>
            </a:pPr>
            <a:endParaRPr lang="en-GB" altLang="en-US" sz="2200" dirty="0">
              <a:latin typeface="+mj-lt"/>
              <a:cs typeface="Arial" panose="020B0604020202020204" pitchFamily="34" charset="0"/>
            </a:endParaRPr>
          </a:p>
          <a:p>
            <a:r>
              <a:rPr lang="en-GB" altLang="en-US" sz="2200" dirty="0">
                <a:latin typeface="+mj-lt"/>
                <a:cs typeface="Arial" panose="020B0604020202020204" pitchFamily="34" charset="0"/>
              </a:rPr>
              <a:t>Be clear and concise - only include essential information</a:t>
            </a:r>
          </a:p>
          <a:p>
            <a:endParaRPr lang="en-GB" altLang="en-US" sz="2200" dirty="0">
              <a:latin typeface="+mj-lt"/>
              <a:cs typeface="Arial" panose="020B0604020202020204" pitchFamily="34" charset="0"/>
            </a:endParaRPr>
          </a:p>
          <a:p>
            <a:r>
              <a:rPr lang="en-GB" altLang="en-US" sz="2200" dirty="0">
                <a:latin typeface="+mj-lt"/>
                <a:cs typeface="Arial" panose="020B0604020202020204" pitchFamily="34" charset="0"/>
              </a:rPr>
              <a:t>Check spelling and grammar, ask a colleague for feedback</a:t>
            </a:r>
          </a:p>
          <a:p>
            <a:endParaRPr lang="en-GB" altLang="en-US" sz="2200" dirty="0">
              <a:latin typeface="+mj-lt"/>
              <a:cs typeface="Arial" panose="020B0604020202020204" pitchFamily="34" charset="0"/>
            </a:endParaRPr>
          </a:p>
          <a:p>
            <a:r>
              <a:rPr lang="en-GB" altLang="en-US" sz="2200" dirty="0">
                <a:latin typeface="+mj-lt"/>
                <a:cs typeface="Arial" panose="020B0604020202020204" pitchFamily="34" charset="0"/>
              </a:rPr>
              <a:t>Comply with the submission guidelines</a:t>
            </a:r>
          </a:p>
        </p:txBody>
      </p:sp>
    </p:spTree>
    <p:extLst>
      <p:ext uri="{BB962C8B-B14F-4D97-AF65-F5344CB8AC3E}">
        <p14:creationId xmlns:p14="http://schemas.microsoft.com/office/powerpoint/2010/main" val="27313779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92183" y="2021870"/>
            <a:ext cx="7547200" cy="42211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altLang="en-US" sz="2200" dirty="0">
                <a:latin typeface="+mj-lt"/>
                <a:cs typeface="Arial" panose="020B0604020202020204" pitchFamily="34" charset="0"/>
              </a:rPr>
              <a:t>Reason and aims for study not clear</a:t>
            </a:r>
          </a:p>
          <a:p>
            <a:pPr>
              <a:buFontTx/>
              <a:buNone/>
            </a:pPr>
            <a:endParaRPr lang="en-GB" altLang="en-US" sz="2200" dirty="0">
              <a:latin typeface="+mj-lt"/>
              <a:cs typeface="Arial" panose="020B0604020202020204" pitchFamily="34" charset="0"/>
            </a:endParaRPr>
          </a:p>
          <a:p>
            <a:r>
              <a:rPr lang="en-GB" altLang="en-US" sz="2200" dirty="0">
                <a:latin typeface="+mj-lt"/>
                <a:cs typeface="Arial" panose="020B0604020202020204" pitchFamily="34" charset="0"/>
              </a:rPr>
              <a:t>Methods section incomplete</a:t>
            </a:r>
          </a:p>
          <a:p>
            <a:endParaRPr lang="en-GB" altLang="en-US" sz="2200" dirty="0">
              <a:latin typeface="+mj-lt"/>
              <a:cs typeface="Arial" panose="020B0604020202020204" pitchFamily="34" charset="0"/>
            </a:endParaRPr>
          </a:p>
          <a:p>
            <a:r>
              <a:rPr lang="en-GB" altLang="en-US" sz="2200" dirty="0">
                <a:latin typeface="+mj-lt"/>
                <a:cs typeface="Arial" panose="020B0604020202020204" pitchFamily="34" charset="0"/>
              </a:rPr>
              <a:t>The most important results not concisely presented</a:t>
            </a:r>
          </a:p>
          <a:p>
            <a:endParaRPr lang="en-GB" altLang="en-US" sz="2200" dirty="0">
              <a:latin typeface="+mj-lt"/>
              <a:cs typeface="Arial" panose="020B0604020202020204" pitchFamily="34" charset="0"/>
            </a:endParaRPr>
          </a:p>
          <a:p>
            <a:r>
              <a:rPr lang="en-GB" altLang="en-US" sz="2200" dirty="0">
                <a:latin typeface="+mj-lt"/>
                <a:cs typeface="Arial" panose="020B0604020202020204" pitchFamily="34" charset="0"/>
              </a:rPr>
              <a:t>Conclusions are over-generalized</a:t>
            </a:r>
          </a:p>
          <a:p>
            <a:endParaRPr lang="en-GB" altLang="en-US" sz="2200" dirty="0">
              <a:latin typeface="+mj-lt"/>
              <a:cs typeface="Arial" panose="020B0604020202020204" pitchFamily="34" charset="0"/>
            </a:endParaRPr>
          </a:p>
          <a:p>
            <a:r>
              <a:rPr lang="en-GB" altLang="en-US" sz="2200" dirty="0">
                <a:latin typeface="+mj-lt"/>
                <a:cs typeface="Arial" panose="020B0604020202020204" pitchFamily="34" charset="0"/>
              </a:rPr>
              <a:t>Implications not highlighted </a:t>
            </a:r>
          </a:p>
        </p:txBody>
      </p:sp>
      <p:sp>
        <p:nvSpPr>
          <p:cNvPr id="8" name="Rectangle 8"/>
          <p:cNvSpPr txBox="1">
            <a:spLocks noChangeArrowheads="1"/>
          </p:cNvSpPr>
          <p:nvPr/>
        </p:nvSpPr>
        <p:spPr>
          <a:xfrm>
            <a:off x="136150" y="983261"/>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r>
              <a:rPr lang="en-GB" altLang="en-US" sz="2800" b="1" dirty="0">
                <a:solidFill>
                  <a:srgbClr val="FF0000"/>
                </a:solidFill>
                <a:latin typeface="+mj-lt"/>
                <a:cs typeface="Arial" panose="020B0604020202020204" pitchFamily="34" charset="0"/>
              </a:rPr>
              <a:t>COMMON  MISTAKES </a:t>
            </a:r>
          </a:p>
          <a:p>
            <a:pPr indent="0">
              <a:lnSpc>
                <a:spcPct val="90000"/>
              </a:lnSpc>
              <a:buFontTx/>
              <a:buNone/>
            </a:pPr>
            <a:endParaRPr lang="en-GB" altLang="en-US" sz="2400" dirty="0">
              <a:solidFill>
                <a:srgbClr val="FF0000"/>
              </a:solidFill>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Tree>
    <p:extLst>
      <p:ext uri="{BB962C8B-B14F-4D97-AF65-F5344CB8AC3E}">
        <p14:creationId xmlns:p14="http://schemas.microsoft.com/office/powerpoint/2010/main" val="23525966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92183" y="2021869"/>
            <a:ext cx="7547200" cy="443118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altLang="en-US" sz="2200" dirty="0">
                <a:latin typeface="+mj-lt"/>
                <a:cs typeface="Arial" panose="020B0604020202020204" pitchFamily="34" charset="0"/>
              </a:rPr>
              <a:t>Poor scientific content</a:t>
            </a:r>
          </a:p>
          <a:p>
            <a:pPr>
              <a:buFontTx/>
              <a:buNone/>
            </a:pPr>
            <a:endParaRPr lang="en-GB" altLang="en-US" sz="2200" dirty="0">
              <a:latin typeface="+mj-lt"/>
              <a:cs typeface="Arial" panose="020B0604020202020204" pitchFamily="34" charset="0"/>
            </a:endParaRPr>
          </a:p>
          <a:p>
            <a:r>
              <a:rPr lang="en-GB" altLang="en-US" sz="2200" dirty="0">
                <a:latin typeface="+mj-lt"/>
                <a:cs typeface="Arial" panose="020B0604020202020204" pitchFamily="34" charset="0"/>
              </a:rPr>
              <a:t>Fraud (e.g. plagiarism)</a:t>
            </a:r>
          </a:p>
          <a:p>
            <a:endParaRPr lang="en-GB" altLang="en-US" sz="2200" dirty="0">
              <a:latin typeface="+mj-lt"/>
              <a:cs typeface="Arial" panose="020B0604020202020204" pitchFamily="34" charset="0"/>
            </a:endParaRPr>
          </a:p>
          <a:p>
            <a:r>
              <a:rPr lang="en-GB" altLang="en-US" sz="2200" dirty="0">
                <a:latin typeface="+mj-lt"/>
                <a:cs typeface="Arial" panose="020B0604020202020204" pitchFamily="34" charset="0"/>
              </a:rPr>
              <a:t>Abstracts submitted in the wrong track (or conference)</a:t>
            </a:r>
          </a:p>
          <a:p>
            <a:endParaRPr lang="en-GB" altLang="en-US" sz="2200" dirty="0">
              <a:latin typeface="+mj-lt"/>
              <a:cs typeface="Arial" panose="020B0604020202020204" pitchFamily="34" charset="0"/>
            </a:endParaRPr>
          </a:p>
          <a:p>
            <a:r>
              <a:rPr lang="en-GB" altLang="en-US" sz="2200" dirty="0">
                <a:latin typeface="+mj-lt"/>
                <a:cs typeface="Arial" panose="020B0604020202020204" pitchFamily="34" charset="0"/>
              </a:rPr>
              <a:t>Abstracts poorly constructed / written</a:t>
            </a:r>
          </a:p>
          <a:p>
            <a:endParaRPr lang="en-GB" altLang="en-US" sz="2200" dirty="0">
              <a:latin typeface="+mj-lt"/>
              <a:cs typeface="Arial" panose="020B0604020202020204" pitchFamily="34" charset="0"/>
            </a:endParaRPr>
          </a:p>
          <a:p>
            <a:r>
              <a:rPr lang="en-GB" altLang="en-US" sz="2200" dirty="0">
                <a:latin typeface="+mj-lt"/>
                <a:cs typeface="Arial" panose="020B0604020202020204" pitchFamily="34" charset="0"/>
              </a:rPr>
              <a:t>Data presented are too preliminary</a:t>
            </a:r>
          </a:p>
          <a:p>
            <a:endParaRPr lang="en-GB" altLang="en-US" sz="2200" dirty="0">
              <a:latin typeface="+mj-lt"/>
              <a:cs typeface="Arial" panose="020B0604020202020204" pitchFamily="34" charset="0"/>
            </a:endParaRPr>
          </a:p>
          <a:p>
            <a:r>
              <a:rPr lang="en-GB" altLang="en-US" sz="2200" dirty="0">
                <a:latin typeface="+mj-lt"/>
                <a:cs typeface="Arial" panose="020B0604020202020204" pitchFamily="34" charset="0"/>
              </a:rPr>
              <a:t>Lack of novelty, already published or not sufficient contribution to the field</a:t>
            </a:r>
          </a:p>
        </p:txBody>
      </p:sp>
      <p:pic>
        <p:nvPicPr>
          <p:cNvPr id="4" name="Picture 7" descr="11949849771043985234traffic_light_red_dan_ge_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8109" y="1190954"/>
            <a:ext cx="1413068" cy="16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8"/>
          <p:cNvSpPr txBox="1">
            <a:spLocks noChangeArrowheads="1"/>
          </p:cNvSpPr>
          <p:nvPr/>
        </p:nvSpPr>
        <p:spPr>
          <a:xfrm>
            <a:off x="136150" y="983261"/>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r>
              <a:rPr lang="en-GB" altLang="en-US" sz="2800" b="1" dirty="0">
                <a:solidFill>
                  <a:srgbClr val="FF0000"/>
                </a:solidFill>
                <a:latin typeface="+mj-lt"/>
                <a:cs typeface="Arial" panose="020B0604020202020204" pitchFamily="34" charset="0"/>
              </a:rPr>
              <a:t>REASONS  FOR  REJECTION</a:t>
            </a:r>
          </a:p>
          <a:p>
            <a:pPr indent="0">
              <a:lnSpc>
                <a:spcPct val="90000"/>
              </a:lnSpc>
              <a:buFontTx/>
              <a:buNone/>
            </a:pPr>
            <a:endParaRPr lang="en-GB" altLang="en-US" sz="2400" dirty="0">
              <a:solidFill>
                <a:srgbClr val="FF0000"/>
              </a:solidFill>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Tree>
    <p:extLst>
      <p:ext uri="{BB962C8B-B14F-4D97-AF65-F5344CB8AC3E}">
        <p14:creationId xmlns:p14="http://schemas.microsoft.com/office/powerpoint/2010/main" val="23168202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92183" y="1891235"/>
            <a:ext cx="7547200" cy="42211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altLang="en-US" sz="2200" b="1" dirty="0">
                <a:latin typeface="+mj-lt"/>
                <a:cs typeface="Arial" panose="020B0604020202020204" pitchFamily="34" charset="0"/>
              </a:rPr>
              <a:t>Original</a:t>
            </a:r>
            <a:r>
              <a:rPr lang="en-GB" altLang="en-US" sz="2200" dirty="0">
                <a:latin typeface="+mj-lt"/>
                <a:cs typeface="Arial" panose="020B0604020202020204" pitchFamily="34" charset="0"/>
              </a:rPr>
              <a:t>: “Social stigma is severe social disapproval of personal characteristics or beliefs that are perceived to be against cultural norms” </a:t>
            </a:r>
          </a:p>
          <a:p>
            <a:pPr>
              <a:buFontTx/>
              <a:buNone/>
            </a:pPr>
            <a:endParaRPr lang="en-GB" altLang="en-US" sz="2200" dirty="0">
              <a:latin typeface="+mj-lt"/>
              <a:cs typeface="Arial" panose="020B0604020202020204" pitchFamily="34" charset="0"/>
            </a:endParaRPr>
          </a:p>
          <a:p>
            <a:pPr marL="0" indent="0">
              <a:buNone/>
            </a:pPr>
            <a:endParaRPr lang="en-GB" altLang="en-US" sz="2200" dirty="0">
              <a:latin typeface="+mj-lt"/>
              <a:cs typeface="Arial" panose="020B0604020202020204" pitchFamily="34" charset="0"/>
            </a:endParaRPr>
          </a:p>
          <a:p>
            <a:pPr marL="0" indent="0">
              <a:buNone/>
            </a:pPr>
            <a:r>
              <a:rPr lang="en-GB" altLang="en-US" sz="2200" dirty="0">
                <a:latin typeface="+mj-lt"/>
                <a:cs typeface="Arial" panose="020B0604020202020204" pitchFamily="34" charset="0"/>
              </a:rPr>
              <a:t>Often social stigma is defined as social disapproval of personal characteristics or beliefs that are perceived to be against cultural norms. </a:t>
            </a:r>
          </a:p>
        </p:txBody>
      </p:sp>
      <p:sp>
        <p:nvSpPr>
          <p:cNvPr id="8" name="Rectangle 8"/>
          <p:cNvSpPr txBox="1">
            <a:spLocks noChangeArrowheads="1"/>
          </p:cNvSpPr>
          <p:nvPr/>
        </p:nvSpPr>
        <p:spPr>
          <a:xfrm>
            <a:off x="136150" y="983261"/>
            <a:ext cx="8003233" cy="10124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r>
              <a:rPr lang="en-GB" altLang="en-US" sz="2800" b="1" dirty="0">
                <a:solidFill>
                  <a:srgbClr val="FF0000"/>
                </a:solidFill>
                <a:latin typeface="+mj-lt"/>
                <a:cs typeface="Arial" panose="020B0604020202020204" pitchFamily="34" charset="0"/>
              </a:rPr>
              <a:t>PLAGIARISM</a:t>
            </a:r>
            <a:endParaRPr lang="en-GB" altLang="en-US" sz="2400" dirty="0">
              <a:solidFill>
                <a:srgbClr val="FF0000"/>
              </a:solidFill>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2" name="Rectangle 1"/>
          <p:cNvSpPr/>
          <p:nvPr/>
        </p:nvSpPr>
        <p:spPr>
          <a:xfrm>
            <a:off x="4668990" y="2807927"/>
            <a:ext cx="4572000" cy="523220"/>
          </a:xfrm>
          <a:prstGeom prst="rect">
            <a:avLst/>
          </a:prstGeom>
        </p:spPr>
        <p:txBody>
          <a:bodyPr>
            <a:spAutoFit/>
          </a:bodyPr>
          <a:lstStyle/>
          <a:p>
            <a:r>
              <a:rPr lang="en-US" altLang="en-US" sz="1400" i="1" dirty="0">
                <a:cs typeface="Arial" panose="020B0604020202020204" pitchFamily="34" charset="0"/>
              </a:rPr>
              <a:t>From Wikipedia, available at [</a:t>
            </a:r>
            <a:r>
              <a:rPr lang="en-US" altLang="en-US" sz="1400" i="1" dirty="0">
                <a:cs typeface="Arial" panose="020B0604020202020204" pitchFamily="34" charset="0"/>
                <a:hlinkClick r:id="" action="ppaction://noaction"/>
              </a:rPr>
              <a:t>http://en.wikipedia.org/wiki/Social_stigma</a:t>
            </a:r>
            <a:r>
              <a:rPr lang="en-US" altLang="en-US" sz="1400" i="1" dirty="0">
                <a:cs typeface="Arial" panose="020B0604020202020204" pitchFamily="34" charset="0"/>
              </a:rPr>
              <a:t>]</a:t>
            </a:r>
          </a:p>
        </p:txBody>
      </p:sp>
    </p:spTree>
    <p:extLst>
      <p:ext uri="{BB962C8B-B14F-4D97-AF65-F5344CB8AC3E}">
        <p14:creationId xmlns:p14="http://schemas.microsoft.com/office/powerpoint/2010/main" val="7334919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92183" y="1891235"/>
            <a:ext cx="7547200" cy="42211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altLang="en-US" sz="2200" b="1" dirty="0">
                <a:latin typeface="+mj-lt"/>
                <a:cs typeface="Arial" panose="020B0604020202020204" pitchFamily="34" charset="0"/>
              </a:rPr>
              <a:t>Original</a:t>
            </a:r>
            <a:r>
              <a:rPr lang="en-GB" altLang="en-US" sz="2200" dirty="0">
                <a:latin typeface="+mj-lt"/>
                <a:cs typeface="Arial" panose="020B0604020202020204" pitchFamily="34" charset="0"/>
              </a:rPr>
              <a:t>: “Social stigma is severe social disapproval of personal characteristics or beliefs that are perceived to be against cultural norms” </a:t>
            </a:r>
          </a:p>
          <a:p>
            <a:pPr>
              <a:buFontTx/>
              <a:buNone/>
            </a:pPr>
            <a:endParaRPr lang="en-GB" altLang="en-US" sz="2200" dirty="0">
              <a:latin typeface="+mj-lt"/>
              <a:cs typeface="Arial" panose="020B0604020202020204" pitchFamily="34" charset="0"/>
            </a:endParaRPr>
          </a:p>
          <a:p>
            <a:pPr marL="0" indent="0">
              <a:buNone/>
            </a:pPr>
            <a:endParaRPr lang="en-GB" altLang="en-US" sz="2200" dirty="0">
              <a:latin typeface="+mj-lt"/>
              <a:cs typeface="Arial" panose="020B0604020202020204" pitchFamily="34" charset="0"/>
            </a:endParaRPr>
          </a:p>
          <a:p>
            <a:pPr marL="0" indent="0">
              <a:buNone/>
            </a:pPr>
            <a:r>
              <a:rPr lang="en-GB" altLang="en-US" sz="2200" dirty="0">
                <a:latin typeface="+mj-lt"/>
                <a:cs typeface="Arial" panose="020B0604020202020204" pitchFamily="34" charset="0"/>
              </a:rPr>
              <a:t>Often </a:t>
            </a:r>
            <a:r>
              <a:rPr lang="en-GB" altLang="en-US" sz="2200" dirty="0">
                <a:solidFill>
                  <a:srgbClr val="009999"/>
                </a:solidFill>
                <a:latin typeface="+mj-lt"/>
                <a:cs typeface="Arial" panose="020B0604020202020204" pitchFamily="34" charset="0"/>
              </a:rPr>
              <a:t>social stigma </a:t>
            </a:r>
            <a:r>
              <a:rPr lang="en-GB" altLang="en-US" sz="2200" dirty="0">
                <a:latin typeface="+mj-lt"/>
                <a:cs typeface="Arial" panose="020B0604020202020204" pitchFamily="34" charset="0"/>
              </a:rPr>
              <a:t>is defined as </a:t>
            </a:r>
            <a:r>
              <a:rPr lang="en-GB" altLang="en-US" sz="2200" dirty="0">
                <a:solidFill>
                  <a:srgbClr val="009999"/>
                </a:solidFill>
                <a:latin typeface="+mj-lt"/>
                <a:cs typeface="Arial" panose="020B0604020202020204" pitchFamily="34" charset="0"/>
              </a:rPr>
              <a:t>social disapproval of personal characteristics or beliefs that are perceived to be against cultural norms. </a:t>
            </a:r>
          </a:p>
        </p:txBody>
      </p:sp>
      <p:sp>
        <p:nvSpPr>
          <p:cNvPr id="8" name="Rectangle 8"/>
          <p:cNvSpPr txBox="1">
            <a:spLocks noChangeArrowheads="1"/>
          </p:cNvSpPr>
          <p:nvPr/>
        </p:nvSpPr>
        <p:spPr>
          <a:xfrm>
            <a:off x="136150" y="983261"/>
            <a:ext cx="8003233" cy="10124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r>
              <a:rPr lang="en-GB" altLang="en-US" sz="2800" b="1" dirty="0">
                <a:solidFill>
                  <a:srgbClr val="FF0000"/>
                </a:solidFill>
                <a:latin typeface="+mj-lt"/>
                <a:cs typeface="Arial" panose="020B0604020202020204" pitchFamily="34" charset="0"/>
              </a:rPr>
              <a:t>PLAGIARISM</a:t>
            </a:r>
            <a:endParaRPr lang="en-GB" altLang="en-US" sz="2400" dirty="0">
              <a:solidFill>
                <a:srgbClr val="FF0000"/>
              </a:solidFill>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5" name="Rectangle 4"/>
          <p:cNvSpPr/>
          <p:nvPr/>
        </p:nvSpPr>
        <p:spPr>
          <a:xfrm>
            <a:off x="592183" y="4958928"/>
            <a:ext cx="4572000" cy="923330"/>
          </a:xfrm>
          <a:prstGeom prst="rect">
            <a:avLst/>
          </a:prstGeom>
        </p:spPr>
        <p:txBody>
          <a:bodyPr>
            <a:spAutoFit/>
          </a:bodyPr>
          <a:lstStyle/>
          <a:p>
            <a:r>
              <a:rPr lang="en-US" altLang="en-US" b="1" i="1" dirty="0">
                <a:solidFill>
                  <a:srgbClr val="FF0000"/>
                </a:solidFill>
                <a:cs typeface="Arial" panose="020B0604020202020204" pitchFamily="34" charset="0"/>
              </a:rPr>
              <a:t>PLAGIARISM!</a:t>
            </a:r>
          </a:p>
          <a:p>
            <a:endParaRPr lang="en-US" altLang="en-US" b="1" i="1" dirty="0">
              <a:solidFill>
                <a:srgbClr val="FF0000"/>
              </a:solidFill>
              <a:cs typeface="Arial" panose="020B0604020202020204" pitchFamily="34" charset="0"/>
            </a:endParaRPr>
          </a:p>
          <a:p>
            <a:endParaRPr lang="en-US" altLang="en-US" b="1" i="1" dirty="0">
              <a:solidFill>
                <a:srgbClr val="FF0000"/>
              </a:solidFill>
              <a:cs typeface="Arial" panose="020B0604020202020204" pitchFamily="34" charset="0"/>
            </a:endParaRPr>
          </a:p>
        </p:txBody>
      </p:sp>
      <p:sp>
        <p:nvSpPr>
          <p:cNvPr id="3" name="Rectangle 2"/>
          <p:cNvSpPr/>
          <p:nvPr/>
        </p:nvSpPr>
        <p:spPr>
          <a:xfrm>
            <a:off x="592183" y="5420593"/>
            <a:ext cx="7776754" cy="1107996"/>
          </a:xfrm>
          <a:prstGeom prst="rect">
            <a:avLst/>
          </a:prstGeom>
        </p:spPr>
        <p:txBody>
          <a:bodyPr wrap="square">
            <a:spAutoFit/>
          </a:bodyPr>
          <a:lstStyle/>
          <a:p>
            <a:r>
              <a:rPr lang="en-GB" altLang="en-US" sz="2200" b="1" dirty="0">
                <a:cs typeface="Arial" panose="020B0604020202020204" pitchFamily="34" charset="0"/>
              </a:rPr>
              <a:t>Correct</a:t>
            </a:r>
            <a:r>
              <a:rPr lang="en-GB" altLang="en-US" sz="2200" dirty="0">
                <a:cs typeface="Arial" panose="020B0604020202020204" pitchFamily="34" charset="0"/>
              </a:rPr>
              <a:t>: The term stigma is used when a person experiences social rejection based on prejudice and discrimination due to personal characteristics or convictions.</a:t>
            </a:r>
          </a:p>
        </p:txBody>
      </p:sp>
      <p:sp>
        <p:nvSpPr>
          <p:cNvPr id="7" name="Rectangle 6"/>
          <p:cNvSpPr/>
          <p:nvPr/>
        </p:nvSpPr>
        <p:spPr>
          <a:xfrm>
            <a:off x="4668990" y="2807927"/>
            <a:ext cx="4572000" cy="523220"/>
          </a:xfrm>
          <a:prstGeom prst="rect">
            <a:avLst/>
          </a:prstGeom>
        </p:spPr>
        <p:txBody>
          <a:bodyPr>
            <a:spAutoFit/>
          </a:bodyPr>
          <a:lstStyle/>
          <a:p>
            <a:r>
              <a:rPr lang="en-US" altLang="en-US" sz="1400" i="1" dirty="0">
                <a:cs typeface="Arial" panose="020B0604020202020204" pitchFamily="34" charset="0"/>
              </a:rPr>
              <a:t>From Wikipedia, available at [</a:t>
            </a:r>
            <a:r>
              <a:rPr lang="en-US" altLang="en-US" sz="1400" i="1" dirty="0">
                <a:cs typeface="Arial" panose="020B0604020202020204" pitchFamily="34" charset="0"/>
                <a:hlinkClick r:id="" action="ppaction://noaction"/>
              </a:rPr>
              <a:t>http://en.wikipedia.org/wiki/Social_stigma</a:t>
            </a:r>
            <a:r>
              <a:rPr lang="en-US" altLang="en-US" sz="1400" i="1" dirty="0">
                <a:cs typeface="Arial" panose="020B0604020202020204" pitchFamily="34" charset="0"/>
              </a:rPr>
              <a:t>]</a:t>
            </a:r>
          </a:p>
        </p:txBody>
      </p:sp>
    </p:spTree>
    <p:extLst>
      <p:ext uri="{BB962C8B-B14F-4D97-AF65-F5344CB8AC3E}">
        <p14:creationId xmlns:p14="http://schemas.microsoft.com/office/powerpoint/2010/main" val="11594334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139640" y="657213"/>
            <a:ext cx="155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a typeface="ＭＳ Ｐゴシック" pitchFamily="34" charset="-128"/>
              </a:rPr>
              <a:t>Draft abstract</a:t>
            </a:r>
          </a:p>
        </p:txBody>
      </p:sp>
      <p:sp>
        <p:nvSpPr>
          <p:cNvPr id="7" name="Text Box 3"/>
          <p:cNvSpPr txBox="1">
            <a:spLocks noChangeArrowheads="1"/>
          </p:cNvSpPr>
          <p:nvPr/>
        </p:nvSpPr>
        <p:spPr bwMode="auto">
          <a:xfrm>
            <a:off x="2358840" y="1114413"/>
            <a:ext cx="1200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ea typeface="ＭＳ Ｐゴシック" pitchFamily="34" charset="-128"/>
              </a:rPr>
              <a:t>Mentoring</a:t>
            </a:r>
          </a:p>
        </p:txBody>
      </p:sp>
      <p:sp>
        <p:nvSpPr>
          <p:cNvPr id="9" name="Text Box 4"/>
          <p:cNvSpPr txBox="1">
            <a:spLocks noChangeArrowheads="1"/>
          </p:cNvSpPr>
          <p:nvPr/>
        </p:nvSpPr>
        <p:spPr bwMode="auto">
          <a:xfrm>
            <a:off x="1145990" y="2486013"/>
            <a:ext cx="1365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a typeface="ＭＳ Ｐゴシック" pitchFamily="34" charset="-128"/>
              </a:rPr>
              <a:t>Submission</a:t>
            </a:r>
          </a:p>
        </p:txBody>
      </p:sp>
      <p:sp>
        <p:nvSpPr>
          <p:cNvPr id="10" name="Text Box 5"/>
          <p:cNvSpPr txBox="1">
            <a:spLocks noChangeArrowheads="1"/>
          </p:cNvSpPr>
          <p:nvPr/>
        </p:nvSpPr>
        <p:spPr bwMode="auto">
          <a:xfrm>
            <a:off x="1171390" y="3552813"/>
            <a:ext cx="1263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a typeface="ＭＳ Ｐゴシック" pitchFamily="34" charset="-128"/>
              </a:rPr>
              <a:t>Initial scan</a:t>
            </a:r>
          </a:p>
        </p:txBody>
      </p:sp>
      <p:sp>
        <p:nvSpPr>
          <p:cNvPr id="11" name="Text Box 6"/>
          <p:cNvSpPr txBox="1">
            <a:spLocks noChangeArrowheads="1"/>
          </p:cNvSpPr>
          <p:nvPr/>
        </p:nvSpPr>
        <p:spPr bwMode="auto">
          <a:xfrm>
            <a:off x="2739840" y="5138726"/>
            <a:ext cx="1428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a typeface="ＭＳ Ｐゴシック" pitchFamily="34" charset="-128"/>
              </a:rPr>
              <a:t>Fraudhunter</a:t>
            </a:r>
          </a:p>
        </p:txBody>
      </p:sp>
      <p:sp>
        <p:nvSpPr>
          <p:cNvPr id="12" name="Text Box 7"/>
          <p:cNvSpPr txBox="1">
            <a:spLocks noChangeArrowheads="1"/>
          </p:cNvSpPr>
          <p:nvPr/>
        </p:nvSpPr>
        <p:spPr bwMode="auto">
          <a:xfrm>
            <a:off x="2465053" y="4848213"/>
            <a:ext cx="19050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ea typeface="ＭＳ Ｐゴシック" pitchFamily="34" charset="-128"/>
              </a:rPr>
              <a:t>Reviewing/scoring</a:t>
            </a:r>
          </a:p>
        </p:txBody>
      </p:sp>
      <p:sp>
        <p:nvSpPr>
          <p:cNvPr id="13" name="Text Box 9"/>
          <p:cNvSpPr txBox="1">
            <a:spLocks noChangeArrowheads="1"/>
          </p:cNvSpPr>
          <p:nvPr/>
        </p:nvSpPr>
        <p:spPr bwMode="auto">
          <a:xfrm>
            <a:off x="1139640" y="1509701"/>
            <a:ext cx="1022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a typeface="ＭＳ Ｐゴシック" pitchFamily="34" charset="-128"/>
              </a:rPr>
              <a:t>Abstract</a:t>
            </a:r>
          </a:p>
        </p:txBody>
      </p:sp>
      <p:sp>
        <p:nvSpPr>
          <p:cNvPr id="14" name="Text Box 10"/>
          <p:cNvSpPr txBox="1">
            <a:spLocks noChangeArrowheads="1"/>
          </p:cNvSpPr>
          <p:nvPr/>
        </p:nvSpPr>
        <p:spPr bwMode="auto">
          <a:xfrm>
            <a:off x="4568640" y="4322949"/>
            <a:ext cx="20272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ea typeface="ＭＳ Ｐゴシック" pitchFamily="34" charset="-128"/>
              </a:rPr>
              <a:t>Marathon meeting</a:t>
            </a:r>
          </a:p>
        </p:txBody>
      </p:sp>
      <p:pic>
        <p:nvPicPr>
          <p:cNvPr id="15"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4240" y="3171813"/>
            <a:ext cx="488950" cy="5334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2240" y="4162413"/>
            <a:ext cx="508000" cy="533400"/>
          </a:xfrm>
          <a:prstGeom prst="rect">
            <a:avLst/>
          </a:prstGeom>
          <a:noFill/>
          <a:extLst>
            <a:ext uri="{909E8E84-426E-40DD-AFC4-6F175D3DCCD1}">
              <a14:hiddenFill xmlns:a14="http://schemas.microsoft.com/office/drawing/2010/main">
                <a:solidFill>
                  <a:srgbClr val="FFFFFF"/>
                </a:solidFill>
              </a14:hiddenFill>
            </a:ext>
          </a:extLst>
        </p:spPr>
      </p:pic>
      <p:sp>
        <p:nvSpPr>
          <p:cNvPr id="17" name="AutoShape 13"/>
          <p:cNvSpPr>
            <a:spLocks noChangeArrowheads="1"/>
          </p:cNvSpPr>
          <p:nvPr/>
        </p:nvSpPr>
        <p:spPr bwMode="auto">
          <a:xfrm>
            <a:off x="1673040" y="962013"/>
            <a:ext cx="152400" cy="609600"/>
          </a:xfrm>
          <a:prstGeom prst="downArrow">
            <a:avLst>
              <a:gd name="adj1" fmla="val 50000"/>
              <a:gd name="adj2" fmla="val 12222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8" name="AutoShape 14"/>
          <p:cNvSpPr>
            <a:spLocks noChangeArrowheads="1"/>
          </p:cNvSpPr>
          <p:nvPr/>
        </p:nvSpPr>
        <p:spPr bwMode="auto">
          <a:xfrm>
            <a:off x="1673040" y="1876413"/>
            <a:ext cx="152400" cy="609600"/>
          </a:xfrm>
          <a:prstGeom prst="downArrow">
            <a:avLst>
              <a:gd name="adj1" fmla="val 50000"/>
              <a:gd name="adj2" fmla="val 12222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9" name="AutoShape 15"/>
          <p:cNvSpPr>
            <a:spLocks noChangeArrowheads="1"/>
          </p:cNvSpPr>
          <p:nvPr/>
        </p:nvSpPr>
        <p:spPr bwMode="auto">
          <a:xfrm>
            <a:off x="1673040" y="2867013"/>
            <a:ext cx="152400" cy="609600"/>
          </a:xfrm>
          <a:prstGeom prst="downArrow">
            <a:avLst>
              <a:gd name="adj1" fmla="val 50000"/>
              <a:gd name="adj2" fmla="val 12222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0" name="AutoShape 16"/>
          <p:cNvSpPr>
            <a:spLocks noChangeArrowheads="1"/>
          </p:cNvSpPr>
          <p:nvPr/>
        </p:nvSpPr>
        <p:spPr bwMode="auto">
          <a:xfrm flipV="1">
            <a:off x="1749240" y="3933813"/>
            <a:ext cx="914400" cy="685800"/>
          </a:xfrm>
          <a:custGeom>
            <a:avLst/>
            <a:gdLst>
              <a:gd name="G0" fmla="+- 14559 0 0"/>
              <a:gd name="G1" fmla="+- 5438 0 0"/>
              <a:gd name="G2" fmla="+- 12158 0 5438"/>
              <a:gd name="G3" fmla="+- G2 0 5438"/>
              <a:gd name="G4" fmla="*/ G3 32768 32059"/>
              <a:gd name="G5" fmla="*/ G4 1 2"/>
              <a:gd name="G6" fmla="+- 21600 0 14559"/>
              <a:gd name="G7" fmla="*/ G6 5438 6079"/>
              <a:gd name="G8" fmla="+- G7 14559 0"/>
              <a:gd name="T0" fmla="*/ 14559 w 21600"/>
              <a:gd name="T1" fmla="*/ 0 h 21600"/>
              <a:gd name="T2" fmla="*/ 14559 w 21600"/>
              <a:gd name="T3" fmla="*/ 12158 h 21600"/>
              <a:gd name="T4" fmla="*/ 655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4559" y="0"/>
                </a:lnTo>
                <a:lnTo>
                  <a:pt x="14559" y="5438"/>
                </a:lnTo>
                <a:lnTo>
                  <a:pt x="12427" y="5438"/>
                </a:lnTo>
                <a:cubicBezTo>
                  <a:pt x="5564" y="5438"/>
                  <a:pt x="0" y="8447"/>
                  <a:pt x="0" y="12158"/>
                </a:cubicBezTo>
                <a:lnTo>
                  <a:pt x="0" y="21600"/>
                </a:lnTo>
                <a:lnTo>
                  <a:pt x="1310" y="21600"/>
                </a:lnTo>
                <a:lnTo>
                  <a:pt x="1310" y="12158"/>
                </a:lnTo>
                <a:cubicBezTo>
                  <a:pt x="1310" y="9155"/>
                  <a:pt x="6287" y="6720"/>
                  <a:pt x="12427" y="6720"/>
                </a:cubicBezTo>
                <a:lnTo>
                  <a:pt x="14559" y="6720"/>
                </a:lnTo>
                <a:lnTo>
                  <a:pt x="14559" y="1215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pic>
        <p:nvPicPr>
          <p:cNvPr id="21"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1040" y="3781413"/>
            <a:ext cx="488950" cy="5334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6240" y="3629013"/>
            <a:ext cx="488950" cy="533400"/>
          </a:xfrm>
          <a:prstGeom prst="rect">
            <a:avLst/>
          </a:prstGeom>
          <a:noFill/>
          <a:extLst>
            <a:ext uri="{909E8E84-426E-40DD-AFC4-6F175D3DCCD1}">
              <a14:hiddenFill xmlns:a14="http://schemas.microsoft.com/office/drawing/2010/main">
                <a:solidFill>
                  <a:srgbClr val="FFFFFF"/>
                </a:solidFill>
              </a14:hiddenFill>
            </a:ext>
          </a:extLst>
        </p:spPr>
      </p:pic>
      <p:sp>
        <p:nvSpPr>
          <p:cNvPr id="23" name="AutoShape 19"/>
          <p:cNvSpPr>
            <a:spLocks noChangeArrowheads="1"/>
          </p:cNvSpPr>
          <p:nvPr/>
        </p:nvSpPr>
        <p:spPr bwMode="auto">
          <a:xfrm rot="5337127" flipH="1">
            <a:off x="6816540" y="3590913"/>
            <a:ext cx="838200" cy="914400"/>
          </a:xfrm>
          <a:custGeom>
            <a:avLst/>
            <a:gdLst>
              <a:gd name="G0" fmla="+- 14559 0 0"/>
              <a:gd name="G1" fmla="+- 5438 0 0"/>
              <a:gd name="G2" fmla="+- 12158 0 5438"/>
              <a:gd name="G3" fmla="+- G2 0 5438"/>
              <a:gd name="G4" fmla="*/ G3 32768 32059"/>
              <a:gd name="G5" fmla="*/ G4 1 2"/>
              <a:gd name="G6" fmla="+- 21600 0 14559"/>
              <a:gd name="G7" fmla="*/ G6 5438 6079"/>
              <a:gd name="G8" fmla="+- G7 14559 0"/>
              <a:gd name="T0" fmla="*/ 14559 w 21600"/>
              <a:gd name="T1" fmla="*/ 0 h 21600"/>
              <a:gd name="T2" fmla="*/ 14559 w 21600"/>
              <a:gd name="T3" fmla="*/ 12158 h 21600"/>
              <a:gd name="T4" fmla="*/ 655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4559" y="0"/>
                </a:lnTo>
                <a:lnTo>
                  <a:pt x="14559" y="5438"/>
                </a:lnTo>
                <a:lnTo>
                  <a:pt x="12427" y="5438"/>
                </a:lnTo>
                <a:cubicBezTo>
                  <a:pt x="5564" y="5438"/>
                  <a:pt x="0" y="8447"/>
                  <a:pt x="0" y="12158"/>
                </a:cubicBezTo>
                <a:lnTo>
                  <a:pt x="0" y="21600"/>
                </a:lnTo>
                <a:lnTo>
                  <a:pt x="1310" y="21600"/>
                </a:lnTo>
                <a:lnTo>
                  <a:pt x="1310" y="12158"/>
                </a:lnTo>
                <a:cubicBezTo>
                  <a:pt x="1310" y="9155"/>
                  <a:pt x="6287" y="6720"/>
                  <a:pt x="12427" y="6720"/>
                </a:cubicBezTo>
                <a:lnTo>
                  <a:pt x="14559" y="6720"/>
                </a:lnTo>
                <a:lnTo>
                  <a:pt x="14559" y="1215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4" name="AutoShape 20"/>
          <p:cNvSpPr>
            <a:spLocks noChangeArrowheads="1"/>
          </p:cNvSpPr>
          <p:nvPr/>
        </p:nvSpPr>
        <p:spPr bwMode="auto">
          <a:xfrm rot="-5399999">
            <a:off x="3997140" y="4046526"/>
            <a:ext cx="152400" cy="838200"/>
          </a:xfrm>
          <a:prstGeom prst="downArrow">
            <a:avLst>
              <a:gd name="adj1" fmla="val 50000"/>
              <a:gd name="adj2" fmla="val 1680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5" name="AutoShape 21"/>
          <p:cNvSpPr>
            <a:spLocks noChangeArrowheads="1"/>
          </p:cNvSpPr>
          <p:nvPr/>
        </p:nvSpPr>
        <p:spPr bwMode="auto">
          <a:xfrm rot="26924692">
            <a:off x="6854640" y="4543413"/>
            <a:ext cx="838200" cy="990600"/>
          </a:xfrm>
          <a:custGeom>
            <a:avLst/>
            <a:gdLst>
              <a:gd name="G0" fmla="+- 14559 0 0"/>
              <a:gd name="G1" fmla="+- 5438 0 0"/>
              <a:gd name="G2" fmla="+- 12158 0 5438"/>
              <a:gd name="G3" fmla="+- G2 0 5438"/>
              <a:gd name="G4" fmla="*/ G3 32768 32059"/>
              <a:gd name="G5" fmla="*/ G4 1 2"/>
              <a:gd name="G6" fmla="+- 21600 0 14559"/>
              <a:gd name="G7" fmla="*/ G6 5438 6079"/>
              <a:gd name="G8" fmla="+- G7 14559 0"/>
              <a:gd name="T0" fmla="*/ 14559 w 21600"/>
              <a:gd name="T1" fmla="*/ 0 h 21600"/>
              <a:gd name="T2" fmla="*/ 14559 w 21600"/>
              <a:gd name="T3" fmla="*/ 12158 h 21600"/>
              <a:gd name="T4" fmla="*/ 655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4559" y="0"/>
                </a:lnTo>
                <a:lnTo>
                  <a:pt x="14559" y="5438"/>
                </a:lnTo>
                <a:lnTo>
                  <a:pt x="12427" y="5438"/>
                </a:lnTo>
                <a:cubicBezTo>
                  <a:pt x="5564" y="5438"/>
                  <a:pt x="0" y="8447"/>
                  <a:pt x="0" y="12158"/>
                </a:cubicBezTo>
                <a:lnTo>
                  <a:pt x="0" y="21600"/>
                </a:lnTo>
                <a:lnTo>
                  <a:pt x="1310" y="21600"/>
                </a:lnTo>
                <a:lnTo>
                  <a:pt x="1310" y="12158"/>
                </a:lnTo>
                <a:cubicBezTo>
                  <a:pt x="1310" y="9155"/>
                  <a:pt x="6287" y="6720"/>
                  <a:pt x="12427" y="6720"/>
                </a:cubicBezTo>
                <a:lnTo>
                  <a:pt x="14559" y="6720"/>
                </a:lnTo>
                <a:lnTo>
                  <a:pt x="14559" y="12158"/>
                </a:lnTo>
                <a:close/>
              </a:path>
            </a:pathLst>
          </a:cu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6" name="Line 22"/>
          <p:cNvSpPr>
            <a:spLocks noChangeShapeType="1"/>
          </p:cNvSpPr>
          <p:nvPr/>
        </p:nvSpPr>
        <p:spPr bwMode="auto">
          <a:xfrm flipH="1">
            <a:off x="1977840" y="1266813"/>
            <a:ext cx="350837"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7" name="Text Box 24"/>
          <p:cNvSpPr txBox="1">
            <a:spLocks noChangeArrowheads="1"/>
          </p:cNvSpPr>
          <p:nvPr/>
        </p:nvSpPr>
        <p:spPr bwMode="auto">
          <a:xfrm>
            <a:off x="6930840" y="5457813"/>
            <a:ext cx="11128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a:ea typeface="ＭＳ Ｐゴシック" pitchFamily="34" charset="-128"/>
              </a:rPr>
              <a:t>Sessions</a:t>
            </a:r>
          </a:p>
          <a:p>
            <a:pPr algn="ctr"/>
            <a:endParaRPr lang="en-US" altLang="en-US">
              <a:ea typeface="ＭＳ Ｐゴシック" pitchFamily="34" charset="-128"/>
            </a:endParaRPr>
          </a:p>
        </p:txBody>
      </p:sp>
    </p:spTree>
    <p:extLst>
      <p:ext uri="{BB962C8B-B14F-4D97-AF65-F5344CB8AC3E}">
        <p14:creationId xmlns:p14="http://schemas.microsoft.com/office/powerpoint/2010/main" val="277064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txBox="1">
            <a:spLocks noChangeArrowheads="1"/>
          </p:cNvSpPr>
          <p:nvPr/>
        </p:nvSpPr>
        <p:spPr>
          <a:xfrm>
            <a:off x="136150" y="983261"/>
            <a:ext cx="8003233" cy="10124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r>
              <a:rPr lang="en-GB" altLang="en-US" sz="2800" b="1" dirty="0">
                <a:solidFill>
                  <a:srgbClr val="FF0000"/>
                </a:solidFill>
                <a:latin typeface="+mj-lt"/>
                <a:cs typeface="Arial" panose="020B0604020202020204" pitchFamily="34" charset="0"/>
              </a:rPr>
              <a:t>REVIEWER CRITERIA</a:t>
            </a:r>
            <a:endParaRPr lang="en-GB" altLang="en-US" sz="2400" dirty="0">
              <a:solidFill>
                <a:srgbClr val="FF0000"/>
              </a:solidFill>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7" name="Rectangle 6"/>
          <p:cNvSpPr txBox="1">
            <a:spLocks noChangeArrowheads="1"/>
          </p:cNvSpPr>
          <p:nvPr/>
        </p:nvSpPr>
        <p:spPr>
          <a:xfrm>
            <a:off x="531223" y="1271451"/>
            <a:ext cx="7994469" cy="50074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90000"/>
              </a:lnSpc>
              <a:buNone/>
            </a:pPr>
            <a:endParaRPr lang="en-GB" altLang="en-US" sz="2800" dirty="0">
              <a:latin typeface="+mj-lt"/>
              <a:cs typeface="Arial" panose="020B0604020202020204" pitchFamily="34" charset="0"/>
            </a:endParaRPr>
          </a:p>
          <a:p>
            <a:pPr marL="0" indent="0">
              <a:lnSpc>
                <a:spcPct val="90000"/>
              </a:lnSpc>
              <a:buNone/>
            </a:pPr>
            <a:r>
              <a:rPr lang="en-GB" altLang="en-US" sz="2800" dirty="0">
                <a:latin typeface="+mj-lt"/>
                <a:cs typeface="Arial" panose="020B0604020202020204" pitchFamily="34" charset="0"/>
              </a:rPr>
              <a:t>Scoring</a:t>
            </a:r>
          </a:p>
          <a:p>
            <a:pPr>
              <a:lnSpc>
                <a:spcPct val="90000"/>
              </a:lnSpc>
            </a:pPr>
            <a:endParaRPr lang="en-GB" altLang="en-US" sz="2800" dirty="0">
              <a:latin typeface="+mj-lt"/>
              <a:cs typeface="Arial" panose="020B0604020202020204" pitchFamily="34" charset="0"/>
            </a:endParaRPr>
          </a:p>
          <a:p>
            <a:pPr lvl="1">
              <a:lnSpc>
                <a:spcPct val="90000"/>
              </a:lnSpc>
            </a:pPr>
            <a:r>
              <a:rPr lang="en-GB" altLang="en-US" sz="2000" dirty="0">
                <a:latin typeface="+mj-lt"/>
                <a:cs typeface="Arial" panose="020B0604020202020204" pitchFamily="34" charset="0"/>
              </a:rPr>
              <a:t>Are purpose, objectives, issues clearly presented?</a:t>
            </a:r>
          </a:p>
          <a:p>
            <a:pPr lvl="1">
              <a:lnSpc>
                <a:spcPct val="90000"/>
              </a:lnSpc>
            </a:pPr>
            <a:endParaRPr lang="en-GB" altLang="en-US" sz="2000" dirty="0">
              <a:latin typeface="+mj-lt"/>
              <a:cs typeface="Arial" panose="020B0604020202020204" pitchFamily="34" charset="0"/>
            </a:endParaRPr>
          </a:p>
          <a:p>
            <a:pPr lvl="1">
              <a:lnSpc>
                <a:spcPct val="90000"/>
              </a:lnSpc>
            </a:pPr>
            <a:r>
              <a:rPr lang="en-GB" altLang="en-US" sz="2000" dirty="0">
                <a:latin typeface="+mj-lt"/>
                <a:cs typeface="Arial" panose="020B0604020202020204" pitchFamily="34" charset="0"/>
              </a:rPr>
              <a:t>Are the methodology, study design appropriate?</a:t>
            </a:r>
          </a:p>
          <a:p>
            <a:pPr lvl="1">
              <a:lnSpc>
                <a:spcPct val="90000"/>
              </a:lnSpc>
            </a:pPr>
            <a:endParaRPr lang="en-GB" altLang="en-US" sz="2000" dirty="0">
              <a:latin typeface="+mj-lt"/>
              <a:cs typeface="Arial" panose="020B0604020202020204" pitchFamily="34" charset="0"/>
            </a:endParaRPr>
          </a:p>
          <a:p>
            <a:pPr lvl="1">
              <a:lnSpc>
                <a:spcPct val="90000"/>
              </a:lnSpc>
            </a:pPr>
            <a:r>
              <a:rPr lang="en-GB" altLang="en-US" sz="2000" dirty="0">
                <a:latin typeface="+mj-lt"/>
                <a:cs typeface="Arial" panose="020B0604020202020204" pitchFamily="34" charset="0"/>
              </a:rPr>
              <a:t>Are the results clearly presented?</a:t>
            </a:r>
          </a:p>
          <a:p>
            <a:pPr lvl="1">
              <a:lnSpc>
                <a:spcPct val="90000"/>
              </a:lnSpc>
            </a:pPr>
            <a:endParaRPr lang="en-GB" altLang="en-US" sz="2000" dirty="0">
              <a:latin typeface="+mj-lt"/>
              <a:cs typeface="Arial" panose="020B0604020202020204" pitchFamily="34" charset="0"/>
            </a:endParaRPr>
          </a:p>
          <a:p>
            <a:pPr lvl="1">
              <a:lnSpc>
                <a:spcPct val="90000"/>
              </a:lnSpc>
            </a:pPr>
            <a:r>
              <a:rPr lang="en-GB" altLang="en-US" sz="2000" dirty="0">
                <a:latin typeface="+mj-lt"/>
                <a:cs typeface="Arial" panose="020B0604020202020204" pitchFamily="34" charset="0"/>
              </a:rPr>
              <a:t>Are the conclusions supported by the results?</a:t>
            </a:r>
          </a:p>
          <a:p>
            <a:pPr lvl="1">
              <a:lnSpc>
                <a:spcPct val="90000"/>
              </a:lnSpc>
            </a:pPr>
            <a:endParaRPr lang="en-GB" altLang="en-US" sz="2000" dirty="0">
              <a:latin typeface="+mj-lt"/>
              <a:cs typeface="Arial" panose="020B0604020202020204" pitchFamily="34" charset="0"/>
            </a:endParaRPr>
          </a:p>
          <a:p>
            <a:pPr lvl="1">
              <a:lnSpc>
                <a:spcPct val="90000"/>
              </a:lnSpc>
            </a:pPr>
            <a:r>
              <a:rPr lang="en-GB" altLang="en-US" sz="2000" dirty="0">
                <a:latin typeface="+mj-lt"/>
                <a:cs typeface="Arial" panose="020B0604020202020204" pitchFamily="34" charset="0"/>
              </a:rPr>
              <a:t>Does the abstract contribute significant new knowledge to the field?</a:t>
            </a:r>
            <a:endParaRPr lang="en-GB" altLang="en-US" sz="4000" dirty="0">
              <a:latin typeface="+mj-lt"/>
              <a:cs typeface="Arial" panose="020B0604020202020204" pitchFamily="34" charset="0"/>
            </a:endParaRPr>
          </a:p>
          <a:p>
            <a:pPr>
              <a:lnSpc>
                <a:spcPct val="90000"/>
              </a:lnSpc>
              <a:buFontTx/>
              <a:buNone/>
            </a:pPr>
            <a:endParaRPr lang="en-GB" altLang="en-US" sz="4000" dirty="0">
              <a:latin typeface="+mj-lt"/>
              <a:cs typeface="Arial" panose="020B0604020202020204" pitchFamily="34" charset="0"/>
            </a:endParaRPr>
          </a:p>
        </p:txBody>
      </p:sp>
    </p:spTree>
    <p:extLst>
      <p:ext uri="{BB962C8B-B14F-4D97-AF65-F5344CB8AC3E}">
        <p14:creationId xmlns:p14="http://schemas.microsoft.com/office/powerpoint/2010/main" val="27709165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txBox="1">
            <a:spLocks noChangeArrowheads="1"/>
          </p:cNvSpPr>
          <p:nvPr/>
        </p:nvSpPr>
        <p:spPr>
          <a:xfrm>
            <a:off x="2154707" y="2322439"/>
            <a:ext cx="4767944" cy="1002294"/>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r>
              <a:rPr lang="en-GB" altLang="en-US" sz="3800" dirty="0">
                <a:solidFill>
                  <a:srgbClr val="FF0000"/>
                </a:solidFill>
                <a:latin typeface="+mj-lt"/>
                <a:cs typeface="Arial" panose="020B0604020202020204" pitchFamily="34" charset="0"/>
              </a:rPr>
              <a:t>Questions and answers</a:t>
            </a: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756728" y="3198406"/>
            <a:ext cx="4318782" cy="3585704"/>
          </a:xfrm>
          <a:prstGeom prst="rect">
            <a:avLst/>
          </a:prstGeom>
        </p:spPr>
      </p:pic>
      <p:pic>
        <p:nvPicPr>
          <p:cNvPr id="4" name="Picture 7" descr="MC900187587[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8659" y="1449405"/>
            <a:ext cx="1036638"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7744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a:xfrm>
            <a:off x="-766470" y="441152"/>
            <a:ext cx="9289032"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Abstract Writing Online Course</a:t>
            </a:r>
          </a:p>
        </p:txBody>
      </p:sp>
      <p:sp>
        <p:nvSpPr>
          <p:cNvPr id="5" name="Rectangle 8"/>
          <p:cNvSpPr txBox="1">
            <a:spLocks noChangeArrowheads="1"/>
          </p:cNvSpPr>
          <p:nvPr/>
        </p:nvSpPr>
        <p:spPr>
          <a:xfrm>
            <a:off x="0" y="1196015"/>
            <a:ext cx="8003233" cy="56871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r>
              <a:rPr lang="en-GB" altLang="en-US" sz="2000" dirty="0">
                <a:latin typeface="+mj-lt"/>
                <a:cs typeface="Arial" panose="020B0604020202020204" pitchFamily="34" charset="0"/>
              </a:rPr>
              <a:t>www.healthefoundation.eu</a:t>
            </a: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pic>
        <p:nvPicPr>
          <p:cNvPr id="2" name="Picture 1"/>
          <p:cNvPicPr>
            <a:picLocks noChangeAspect="1"/>
          </p:cNvPicPr>
          <p:nvPr/>
        </p:nvPicPr>
        <p:blipFill>
          <a:blip r:embed="rId2"/>
          <a:stretch>
            <a:fillRect/>
          </a:stretch>
        </p:blipFill>
        <p:spPr>
          <a:xfrm>
            <a:off x="238923" y="1680102"/>
            <a:ext cx="8426106" cy="5005381"/>
          </a:xfrm>
          <a:prstGeom prst="rect">
            <a:avLst/>
          </a:prstGeom>
        </p:spPr>
      </p:pic>
    </p:spTree>
    <p:extLst>
      <p:ext uri="{BB962C8B-B14F-4D97-AF65-F5344CB8AC3E}">
        <p14:creationId xmlns:p14="http://schemas.microsoft.com/office/powerpoint/2010/main" val="37190690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883920" y="415834"/>
            <a:ext cx="7315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fr-CH" altLang="en-US" sz="3600" dirty="0" err="1" smtClean="0">
                <a:solidFill>
                  <a:srgbClr val="FF0000"/>
                </a:solidFill>
                <a:latin typeface="+mj-lt"/>
                <a:cs typeface="Arial" panose="020B0604020202020204" pitchFamily="34" charset="0"/>
              </a:rPr>
              <a:t>Useful</a:t>
            </a:r>
            <a:r>
              <a:rPr lang="fr-CH" altLang="en-US" sz="3600" dirty="0" smtClean="0">
                <a:solidFill>
                  <a:srgbClr val="FF0000"/>
                </a:solidFill>
                <a:latin typeface="+mj-lt"/>
                <a:cs typeface="Arial" panose="020B0604020202020204" pitchFamily="34" charset="0"/>
              </a:rPr>
              <a:t> </a:t>
            </a:r>
            <a:r>
              <a:rPr lang="fr-CH" altLang="en-US" sz="3600" dirty="0" err="1" smtClean="0">
                <a:solidFill>
                  <a:srgbClr val="FF0000"/>
                </a:solidFill>
                <a:latin typeface="+mj-lt"/>
                <a:cs typeface="Arial" panose="020B0604020202020204" pitchFamily="34" charset="0"/>
              </a:rPr>
              <a:t>resources</a:t>
            </a:r>
            <a:endParaRPr lang="en-US" altLang="en-US" sz="3600" dirty="0">
              <a:solidFill>
                <a:srgbClr val="FF0000"/>
              </a:solidFill>
              <a:latin typeface="+mj-lt"/>
              <a:cs typeface="Arial" panose="020B0604020202020204" pitchFamily="34" charset="0"/>
            </a:endParaRPr>
          </a:p>
        </p:txBody>
      </p:sp>
      <p:sp>
        <p:nvSpPr>
          <p:cNvPr id="4" name="Rectangle 3"/>
          <p:cNvSpPr>
            <a:spLocks noGrp="1" noChangeArrowheads="1"/>
          </p:cNvSpPr>
          <p:nvPr/>
        </p:nvSpPr>
        <p:spPr bwMode="auto">
          <a:xfrm>
            <a:off x="1036320" y="1811382"/>
            <a:ext cx="7315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endParaRPr lang="en-US" altLang="en-US" sz="2400" i="1" dirty="0">
              <a:latin typeface="+mj-lt"/>
              <a:cs typeface="Arial" panose="020B0604020202020204" pitchFamily="34" charset="0"/>
            </a:endParaRPr>
          </a:p>
        </p:txBody>
      </p:sp>
      <p:sp>
        <p:nvSpPr>
          <p:cNvPr id="2" name="Rectangle 1"/>
          <p:cNvSpPr/>
          <p:nvPr/>
        </p:nvSpPr>
        <p:spPr>
          <a:xfrm>
            <a:off x="955965" y="1510342"/>
            <a:ext cx="7395556" cy="4062651"/>
          </a:xfrm>
          <a:prstGeom prst="rect">
            <a:avLst/>
          </a:prstGeom>
        </p:spPr>
        <p:txBody>
          <a:bodyPr wrap="square">
            <a:spAutoFit/>
          </a:bodyPr>
          <a:lstStyle/>
          <a:p>
            <a:pPr marL="342900" lvl="0" indent="-342900">
              <a:spcAft>
                <a:spcPts val="0"/>
              </a:spcAft>
              <a:buFont typeface="Symbol" panose="05050102010706020507" pitchFamily="18" charset="2"/>
              <a:buChar char=""/>
            </a:pPr>
            <a:r>
              <a:rPr lang="en-GB" dirty="0">
                <a:latin typeface="Calibri" panose="020F0502020204030204" pitchFamily="34" charset="0"/>
                <a:ea typeface="Times New Roman" panose="02020603050405020304" pitchFamily="18" charset="0"/>
                <a:cs typeface="Times New Roman" panose="02020603050405020304" pitchFamily="18" charset="0"/>
              </a:rPr>
              <a:t>Health[e]Foundation – E-course on how to write a conference abstract at </a:t>
            </a:r>
            <a:r>
              <a:rPr lang="en-GB" u="sng" dirty="0">
                <a:solidFill>
                  <a:srgbClr val="0000FF"/>
                </a:solidFill>
                <a:latin typeface="Calibri" panose="020F0502020204030204" pitchFamily="34" charset="0"/>
                <a:ea typeface="Times New Roman" panose="02020603050405020304" pitchFamily="18" charset="0"/>
                <a:cs typeface="Times New Roman" panose="02020603050405020304" pitchFamily="18" charset="0"/>
                <a:hlinkClick r:id="rId3"/>
              </a:rPr>
              <a:t>www.healthefoundation.eu</a:t>
            </a:r>
            <a:r>
              <a:rPr lang="en-GB" dirty="0">
                <a:latin typeface="Calibri" panose="020F0502020204030204" pitchFamily="34" charset="0"/>
                <a:ea typeface="Times New Roman" panose="02020603050405020304" pitchFamily="18" charset="0"/>
                <a:cs typeface="Times New Roman" panose="02020603050405020304" pitchFamily="18" charset="0"/>
              </a:rPr>
              <a:t>.  </a:t>
            </a:r>
            <a:endParaRPr lang="en-GB" dirty="0" smtClean="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Aft>
                <a:spcPts val="0"/>
              </a:spcAft>
              <a:buFont typeface="Symbol" panose="05050102010706020507" pitchFamily="18" charset="2"/>
              <a:buChar char=""/>
            </a:pPr>
            <a:endParaRPr lang="en-GB" dirty="0" smtClean="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spcAft>
                <a:spcPts val="0"/>
              </a:spcAft>
              <a:buFont typeface="Symbol" panose="05050102010706020507" pitchFamily="18" charset="2"/>
              <a:buChar char=""/>
            </a:pPr>
            <a:r>
              <a:rPr lang="en-GB" dirty="0" smtClean="0">
                <a:latin typeface="Calibri" panose="020F0502020204030204" pitchFamily="34" charset="0"/>
                <a:ea typeface="Times New Roman" panose="02020603050405020304" pitchFamily="18" charset="0"/>
                <a:cs typeface="Times New Roman" panose="02020603050405020304" pitchFamily="18" charset="0"/>
              </a:rPr>
              <a:t>International </a:t>
            </a:r>
            <a:r>
              <a:rPr lang="en-GB" dirty="0">
                <a:latin typeface="Calibri" panose="020F0502020204030204" pitchFamily="34" charset="0"/>
                <a:ea typeface="Times New Roman" panose="02020603050405020304" pitchFamily="18" charset="0"/>
                <a:cs typeface="Times New Roman" panose="02020603050405020304" pitchFamily="18" charset="0"/>
              </a:rPr>
              <a:t>Committee of Medical Journal Editors – Uniform requirements for manuscripts submitted to biomedical journals at </a:t>
            </a:r>
            <a:r>
              <a:rPr lang="en-GB" u="sng" dirty="0">
                <a:solidFill>
                  <a:srgbClr val="0000FF"/>
                </a:solidFill>
                <a:latin typeface="Calibri" panose="020F0502020204030204" pitchFamily="34" charset="0"/>
                <a:ea typeface="Times New Roman" panose="02020603050405020304" pitchFamily="18" charset="0"/>
                <a:cs typeface="Times New Roman" panose="02020603050405020304" pitchFamily="18" charset="0"/>
                <a:hlinkClick r:id="rId4"/>
              </a:rPr>
              <a:t>www.icmje.org</a:t>
            </a:r>
            <a:r>
              <a:rPr lang="en-GB" dirty="0" smtClean="0">
                <a:latin typeface="Calibri" panose="020F0502020204030204" pitchFamily="34" charset="0"/>
                <a:ea typeface="Times New Roman" panose="02020603050405020304" pitchFamily="18" charset="0"/>
                <a:cs typeface="Times New Roman" panose="02020603050405020304" pitchFamily="18" charset="0"/>
              </a:rPr>
              <a:t>.</a:t>
            </a:r>
          </a:p>
          <a:p>
            <a:pPr marL="342900" lvl="0" indent="-342900">
              <a:spcAft>
                <a:spcPts val="0"/>
              </a:spcAft>
              <a:buFont typeface="Symbol" panose="05050102010706020507" pitchFamily="18" charset="2"/>
              <a:buChar char=""/>
            </a:pPr>
            <a:endParaRPr lang="en-GB" sz="2000" dirty="0">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n-GB" dirty="0">
                <a:latin typeface="Calibri" panose="020F0502020204030204" pitchFamily="34" charset="0"/>
                <a:ea typeface="Times New Roman" panose="02020603050405020304" pitchFamily="18" charset="0"/>
                <a:cs typeface="Times New Roman" panose="02020603050405020304" pitchFamily="18" charset="0"/>
              </a:rPr>
              <a:t>Committee on Publication Ethics at </a:t>
            </a:r>
            <a:r>
              <a:rPr lang="en-GB" u="sng" dirty="0">
                <a:solidFill>
                  <a:srgbClr val="0000FF"/>
                </a:solidFill>
                <a:latin typeface="Calibri" panose="020F0502020204030204" pitchFamily="34" charset="0"/>
                <a:ea typeface="Times New Roman" panose="02020603050405020304" pitchFamily="18" charset="0"/>
                <a:cs typeface="Times New Roman" panose="02020603050405020304" pitchFamily="18" charset="0"/>
                <a:hlinkClick r:id="rId5"/>
              </a:rPr>
              <a:t>www.publicationethics.org</a:t>
            </a:r>
            <a:r>
              <a:rPr lang="en-GB" dirty="0" smtClean="0">
                <a:latin typeface="Calibri" panose="020F0502020204030204" pitchFamily="34" charset="0"/>
                <a:ea typeface="Times New Roman" panose="02020603050405020304" pitchFamily="18" charset="0"/>
                <a:cs typeface="Times New Roman" panose="02020603050405020304" pitchFamily="18" charset="0"/>
              </a:rPr>
              <a:t>.</a:t>
            </a:r>
          </a:p>
          <a:p>
            <a:pPr marL="342900" lvl="0" indent="-342900">
              <a:spcAft>
                <a:spcPts val="0"/>
              </a:spcAft>
              <a:buFont typeface="Symbol" panose="05050102010706020507" pitchFamily="18" charset="2"/>
              <a:buChar char=""/>
            </a:pPr>
            <a:endParaRPr lang="en-GB" sz="2000" dirty="0">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n-GB" dirty="0">
                <a:latin typeface="Calibri" panose="020F0502020204030204" pitchFamily="34" charset="0"/>
                <a:ea typeface="Times New Roman" panose="02020603050405020304" pitchFamily="18" charset="0"/>
                <a:cs typeface="Times New Roman" panose="02020603050405020304" pitchFamily="18" charset="0"/>
              </a:rPr>
              <a:t>European Association of Science Editors – Guidelines for authors at </a:t>
            </a:r>
            <a:r>
              <a:rPr lang="en-GB" u="sng" dirty="0">
                <a:solidFill>
                  <a:srgbClr val="0000FF"/>
                </a:solidFill>
                <a:latin typeface="Calibri" panose="020F0502020204030204" pitchFamily="34" charset="0"/>
                <a:ea typeface="Times New Roman" panose="02020603050405020304" pitchFamily="18" charset="0"/>
                <a:cs typeface="Times New Roman" panose="02020603050405020304" pitchFamily="18" charset="0"/>
                <a:hlinkClick r:id="rId6"/>
              </a:rPr>
              <a:t>www.ease.org.uk</a:t>
            </a:r>
            <a:r>
              <a:rPr lang="en-GB" dirty="0" smtClean="0">
                <a:latin typeface="Calibri" panose="020F0502020204030204" pitchFamily="34" charset="0"/>
                <a:ea typeface="Times New Roman" panose="02020603050405020304" pitchFamily="18" charset="0"/>
                <a:cs typeface="Times New Roman" panose="02020603050405020304" pitchFamily="18" charset="0"/>
              </a:rPr>
              <a:t>.</a:t>
            </a:r>
          </a:p>
          <a:p>
            <a:pPr marL="342900" lvl="0" indent="-342900">
              <a:spcAft>
                <a:spcPts val="0"/>
              </a:spcAft>
              <a:buFont typeface="Symbol" panose="05050102010706020507" pitchFamily="18" charset="2"/>
              <a:buChar char=""/>
            </a:pPr>
            <a:endParaRPr lang="en-GB" sz="2000" dirty="0">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n-GB" dirty="0">
                <a:latin typeface="Calibri" panose="020F0502020204030204" pitchFamily="34" charset="0"/>
                <a:ea typeface="Times New Roman" panose="02020603050405020304" pitchFamily="18" charset="0"/>
                <a:cs typeface="Times New Roman" panose="02020603050405020304" pitchFamily="18" charset="0"/>
              </a:rPr>
              <a:t>Wiley Author Services at  </a:t>
            </a:r>
            <a:r>
              <a:rPr lang="en-GB" u="sng" dirty="0">
                <a:solidFill>
                  <a:srgbClr val="0000FF"/>
                </a:solidFill>
                <a:latin typeface="Calibri" panose="020F0502020204030204" pitchFamily="34" charset="0"/>
                <a:ea typeface="Times New Roman" panose="02020603050405020304" pitchFamily="18" charset="0"/>
                <a:cs typeface="Times New Roman" panose="02020603050405020304" pitchFamily="18" charset="0"/>
                <a:hlinkClick r:id="rId7"/>
              </a:rPr>
              <a:t>https://authorservices.wiley.com/author-resources/index.html</a:t>
            </a:r>
            <a:r>
              <a:rPr lang="en-GB" dirty="0">
                <a:latin typeface="Calibri" panose="020F0502020204030204" pitchFamily="34" charset="0"/>
                <a:ea typeface="Times New Roman" panose="02020603050405020304" pitchFamily="18" charset="0"/>
                <a:cs typeface="Times New Roman" panose="02020603050405020304" pitchFamily="18" charset="0"/>
              </a:rPr>
              <a:t>.</a:t>
            </a:r>
            <a:endParaRPr lang="en-GB"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95063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nvSpPr>
        <p:spPr bwMode="auto">
          <a:xfrm>
            <a:off x="883920" y="415834"/>
            <a:ext cx="7315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fr-CH" altLang="en-US" sz="3600" dirty="0">
                <a:solidFill>
                  <a:srgbClr val="FF0000"/>
                </a:solidFill>
                <a:latin typeface="+mj-lt"/>
                <a:cs typeface="Arial" panose="020B0604020202020204" pitchFamily="34" charset="0"/>
              </a:rPr>
              <a:t>How </a:t>
            </a:r>
            <a:r>
              <a:rPr lang="fr-CH" altLang="en-US" sz="3600" dirty="0" err="1">
                <a:solidFill>
                  <a:srgbClr val="FF0000"/>
                </a:solidFill>
                <a:latin typeface="+mj-lt"/>
                <a:cs typeface="Arial" panose="020B0604020202020204" pitchFamily="34" charset="0"/>
              </a:rPr>
              <a:t>did</a:t>
            </a:r>
            <a:r>
              <a:rPr lang="fr-CH" altLang="en-US" sz="3600" dirty="0">
                <a:solidFill>
                  <a:srgbClr val="FF0000"/>
                </a:solidFill>
                <a:latin typeface="+mj-lt"/>
                <a:cs typeface="Arial" panose="020B0604020202020204" pitchFamily="34" charset="0"/>
              </a:rPr>
              <a:t> </a:t>
            </a:r>
            <a:r>
              <a:rPr lang="fr-CH" altLang="en-US" sz="3600" dirty="0" err="1">
                <a:solidFill>
                  <a:srgbClr val="FF0000"/>
                </a:solidFill>
                <a:latin typeface="+mj-lt"/>
                <a:cs typeface="Arial" panose="020B0604020202020204" pitchFamily="34" charset="0"/>
              </a:rPr>
              <a:t>we</a:t>
            </a:r>
            <a:r>
              <a:rPr lang="fr-CH" altLang="en-US" sz="3600" dirty="0">
                <a:solidFill>
                  <a:srgbClr val="FF0000"/>
                </a:solidFill>
                <a:latin typeface="+mj-lt"/>
                <a:cs typeface="Arial" panose="020B0604020202020204" pitchFamily="34" charset="0"/>
              </a:rPr>
              <a:t> do?</a:t>
            </a:r>
            <a:endParaRPr lang="en-US" altLang="en-US" sz="3600" dirty="0">
              <a:solidFill>
                <a:srgbClr val="FF0000"/>
              </a:solidFill>
              <a:latin typeface="+mj-lt"/>
              <a:cs typeface="Arial" panose="020B0604020202020204" pitchFamily="34" charset="0"/>
            </a:endParaRPr>
          </a:p>
        </p:txBody>
      </p:sp>
      <p:sp>
        <p:nvSpPr>
          <p:cNvPr id="4" name="Rectangle 3"/>
          <p:cNvSpPr>
            <a:spLocks noGrp="1" noChangeArrowheads="1"/>
          </p:cNvSpPr>
          <p:nvPr/>
        </p:nvSpPr>
        <p:spPr bwMode="auto">
          <a:xfrm>
            <a:off x="1036320" y="1811382"/>
            <a:ext cx="7315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hangingPunct="0"/>
            <a:r>
              <a:rPr lang="fr-CH" altLang="en-US" sz="2400" dirty="0" err="1">
                <a:latin typeface="+mj-lt"/>
                <a:cs typeface="Arial" panose="020B0604020202020204" pitchFamily="34" charset="0"/>
              </a:rPr>
              <a:t>Please</a:t>
            </a:r>
            <a:r>
              <a:rPr lang="fr-CH" altLang="en-US" sz="2400" dirty="0">
                <a:latin typeface="+mj-lt"/>
                <a:cs typeface="Arial" panose="020B0604020202020204" pitchFamily="34" charset="0"/>
              </a:rPr>
              <a:t> </a:t>
            </a:r>
            <a:r>
              <a:rPr lang="fr-CH" altLang="en-US" sz="2400" dirty="0" err="1">
                <a:latin typeface="+mj-lt"/>
                <a:cs typeface="Arial" panose="020B0604020202020204" pitchFamily="34" charset="0"/>
              </a:rPr>
              <a:t>take</a:t>
            </a:r>
            <a:r>
              <a:rPr lang="fr-CH" altLang="en-US" sz="2400" dirty="0">
                <a:latin typeface="+mj-lt"/>
                <a:cs typeface="Arial" panose="020B0604020202020204" pitchFamily="34" charset="0"/>
              </a:rPr>
              <a:t> a moment to </a:t>
            </a:r>
            <a:r>
              <a:rPr lang="fr-CH" altLang="en-US" sz="2400" dirty="0" err="1">
                <a:latin typeface="+mj-lt"/>
                <a:cs typeface="Arial" panose="020B0604020202020204" pitchFamily="34" charset="0"/>
              </a:rPr>
              <a:t>fill</a:t>
            </a:r>
            <a:r>
              <a:rPr lang="fr-CH" altLang="en-US" sz="2400" dirty="0">
                <a:latin typeface="+mj-lt"/>
                <a:cs typeface="Arial" panose="020B0604020202020204" pitchFamily="34" charset="0"/>
              </a:rPr>
              <a:t> out </a:t>
            </a:r>
            <a:r>
              <a:rPr lang="fr-CH" altLang="en-US" sz="2400" dirty="0" err="1">
                <a:latin typeface="+mj-lt"/>
                <a:cs typeface="Arial" panose="020B0604020202020204" pitchFamily="34" charset="0"/>
              </a:rPr>
              <a:t>our</a:t>
            </a:r>
            <a:r>
              <a:rPr lang="fr-CH" altLang="en-US" sz="2400" dirty="0">
                <a:latin typeface="+mj-lt"/>
                <a:cs typeface="Arial" panose="020B0604020202020204" pitchFamily="34" charset="0"/>
              </a:rPr>
              <a:t> </a:t>
            </a:r>
            <a:r>
              <a:rPr lang="fr-CH" altLang="en-US" sz="2400" dirty="0" err="1">
                <a:latin typeface="+mj-lt"/>
                <a:cs typeface="Arial" panose="020B0604020202020204" pitchFamily="34" charset="0"/>
              </a:rPr>
              <a:t>evaluation</a:t>
            </a:r>
            <a:r>
              <a:rPr lang="fr-CH" altLang="en-US" sz="2400" dirty="0">
                <a:latin typeface="+mj-lt"/>
                <a:cs typeface="Arial" panose="020B0604020202020204" pitchFamily="34" charset="0"/>
              </a:rPr>
              <a:t> </a:t>
            </a:r>
            <a:r>
              <a:rPr lang="fr-CH" altLang="en-US" sz="2400" dirty="0" err="1">
                <a:latin typeface="+mj-lt"/>
                <a:cs typeface="Arial" panose="020B0604020202020204" pitchFamily="34" charset="0"/>
              </a:rPr>
              <a:t>form</a:t>
            </a:r>
            <a:r>
              <a:rPr lang="fr-CH" altLang="en-US" sz="2400" dirty="0">
                <a:latin typeface="+mj-lt"/>
                <a:cs typeface="Arial" panose="020B0604020202020204" pitchFamily="34" charset="0"/>
              </a:rPr>
              <a:t>.</a:t>
            </a:r>
          </a:p>
          <a:p>
            <a:pPr eaLnBrk="0" hangingPunct="0"/>
            <a:endParaRPr lang="fr-CH" altLang="en-US" sz="2400" dirty="0">
              <a:latin typeface="+mj-lt"/>
              <a:cs typeface="Arial" panose="020B0604020202020204" pitchFamily="34" charset="0"/>
            </a:endParaRPr>
          </a:p>
          <a:p>
            <a:pPr eaLnBrk="0" hangingPunct="0"/>
            <a:endParaRPr lang="fr-CH" altLang="en-US" sz="2400" dirty="0">
              <a:latin typeface="+mj-lt"/>
              <a:cs typeface="Arial" panose="020B0604020202020204" pitchFamily="34" charset="0"/>
            </a:endParaRPr>
          </a:p>
          <a:p>
            <a:pPr eaLnBrk="0" hangingPunct="0"/>
            <a:r>
              <a:rPr lang="fr-CH" altLang="en-US" sz="2400" i="1" dirty="0" err="1">
                <a:latin typeface="+mj-lt"/>
                <a:cs typeface="Arial" panose="020B0604020202020204" pitchFamily="34" charset="0"/>
              </a:rPr>
              <a:t>Many</a:t>
            </a:r>
            <a:r>
              <a:rPr lang="fr-CH" altLang="en-US" sz="2400" i="1" dirty="0">
                <a:latin typeface="+mj-lt"/>
                <a:cs typeface="Arial" panose="020B0604020202020204" pitchFamily="34" charset="0"/>
              </a:rPr>
              <a:t> </a:t>
            </a:r>
            <a:r>
              <a:rPr lang="fr-CH" altLang="en-US" sz="2400" i="1" dirty="0" err="1">
                <a:latin typeface="+mj-lt"/>
                <a:cs typeface="Arial" panose="020B0604020202020204" pitchFamily="34" charset="0"/>
              </a:rPr>
              <a:t>thanks</a:t>
            </a:r>
            <a:r>
              <a:rPr lang="fr-CH" altLang="en-US" sz="2400" i="1" dirty="0">
                <a:latin typeface="+mj-lt"/>
                <a:cs typeface="Arial" panose="020B0604020202020204" pitchFamily="34" charset="0"/>
              </a:rPr>
              <a:t> for </a:t>
            </a:r>
            <a:r>
              <a:rPr lang="fr-CH" altLang="en-US" sz="2400" i="1" dirty="0" err="1">
                <a:latin typeface="+mj-lt"/>
                <a:cs typeface="Arial" panose="020B0604020202020204" pitchFamily="34" charset="0"/>
              </a:rPr>
              <a:t>your</a:t>
            </a:r>
            <a:r>
              <a:rPr lang="fr-CH" altLang="en-US" sz="2400" i="1" dirty="0">
                <a:latin typeface="+mj-lt"/>
                <a:cs typeface="Arial" panose="020B0604020202020204" pitchFamily="34" charset="0"/>
              </a:rPr>
              <a:t> participation and good </a:t>
            </a:r>
            <a:r>
              <a:rPr lang="fr-CH" altLang="en-US" sz="2400" i="1" dirty="0" err="1">
                <a:latin typeface="+mj-lt"/>
                <a:cs typeface="Arial" panose="020B0604020202020204" pitchFamily="34" charset="0"/>
              </a:rPr>
              <a:t>luck</a:t>
            </a:r>
            <a:r>
              <a:rPr lang="fr-CH" altLang="en-US" sz="2400" i="1" dirty="0">
                <a:latin typeface="+mj-lt"/>
                <a:cs typeface="Arial" panose="020B0604020202020204" pitchFamily="34" charset="0"/>
              </a:rPr>
              <a:t> </a:t>
            </a:r>
            <a:r>
              <a:rPr lang="fr-CH" altLang="en-US" sz="2400" i="1" dirty="0" err="1">
                <a:latin typeface="+mj-lt"/>
                <a:cs typeface="Arial" panose="020B0604020202020204" pitchFamily="34" charset="0"/>
              </a:rPr>
              <a:t>with</a:t>
            </a:r>
            <a:r>
              <a:rPr lang="fr-CH" altLang="en-US" sz="2400" i="1" dirty="0">
                <a:latin typeface="+mj-lt"/>
                <a:cs typeface="Arial" panose="020B0604020202020204" pitchFamily="34" charset="0"/>
              </a:rPr>
              <a:t> </a:t>
            </a:r>
            <a:r>
              <a:rPr lang="fr-CH" altLang="en-US" sz="2400" i="1" dirty="0" err="1">
                <a:latin typeface="+mj-lt"/>
                <a:cs typeface="Arial" panose="020B0604020202020204" pitchFamily="34" charset="0"/>
              </a:rPr>
              <a:t>your</a:t>
            </a:r>
            <a:r>
              <a:rPr lang="fr-CH" altLang="en-US" sz="2400" i="1" dirty="0">
                <a:latin typeface="+mj-lt"/>
                <a:cs typeface="Arial" panose="020B0604020202020204" pitchFamily="34" charset="0"/>
              </a:rPr>
              <a:t> abstracts!</a:t>
            </a:r>
            <a:endParaRPr lang="en-US" altLang="en-US" sz="2400" i="1" dirty="0">
              <a:latin typeface="+mj-lt"/>
              <a:cs typeface="Arial" panose="020B0604020202020204" pitchFamily="34" charset="0"/>
            </a:endParaRPr>
          </a:p>
        </p:txBody>
      </p:sp>
      <p:pic>
        <p:nvPicPr>
          <p:cNvPr id="5" name="Picture 4" descr="MP900444366[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8280" y="4074364"/>
            <a:ext cx="2900363" cy="193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3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txBox="1">
            <a:spLocks noChangeArrowheads="1"/>
          </p:cNvSpPr>
          <p:nvPr/>
        </p:nvSpPr>
        <p:spPr>
          <a:xfrm>
            <a:off x="-766470" y="441152"/>
            <a:ext cx="9289032"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Abstract Mentor Program (AMP)</a:t>
            </a:r>
          </a:p>
        </p:txBody>
      </p:sp>
      <p:sp>
        <p:nvSpPr>
          <p:cNvPr id="6" name="Text Box 15"/>
          <p:cNvSpPr txBox="1">
            <a:spLocks noChangeArrowheads="1"/>
          </p:cNvSpPr>
          <p:nvPr/>
        </p:nvSpPr>
        <p:spPr bwMode="auto">
          <a:xfrm>
            <a:off x="4803945" y="6114399"/>
            <a:ext cx="3901517"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200" dirty="0">
                <a:solidFill>
                  <a:srgbClr val="FF0000"/>
                </a:solidFill>
                <a:latin typeface="+mj-lt"/>
                <a:cs typeface="Arial" panose="020B0604020202020204" pitchFamily="34" charset="0"/>
              </a:rPr>
              <a:t>Participate in the IAS 2019 AMP!</a:t>
            </a:r>
            <a:endParaRPr lang="fr-CH" altLang="en-US" sz="2200" dirty="0">
              <a:solidFill>
                <a:srgbClr val="FF0000"/>
              </a:solidFill>
              <a:latin typeface="+mj-lt"/>
              <a:cs typeface="Arial" panose="020B0604020202020204" pitchFamily="34" charset="0"/>
            </a:endParaRPr>
          </a:p>
        </p:txBody>
      </p:sp>
      <p:sp>
        <p:nvSpPr>
          <p:cNvPr id="7" name="Rectangle 6"/>
          <p:cNvSpPr/>
          <p:nvPr/>
        </p:nvSpPr>
        <p:spPr>
          <a:xfrm>
            <a:off x="5895703" y="3230880"/>
            <a:ext cx="2560320" cy="6444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5821680" y="4633177"/>
            <a:ext cx="2560320" cy="6444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p:cNvPicPr>
            <a:picLocks noChangeAspect="1"/>
          </p:cNvPicPr>
          <p:nvPr/>
        </p:nvPicPr>
        <p:blipFill>
          <a:blip r:embed="rId3"/>
          <a:stretch>
            <a:fillRect/>
          </a:stretch>
        </p:blipFill>
        <p:spPr>
          <a:xfrm>
            <a:off x="396936" y="1279352"/>
            <a:ext cx="7532763" cy="4391441"/>
          </a:xfrm>
          <a:prstGeom prst="rect">
            <a:avLst/>
          </a:prstGeom>
        </p:spPr>
      </p:pic>
      <p:sp>
        <p:nvSpPr>
          <p:cNvPr id="16" name="Rectangle 15"/>
          <p:cNvSpPr/>
          <p:nvPr/>
        </p:nvSpPr>
        <p:spPr>
          <a:xfrm>
            <a:off x="7175863" y="3108960"/>
            <a:ext cx="1346699" cy="30392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5895703" y="1170224"/>
            <a:ext cx="2394857" cy="5279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p:cNvPicPr>
            <a:picLocks noChangeAspect="1"/>
          </p:cNvPicPr>
          <p:nvPr/>
        </p:nvPicPr>
        <p:blipFill>
          <a:blip r:embed="rId4"/>
          <a:stretch>
            <a:fillRect/>
          </a:stretch>
        </p:blipFill>
        <p:spPr>
          <a:xfrm>
            <a:off x="396936" y="3465717"/>
            <a:ext cx="8055564" cy="2584007"/>
          </a:xfrm>
          <a:prstGeom prst="rect">
            <a:avLst/>
          </a:prstGeom>
        </p:spPr>
      </p:pic>
    </p:spTree>
    <p:extLst>
      <p:ext uri="{BB962C8B-B14F-4D97-AF65-F5344CB8AC3E}">
        <p14:creationId xmlns:p14="http://schemas.microsoft.com/office/powerpoint/2010/main" val="16590271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2274601" y="1662763"/>
            <a:ext cx="5725616"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800" dirty="0">
                <a:solidFill>
                  <a:srgbClr val="E0001B"/>
                </a:solidFill>
              </a:rPr>
              <a:t>What is an abstract, and what does it include?</a:t>
            </a:r>
          </a:p>
          <a:p>
            <a:endParaRPr lang="en-US" sz="3600" dirty="0"/>
          </a:p>
          <a:p>
            <a:endParaRPr lang="en-US" sz="3600" dirty="0"/>
          </a:p>
        </p:txBody>
      </p:sp>
      <p:pic>
        <p:nvPicPr>
          <p:cNvPr id="5" name="Picture 7" descr="MC900187587[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24338" y="1161371"/>
            <a:ext cx="1036638" cy="1219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4756728" y="3198406"/>
            <a:ext cx="4318782" cy="3585704"/>
          </a:xfrm>
          <a:prstGeom prst="rect">
            <a:avLst/>
          </a:prstGeom>
        </p:spPr>
      </p:pic>
      <p:sp>
        <p:nvSpPr>
          <p:cNvPr id="8" name="Subtitle 2"/>
          <p:cNvSpPr txBox="1">
            <a:spLocks/>
          </p:cNvSpPr>
          <p:nvPr/>
        </p:nvSpPr>
        <p:spPr>
          <a:xfrm>
            <a:off x="3305082" y="3305601"/>
            <a:ext cx="2517648" cy="8426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CH" dirty="0" smtClean="0">
                <a:solidFill>
                  <a:schemeClr val="tx1">
                    <a:lumMod val="50000"/>
                    <a:lumOff val="50000"/>
                  </a:schemeClr>
                </a:solidFill>
                <a:latin typeface="+mj-lt"/>
                <a:cs typeface="Arial" panose="020B0604020202020204" pitchFamily="34" charset="0"/>
              </a:rPr>
              <a:t>Susan Kippax</a:t>
            </a:r>
          </a:p>
        </p:txBody>
      </p:sp>
    </p:spTree>
    <p:extLst>
      <p:ext uri="{BB962C8B-B14F-4D97-AF65-F5344CB8AC3E}">
        <p14:creationId xmlns:p14="http://schemas.microsoft.com/office/powerpoint/2010/main" val="877187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68805" y="732889"/>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r>
              <a:rPr lang="en-GB" altLang="en-US" sz="2400" dirty="0">
                <a:solidFill>
                  <a:srgbClr val="FF0000"/>
                </a:solidFill>
                <a:latin typeface="+mj-lt"/>
                <a:cs typeface="Arial" panose="020B0604020202020204" pitchFamily="34" charset="0"/>
              </a:rPr>
              <a:t>What is an abstract?</a:t>
            </a: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 conference abstract includes all the important details and data from your research study so that it can serve as a stand-alone summary of the work. </a:t>
            </a: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buNone/>
            </a:pPr>
            <a:r>
              <a:rPr lang="en-GB" altLang="en-US" sz="2400" dirty="0">
                <a:solidFill>
                  <a:srgbClr val="FF0000"/>
                </a:solidFill>
                <a:latin typeface="+mj-lt"/>
                <a:cs typeface="Arial" panose="020B0604020202020204" pitchFamily="34" charset="0"/>
              </a:rPr>
              <a:t>Abstract structure</a:t>
            </a: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8" name="Rectangle 3"/>
          <p:cNvSpPr txBox="1">
            <a:spLocks noChangeArrowheads="1"/>
          </p:cNvSpPr>
          <p:nvPr/>
        </p:nvSpPr>
        <p:spPr>
          <a:xfrm>
            <a:off x="168805" y="3555274"/>
            <a:ext cx="7543800" cy="249730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Tx/>
              <a:buNone/>
            </a:pPr>
            <a:r>
              <a:rPr lang="en-CA" altLang="en-US" sz="2000" dirty="0">
                <a:latin typeface="+mj-lt"/>
                <a:cs typeface="Arial" panose="020B0604020202020204" pitchFamily="34" charset="0"/>
              </a:rPr>
              <a:t>	</a:t>
            </a:r>
            <a:r>
              <a:rPr lang="en-CA" altLang="en-US" sz="2000" b="1" dirty="0">
                <a:latin typeface="+mj-lt"/>
                <a:cs typeface="Arial" panose="020B0604020202020204" pitchFamily="34" charset="0"/>
              </a:rPr>
              <a:t>Title: </a:t>
            </a:r>
            <a:r>
              <a:rPr lang="en-CA" altLang="en-US" sz="2000" dirty="0">
                <a:latin typeface="+mj-lt"/>
                <a:cs typeface="Arial" panose="020B0604020202020204" pitchFamily="34" charset="0"/>
              </a:rPr>
              <a:t>Headline of study with keywords.</a:t>
            </a:r>
            <a:endParaRPr lang="en-CA" altLang="en-US" sz="2000" b="1" dirty="0">
              <a:latin typeface="+mj-lt"/>
              <a:cs typeface="Arial" panose="020B0604020202020204" pitchFamily="34" charset="0"/>
            </a:endParaRPr>
          </a:p>
          <a:p>
            <a:pPr>
              <a:lnSpc>
                <a:spcPct val="80000"/>
              </a:lnSpc>
              <a:buFontTx/>
              <a:buNone/>
            </a:pPr>
            <a:r>
              <a:rPr lang="en-CA" altLang="en-US" sz="2000" dirty="0">
                <a:latin typeface="+mj-lt"/>
                <a:cs typeface="Arial" panose="020B0604020202020204" pitchFamily="34" charset="0"/>
              </a:rPr>
              <a:t/>
            </a:r>
            <a:br>
              <a:rPr lang="en-CA" altLang="en-US" sz="2000" dirty="0">
                <a:latin typeface="+mj-lt"/>
                <a:cs typeface="Arial" panose="020B0604020202020204" pitchFamily="34" charset="0"/>
              </a:rPr>
            </a:br>
            <a:r>
              <a:rPr lang="en-CA" altLang="en-US" sz="2000" b="1" dirty="0">
                <a:latin typeface="+mj-lt"/>
                <a:cs typeface="Arial" panose="020B0604020202020204" pitchFamily="34" charset="0"/>
              </a:rPr>
              <a:t>Background:</a:t>
            </a:r>
            <a:r>
              <a:rPr lang="en-CA" altLang="en-US" sz="2000" dirty="0">
                <a:latin typeface="+mj-lt"/>
                <a:cs typeface="Arial" panose="020B0604020202020204" pitchFamily="34" charset="0"/>
              </a:rPr>
              <a:t> Description of issue, knowledge gap and aim.  </a:t>
            </a:r>
            <a:br>
              <a:rPr lang="en-CA" altLang="en-US" sz="2000" dirty="0">
                <a:latin typeface="+mj-lt"/>
                <a:cs typeface="Arial" panose="020B0604020202020204" pitchFamily="34" charset="0"/>
              </a:rPr>
            </a:br>
            <a:endParaRPr lang="en-CA" altLang="en-US" sz="2000" dirty="0">
              <a:latin typeface="+mj-lt"/>
              <a:cs typeface="Arial" panose="020B0604020202020204" pitchFamily="34" charset="0"/>
            </a:endParaRPr>
          </a:p>
          <a:p>
            <a:pPr>
              <a:lnSpc>
                <a:spcPct val="80000"/>
              </a:lnSpc>
              <a:buFontTx/>
              <a:buNone/>
            </a:pPr>
            <a:r>
              <a:rPr lang="en-CA" altLang="en-US" sz="2000" b="1" dirty="0">
                <a:latin typeface="+mj-lt"/>
                <a:cs typeface="Arial" panose="020B0604020202020204" pitchFamily="34" charset="0"/>
              </a:rPr>
              <a:t>	Methods:</a:t>
            </a:r>
            <a:r>
              <a:rPr lang="en-CA" altLang="en-US" sz="2000" dirty="0">
                <a:latin typeface="+mj-lt"/>
                <a:cs typeface="Arial" panose="020B0604020202020204" pitchFamily="34" charset="0"/>
              </a:rPr>
              <a:t> Methodology used or approach taken.</a:t>
            </a:r>
            <a:br>
              <a:rPr lang="en-CA" altLang="en-US" sz="2000" dirty="0">
                <a:latin typeface="+mj-lt"/>
                <a:cs typeface="Arial" panose="020B0604020202020204" pitchFamily="34" charset="0"/>
              </a:rPr>
            </a:br>
            <a:endParaRPr lang="en-CA" altLang="en-US" sz="2000" dirty="0">
              <a:latin typeface="+mj-lt"/>
              <a:cs typeface="Arial" panose="020B0604020202020204" pitchFamily="34" charset="0"/>
            </a:endParaRPr>
          </a:p>
          <a:p>
            <a:pPr>
              <a:lnSpc>
                <a:spcPct val="80000"/>
              </a:lnSpc>
              <a:buFontTx/>
              <a:buNone/>
            </a:pPr>
            <a:r>
              <a:rPr lang="en-CA" altLang="en-US" sz="2000" b="1" dirty="0">
                <a:latin typeface="+mj-lt"/>
                <a:cs typeface="Arial" panose="020B0604020202020204" pitchFamily="34" charset="0"/>
              </a:rPr>
              <a:t>	Results:</a:t>
            </a:r>
            <a:r>
              <a:rPr lang="en-CA" altLang="en-US" sz="2000" dirty="0">
                <a:latin typeface="+mj-lt"/>
                <a:cs typeface="Arial" panose="020B0604020202020204" pitchFamily="34" charset="0"/>
              </a:rPr>
              <a:t> Findings and data from study.</a:t>
            </a:r>
            <a:br>
              <a:rPr lang="en-CA" altLang="en-US" sz="2000" dirty="0">
                <a:latin typeface="+mj-lt"/>
                <a:cs typeface="Arial" panose="020B0604020202020204" pitchFamily="34" charset="0"/>
              </a:rPr>
            </a:br>
            <a:endParaRPr lang="en-CA" altLang="en-US" sz="2000" dirty="0">
              <a:latin typeface="+mj-lt"/>
              <a:cs typeface="Arial" panose="020B0604020202020204" pitchFamily="34" charset="0"/>
            </a:endParaRPr>
          </a:p>
          <a:p>
            <a:pPr>
              <a:lnSpc>
                <a:spcPct val="80000"/>
              </a:lnSpc>
              <a:buFontTx/>
              <a:buNone/>
            </a:pPr>
            <a:r>
              <a:rPr lang="en-CA" altLang="en-US" sz="2000" b="1" dirty="0">
                <a:latin typeface="+mj-lt"/>
                <a:cs typeface="Arial" panose="020B0604020202020204" pitchFamily="34" charset="0"/>
              </a:rPr>
              <a:t>	Conclusions:</a:t>
            </a:r>
            <a:r>
              <a:rPr lang="en-CA" altLang="en-US" sz="2000" dirty="0">
                <a:latin typeface="+mj-lt"/>
                <a:cs typeface="Arial" panose="020B0604020202020204" pitchFamily="34" charset="0"/>
              </a:rPr>
              <a:t> Main outcomes and implications.</a:t>
            </a:r>
            <a:endParaRPr lang="en-GB" altLang="en-US" sz="2000" dirty="0">
              <a:latin typeface="+mj-lt"/>
              <a:cs typeface="Arial" panose="020B0604020202020204" pitchFamily="34" charset="0"/>
            </a:endParaRPr>
          </a:p>
        </p:txBody>
      </p:sp>
      <p:sp>
        <p:nvSpPr>
          <p:cNvPr id="2" name="Rectangle 1"/>
          <p:cNvSpPr/>
          <p:nvPr/>
        </p:nvSpPr>
        <p:spPr>
          <a:xfrm>
            <a:off x="3370217" y="783771"/>
            <a:ext cx="2151017" cy="7083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93155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txBox="1">
            <a:spLocks noChangeArrowheads="1"/>
          </p:cNvSpPr>
          <p:nvPr/>
        </p:nvSpPr>
        <p:spPr>
          <a:xfrm>
            <a:off x="136150" y="1723491"/>
            <a:ext cx="8003233" cy="30680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lnSpc>
                <a:spcPct val="90000"/>
              </a:lnSpc>
              <a:buFontTx/>
              <a:buNone/>
            </a:pPr>
            <a:r>
              <a:rPr lang="en-GB" altLang="en-US" sz="2800" dirty="0">
                <a:latin typeface="+mj-lt"/>
                <a:cs typeface="Arial" panose="020B0604020202020204" pitchFamily="34" charset="0"/>
              </a:rPr>
              <a:t>Choosing a title</a:t>
            </a: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r>
              <a:rPr lang="en-GB" altLang="en-US" sz="2000" dirty="0">
                <a:latin typeface="+mj-lt"/>
                <a:cs typeface="Arial" panose="020B0604020202020204" pitchFamily="34" charset="0"/>
              </a:rPr>
              <a:t>	</a:t>
            </a:r>
            <a:endParaRPr lang="en-GB" altLang="en-US" sz="2400" dirty="0">
              <a:solidFill>
                <a:srgbClr val="FF0000"/>
              </a:solidFill>
              <a:latin typeface="+mj-lt"/>
              <a:cs typeface="Arial" panose="020B0604020202020204" pitchFamily="34" charset="0"/>
            </a:endParaRPr>
          </a:p>
          <a:p>
            <a:pPr indent="0">
              <a:lnSpc>
                <a:spcPct val="90000"/>
              </a:lnSpc>
              <a:buNone/>
            </a:pPr>
            <a:endParaRPr lang="en-GB" altLang="en-US" sz="2400" dirty="0">
              <a:solidFill>
                <a:srgbClr val="FF0000"/>
              </a:solidFill>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None/>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pPr>
            <a:endParaRPr lang="en-GB"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a:p>
            <a:pPr indent="0">
              <a:lnSpc>
                <a:spcPct val="90000"/>
              </a:lnSpc>
              <a:buFontTx/>
              <a:buNone/>
            </a:pPr>
            <a:endParaRPr lang="fr-CH" altLang="en-US" sz="2000" dirty="0">
              <a:latin typeface="+mj-lt"/>
              <a:cs typeface="Arial" panose="020B0604020202020204" pitchFamily="34" charset="0"/>
            </a:endParaRPr>
          </a:p>
          <a:p>
            <a:pPr indent="0">
              <a:lnSpc>
                <a:spcPct val="90000"/>
              </a:lnSpc>
              <a:buFontTx/>
              <a:buNone/>
            </a:pPr>
            <a:endParaRPr lang="en-GB" altLang="en-US" sz="2000" dirty="0">
              <a:latin typeface="+mj-lt"/>
              <a:cs typeface="Arial" panose="020B0604020202020204" pitchFamily="34" charset="0"/>
            </a:endParaRPr>
          </a:p>
        </p:txBody>
      </p:sp>
      <p:sp>
        <p:nvSpPr>
          <p:cNvPr id="6" name="Rectangle 3"/>
          <p:cNvSpPr txBox="1">
            <a:spLocks noChangeArrowheads="1"/>
          </p:cNvSpPr>
          <p:nvPr/>
        </p:nvSpPr>
        <p:spPr>
          <a:xfrm>
            <a:off x="824183" y="2412594"/>
            <a:ext cx="7315200" cy="37182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Brandon Grotesque Light" panose="020B0303020203060202"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Brandon Grotesque Light" panose="020B0303020203060202"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Brandon Grotesque Light" panose="020B0303020203060202"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Brandon Grotesque Light" panose="020B0303020203060202"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GB" altLang="en-US" sz="2200" dirty="0">
                <a:latin typeface="+mj-lt"/>
                <a:cs typeface="Arial" panose="020B0604020202020204" pitchFamily="34" charset="0"/>
              </a:rPr>
              <a:t>Summarize your study in 30-50 words.</a:t>
            </a:r>
          </a:p>
          <a:p>
            <a:pPr>
              <a:lnSpc>
                <a:spcPct val="90000"/>
              </a:lnSpc>
            </a:pPr>
            <a:endParaRPr lang="en-GB" altLang="en-US" sz="2200" dirty="0">
              <a:latin typeface="+mj-lt"/>
              <a:cs typeface="Arial" panose="020B0604020202020204" pitchFamily="34" charset="0"/>
            </a:endParaRPr>
          </a:p>
          <a:p>
            <a:pPr>
              <a:lnSpc>
                <a:spcPct val="90000"/>
              </a:lnSpc>
            </a:pPr>
            <a:r>
              <a:rPr lang="en-GB" altLang="en-US" sz="2200" dirty="0">
                <a:latin typeface="+mj-lt"/>
                <a:cs typeface="Arial" panose="020B0604020202020204" pitchFamily="34" charset="0"/>
              </a:rPr>
              <a:t>Your title should be: </a:t>
            </a:r>
          </a:p>
          <a:p>
            <a:pPr lvl="1">
              <a:lnSpc>
                <a:spcPct val="90000"/>
              </a:lnSpc>
            </a:pPr>
            <a:r>
              <a:rPr lang="fr-CH" altLang="en-US" sz="2200" dirty="0">
                <a:solidFill>
                  <a:srgbClr val="FF0000"/>
                </a:solidFill>
                <a:latin typeface="+mj-lt"/>
                <a:cs typeface="Arial" panose="020B0604020202020204" pitchFamily="34" charset="0"/>
              </a:rPr>
              <a:t>short, </a:t>
            </a:r>
            <a:r>
              <a:rPr lang="fr-CH" altLang="en-US" sz="2200" dirty="0" err="1">
                <a:solidFill>
                  <a:srgbClr val="FF0000"/>
                </a:solidFill>
                <a:latin typeface="+mj-lt"/>
                <a:cs typeface="Arial" panose="020B0604020202020204" pitchFamily="34" charset="0"/>
              </a:rPr>
              <a:t>specific</a:t>
            </a:r>
            <a:r>
              <a:rPr lang="fr-CH" altLang="en-US" sz="2200" dirty="0">
                <a:solidFill>
                  <a:srgbClr val="FF0000"/>
                </a:solidFill>
                <a:latin typeface="+mj-lt"/>
                <a:cs typeface="Arial" panose="020B0604020202020204" pitchFamily="34" charset="0"/>
              </a:rPr>
              <a:t>, </a:t>
            </a:r>
            <a:r>
              <a:rPr lang="fr-CH" altLang="en-US" sz="2200" dirty="0" err="1">
                <a:solidFill>
                  <a:srgbClr val="FF0000"/>
                </a:solidFill>
                <a:latin typeface="+mj-lt"/>
                <a:cs typeface="Arial" panose="020B0604020202020204" pitchFamily="34" charset="0"/>
              </a:rPr>
              <a:t>representative</a:t>
            </a:r>
            <a:r>
              <a:rPr lang="fr-CH" altLang="en-US" sz="2200" dirty="0">
                <a:solidFill>
                  <a:srgbClr val="FF0000"/>
                </a:solidFill>
                <a:latin typeface="+mj-lt"/>
                <a:cs typeface="Arial" panose="020B0604020202020204" pitchFamily="34" charset="0"/>
              </a:rPr>
              <a:t>, informative.</a:t>
            </a:r>
          </a:p>
          <a:p>
            <a:pPr lvl="1">
              <a:lnSpc>
                <a:spcPct val="90000"/>
              </a:lnSpc>
            </a:pPr>
            <a:endParaRPr lang="en-GB" altLang="en-US" sz="2200" dirty="0">
              <a:latin typeface="+mj-lt"/>
              <a:cs typeface="Arial" panose="020B0604020202020204" pitchFamily="34" charset="0"/>
            </a:endParaRPr>
          </a:p>
          <a:p>
            <a:pPr>
              <a:lnSpc>
                <a:spcPct val="90000"/>
              </a:lnSpc>
            </a:pPr>
            <a:r>
              <a:rPr lang="en-GB" altLang="en-US" sz="2200" dirty="0">
                <a:latin typeface="+mj-lt"/>
                <a:cs typeface="Arial" panose="020B0604020202020204" pitchFamily="34" charset="0"/>
              </a:rPr>
              <a:t>You don’t need to present your lessons learned or recommendations in the title.</a:t>
            </a:r>
          </a:p>
          <a:p>
            <a:pPr>
              <a:lnSpc>
                <a:spcPct val="90000"/>
              </a:lnSpc>
            </a:pPr>
            <a:endParaRPr lang="en-GB" altLang="en-US" sz="2200" dirty="0">
              <a:latin typeface="+mj-lt"/>
              <a:cs typeface="Arial" panose="020B0604020202020204" pitchFamily="34" charset="0"/>
            </a:endParaRPr>
          </a:p>
          <a:p>
            <a:pPr>
              <a:lnSpc>
                <a:spcPct val="90000"/>
              </a:lnSpc>
            </a:pPr>
            <a:r>
              <a:rPr lang="en-GB" altLang="en-US" sz="2200" dirty="0">
                <a:latin typeface="+mj-lt"/>
                <a:cs typeface="Arial" panose="020B0604020202020204" pitchFamily="34" charset="0"/>
              </a:rPr>
              <a:t>The title is your mini-advertisement.</a:t>
            </a:r>
          </a:p>
        </p:txBody>
      </p:sp>
      <p:sp>
        <p:nvSpPr>
          <p:cNvPr id="7" name="Rectangle 7"/>
          <p:cNvSpPr txBox="1">
            <a:spLocks noChangeArrowheads="1"/>
          </p:cNvSpPr>
          <p:nvPr/>
        </p:nvSpPr>
        <p:spPr>
          <a:xfrm>
            <a:off x="-331042" y="0"/>
            <a:ext cx="9289032" cy="149215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rgbClr val="E0001B"/>
                </a:solidFill>
                <a:latin typeface="Brandon Grotesque Bold" panose="020B0803020203060202" pitchFamily="34" charset="0"/>
                <a:ea typeface="+mj-ea"/>
                <a:cs typeface="+mj-cs"/>
              </a:defRPr>
            </a:lvl1pPr>
          </a:lstStyle>
          <a:p>
            <a:r>
              <a:rPr lang="en-GB" altLang="en-US" sz="3000" dirty="0">
                <a:latin typeface="+mn-lt"/>
                <a:cs typeface="Arial" panose="020B0604020202020204" pitchFamily="34" charset="0"/>
              </a:rPr>
              <a:t>Writing an abstract:</a:t>
            </a:r>
          </a:p>
          <a:p>
            <a:endParaRPr lang="en-GB" altLang="en-US" sz="400" dirty="0">
              <a:latin typeface="+mn-lt"/>
              <a:cs typeface="Arial" panose="020B0604020202020204" pitchFamily="34" charset="0"/>
            </a:endParaRPr>
          </a:p>
          <a:p>
            <a:r>
              <a:rPr lang="en-GB" altLang="en-US" sz="3000" b="1" dirty="0">
                <a:latin typeface="+mn-lt"/>
                <a:cs typeface="Arial" panose="020B0604020202020204" pitchFamily="34" charset="0"/>
              </a:rPr>
              <a:t>the TITLE</a:t>
            </a:r>
          </a:p>
        </p:txBody>
      </p:sp>
    </p:spTree>
    <p:extLst>
      <p:ext uri="{BB962C8B-B14F-4D97-AF65-F5344CB8AC3E}">
        <p14:creationId xmlns:p14="http://schemas.microsoft.com/office/powerpoint/2010/main" val="861210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0</TotalTime>
  <Words>2929</Words>
  <Application>Microsoft Office PowerPoint</Application>
  <PresentationFormat>On-screen Show (4:3)</PresentationFormat>
  <Paragraphs>766</Paragraphs>
  <Slides>51</Slides>
  <Notes>42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ＭＳ Ｐゴシック</vt:lpstr>
      <vt:lpstr>Arial</vt:lpstr>
      <vt:lpstr>Brandon Grotesque Bold</vt:lpstr>
      <vt:lpstr>Brandon Grotesque Light</vt:lpstr>
      <vt:lpstr>Brandon Grotesque Medium</vt:lpstr>
      <vt:lpstr>Calibri</vt:lpstr>
      <vt:lpstr>Symbol</vt:lpstr>
      <vt:lpstr>Times New Roman</vt:lpstr>
      <vt:lpstr>Trebuchet MS</vt:lpstr>
      <vt:lpstr>Presentation3</vt:lpstr>
      <vt:lpstr>How to Write and Submit  a Conference 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2017-09-15T07:51:32Z</dcterms:created>
  <dcterms:modified xsi:type="dcterms:W3CDTF">2018-07-24T09:16:30Z</dcterms:modified>
</cp:coreProperties>
</file>