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7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Times New Roman" charset="1" panose="02030502070405020303"/>
      <p:regular r:id="rId20"/>
    </p:embeddedFont>
    <p:embeddedFont>
      <p:font typeface="Trebuchet MS" charset="1" panose="020B0603020202020204"/>
      <p:regular r:id="rId21"/>
    </p:embeddedFont>
    <p:embeddedFont>
      <p:font typeface="Times New Roman Bold" charset="1" panose="02030802070405020303"/>
      <p:regular r:id="rId23"/>
    </p:embeddedFont>
    <p:embeddedFont>
      <p:font typeface="Trebuchet MS Bold" charset="1" panose="020B0703020202020204"/>
      <p:regular r:id="rId24"/>
    </p:embeddedFont>
    <p:embeddedFont>
      <p:font typeface="Canva Sans" charset="1" panose="020B0503030501040103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notesMasters/notesMaster1.xml" Type="http://schemas.openxmlformats.org/officeDocument/2006/relationships/notesMaster"/><Relationship Id="rId18" Target="theme/theme2.xml" Type="http://schemas.openxmlformats.org/officeDocument/2006/relationships/theme"/><Relationship Id="rId19" Target="notesSlides/notesSlide1.xml" Type="http://schemas.openxmlformats.org/officeDocument/2006/relationships/notes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notesSlides/notesSlide2.xml" Type="http://schemas.openxmlformats.org/officeDocument/2006/relationships/notes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</a:p>
          <a:p>
            <a:r>
              <a:rPr lang="en-US"/>
              <a:t/>
            </a:r>
          </a:p>
          <a:p>
            <a:r>
              <a:rPr lang="en-US"/>
              <a:t>1</a:t>
            </a:r>
          </a:p>
          <a:p>
            <a:r>
              <a:rPr lang="en-US"/>
              <a:t/>
            </a:r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</a:p>
          <a:p>
            <a:r>
              <a:rPr lang="en-US"/>
              <a:t/>
            </a:r>
          </a:p>
          <a:p>
            <a:r>
              <a:rPr lang="en-US"/>
              <a:t>1</a:t>
            </a:r>
          </a:p>
          <a:p>
            <a:r>
              <a:rPr lang="en-US"/>
              <a:t/>
            </a:r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3" cy="10282238"/>
            <a:chOff x="0" y="0"/>
            <a:chExt cx="2455418" cy="13709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0" cy="4756499"/>
            <a:chOff x="0" y="0"/>
            <a:chExt cx="9497440" cy="63419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569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3724" cy="10287000"/>
            <a:chOff x="0" y="0"/>
            <a:chExt cx="517829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0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107" cy="10287000"/>
            <a:chOff x="0" y="0"/>
            <a:chExt cx="5708143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6275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FFFFFF">
                <a:alpha val="2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FFFFFF">
                <a:alpha val="40784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49" cy="653414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23922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957388" y="838200"/>
            <a:ext cx="11444288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17030127" y="9697940"/>
            <a:ext cx="226693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621756" y="3729038"/>
            <a:ext cx="12733020" cy="329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Name: Gomathi.D</a:t>
            </a:r>
          </a:p>
          <a:p>
            <a:pPr algn="l">
              <a:lnSpc>
                <a:spcPts val="4320"/>
              </a:lnSpc>
            </a:pPr>
            <a:r>
              <a:rPr lang="en-US" sz="3600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Register no:</a:t>
            </a:r>
          </a:p>
          <a:p>
            <a:pPr algn="l">
              <a:lnSpc>
                <a:spcPts val="4320"/>
              </a:lnSpc>
            </a:pPr>
            <a:r>
              <a:rPr lang="en-US" sz="3600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Departartment: B.SC[CS]</a:t>
            </a:r>
          </a:p>
          <a:p>
            <a:pPr algn="l">
              <a:lnSpc>
                <a:spcPts val="4320"/>
              </a:lnSpc>
            </a:pPr>
            <a:r>
              <a:rPr lang="en-US" sz="3600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college:Maharani Arts and Science Collage bharathiyar University</a:t>
            </a:r>
          </a:p>
          <a:p>
            <a:pPr algn="l">
              <a:lnSpc>
                <a:spcPts val="4320"/>
              </a:lnSpc>
            </a:pPr>
            <a:r>
              <a:rPr lang="en-US" sz="3600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5316344" y="4328772"/>
            <a:ext cx="1968190" cy="486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89"/>
              </a:lnSpc>
              <a:spcBef>
                <a:spcPct val="0"/>
              </a:spcBef>
            </a:pPr>
            <a:r>
              <a:rPr lang="en-US" sz="3241" spc="2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2422k1248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3" cy="10282238"/>
            <a:chOff x="0" y="0"/>
            <a:chExt cx="2455418" cy="13709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226192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0" cy="4756499"/>
            <a:chOff x="0" y="0"/>
            <a:chExt cx="9497440" cy="63419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226192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226192">
                <a:alpha val="1569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3724" cy="10287000"/>
            <a:chOff x="0" y="0"/>
            <a:chExt cx="517829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226192">
                <a:alpha val="0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5FCAEE">
                <a:alpha val="18431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107" cy="10287000"/>
            <a:chOff x="0" y="0"/>
            <a:chExt cx="5708143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5FCAEE">
                <a:alpha val="6275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FFFFFF">
                <a:alpha val="2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17AFE3">
                <a:alpha val="40784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49" cy="653414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5FCAEE">
                <a:alpha val="18431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192">
                <a:alpha val="23922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24" id="24"/>
          <p:cNvSpPr/>
          <p:nvPr/>
        </p:nvSpPr>
        <p:spPr>
          <a:xfrm flipH="false" flipV="false" rot="0">
            <a:off x="3789045" y="2878366"/>
            <a:ext cx="3073094" cy="6829099"/>
          </a:xfrm>
          <a:custGeom>
            <a:avLst/>
            <a:gdLst/>
            <a:ahLst/>
            <a:cxnLst/>
            <a:rect r="r" b="b" t="t" l="l"/>
            <a:pathLst>
              <a:path h="6829099" w="3073094">
                <a:moveTo>
                  <a:pt x="0" y="0"/>
                </a:moveTo>
                <a:lnTo>
                  <a:pt x="3073094" y="0"/>
                </a:lnTo>
                <a:lnTo>
                  <a:pt x="3073094" y="6829099"/>
                </a:lnTo>
                <a:lnTo>
                  <a:pt x="0" y="68290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128712" y="9710006"/>
            <a:ext cx="2660333" cy="2657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1"/>
              </a:lnSpc>
            </a:pPr>
            <a:r>
              <a:rPr lang="en-US" sz="1650" spc="1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Annual Review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09662" y="979867"/>
            <a:ext cx="12720638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AND SCREENSHOTS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6915827" y="9697940"/>
            <a:ext cx="342900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Freeform 28" id="28"/>
          <p:cNvSpPr/>
          <p:nvPr/>
        </p:nvSpPr>
        <p:spPr>
          <a:xfrm flipH="false" flipV="false" rot="0">
            <a:off x="8137519" y="3421181"/>
            <a:ext cx="3635381" cy="2115257"/>
          </a:xfrm>
          <a:custGeom>
            <a:avLst/>
            <a:gdLst/>
            <a:ahLst/>
            <a:cxnLst/>
            <a:rect r="r" b="b" t="t" l="l"/>
            <a:pathLst>
              <a:path h="2115257" w="3635381">
                <a:moveTo>
                  <a:pt x="0" y="0"/>
                </a:moveTo>
                <a:lnTo>
                  <a:pt x="3635381" y="0"/>
                </a:lnTo>
                <a:lnTo>
                  <a:pt x="3635381" y="2115257"/>
                </a:lnTo>
                <a:lnTo>
                  <a:pt x="0" y="21152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0760" r="0" b="-25116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3" cy="10282238"/>
            <a:chOff x="0" y="0"/>
            <a:chExt cx="2455418" cy="13709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226192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0" cy="4756499"/>
            <a:chOff x="0" y="0"/>
            <a:chExt cx="9497440" cy="63419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226192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226192">
                <a:alpha val="1569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3724" cy="10287000"/>
            <a:chOff x="0" y="0"/>
            <a:chExt cx="517829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226192">
                <a:alpha val="0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5FCAEE">
                <a:alpha val="18431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107" cy="10287000"/>
            <a:chOff x="0" y="0"/>
            <a:chExt cx="5708143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5FCAEE">
                <a:alpha val="6275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17AFE3">
                <a:alpha val="2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FFFFFF">
                <a:alpha val="40784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49" cy="653414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5FCAEE">
                <a:alpha val="18431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192">
                <a:alpha val="23922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1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17AFE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671512" y="600822"/>
            <a:ext cx="10544342" cy="8410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48"/>
              </a:lnSpc>
            </a:pPr>
            <a:r>
              <a:rPr lang="en-US" b="true" sz="6373" spc="6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Conclusion</a:t>
            </a:r>
          </a:p>
          <a:p>
            <a:pPr algn="l">
              <a:lnSpc>
                <a:spcPts val="4882"/>
              </a:lnSpc>
            </a:pPr>
          </a:p>
          <a:p>
            <a:pPr algn="l">
              <a:lnSpc>
                <a:spcPts val="4882"/>
              </a:lnSpc>
            </a:pPr>
          </a:p>
          <a:p>
            <a:pPr algn="l">
              <a:lnSpc>
                <a:spcPts val="4882"/>
              </a:lnSpc>
            </a:pPr>
            <a:r>
              <a:rPr lang="en-US" sz="4069" spc="3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Here’s a sample conclusion you can use (and adjust) for something about web development:</a:t>
            </a:r>
          </a:p>
          <a:p>
            <a:pPr algn="l">
              <a:lnSpc>
                <a:spcPts val="4882"/>
              </a:lnSpc>
            </a:pPr>
          </a:p>
          <a:p>
            <a:pPr algn="l">
              <a:lnSpc>
                <a:spcPts val="4882"/>
              </a:lnSpc>
            </a:pPr>
          </a:p>
          <a:p>
            <a:pPr algn="l">
              <a:lnSpc>
                <a:spcPts val="4882"/>
              </a:lnSpc>
            </a:pPr>
          </a:p>
          <a:p>
            <a:pPr algn="l">
              <a:lnSpc>
                <a:spcPts val="4882"/>
              </a:lnSpc>
            </a:pPr>
          </a:p>
          <a:p>
            <a:pPr algn="l">
              <a:lnSpc>
                <a:spcPts val="4882"/>
              </a:lnSpc>
            </a:pPr>
          </a:p>
          <a:p>
            <a:pPr algn="l">
              <a:lnSpc>
                <a:spcPts val="4882"/>
              </a:lnSpc>
            </a:pPr>
          </a:p>
          <a:p>
            <a:pPr algn="l">
              <a:lnSpc>
                <a:spcPts val="4882"/>
              </a:lnSpc>
            </a:pPr>
          </a:p>
        </p:txBody>
      </p:sp>
      <p:sp>
        <p:nvSpPr>
          <p:cNvPr name="TextBox 29" id="29"/>
          <p:cNvSpPr txBox="true"/>
          <p:nvPr/>
        </p:nvSpPr>
        <p:spPr>
          <a:xfrm rot="0">
            <a:off x="16915827" y="9697940"/>
            <a:ext cx="342900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3" cy="10282238"/>
            <a:chOff x="0" y="0"/>
            <a:chExt cx="2455418" cy="13709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0" cy="4756499"/>
            <a:chOff x="0" y="0"/>
            <a:chExt cx="9497440" cy="63419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569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3724" cy="10287000"/>
            <a:chOff x="0" y="0"/>
            <a:chExt cx="517829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0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107" cy="10287000"/>
            <a:chOff x="0" y="0"/>
            <a:chExt cx="5708143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6275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FFFFFF">
                <a:alpha val="2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FFFFFF">
                <a:alpha val="40784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49" cy="653414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23922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3500134" y="668170"/>
            <a:ext cx="13529993" cy="1084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08"/>
              </a:lnSpc>
            </a:pPr>
            <a:r>
              <a:rPr lang="en-US" sz="5674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PROJECT TITLE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17030127" y="9697940"/>
            <a:ext cx="226693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14412" y="4741562"/>
            <a:ext cx="17959481" cy="784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92"/>
              </a:lnSpc>
            </a:pPr>
            <a:r>
              <a:rPr lang="en-US" sz="5077" spc="4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"Student Portfolio Website Using Animation"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4300" y="42868"/>
            <a:ext cx="18722531" cy="10287000"/>
            <a:chOff x="0" y="0"/>
            <a:chExt cx="24963375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96337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963374">
                  <a:moveTo>
                    <a:pt x="24963374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963374" y="13716000"/>
                  </a:lnTo>
                  <a:lnTo>
                    <a:pt x="24963374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4398421" y="-454027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2" y="0"/>
                </a:lnTo>
                <a:lnTo>
                  <a:pt x="7129462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5" t="0" r="-25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192">
                <a:alpha val="23922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28712" y="9710006"/>
            <a:ext cx="2660333" cy="2657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1"/>
              </a:lnSpc>
            </a:pPr>
            <a:r>
              <a:rPr lang="en-US" sz="1650" spc="1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Annual Review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71438" y="5729285"/>
            <a:ext cx="2600325" cy="4514850"/>
            <a:chOff x="0" y="0"/>
            <a:chExt cx="3467100" cy="6019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467100" cy="6019800"/>
            </a:xfrm>
            <a:custGeom>
              <a:avLst/>
              <a:gdLst/>
              <a:ahLst/>
              <a:cxnLst/>
              <a:rect r="r" b="b" t="t" l="l"/>
              <a:pathLst>
                <a:path h="6019800" w="3467100">
                  <a:moveTo>
                    <a:pt x="0" y="0"/>
                  </a:moveTo>
                  <a:lnTo>
                    <a:pt x="3467100" y="0"/>
                  </a:lnTo>
                  <a:lnTo>
                    <a:pt x="3467100" y="6019800"/>
                  </a:lnTo>
                  <a:lnTo>
                    <a:pt x="0" y="601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7" t="0" r="-67" b="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109663" y="643317"/>
            <a:ext cx="3535680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b="true" sz="7200" spc="8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030127" y="9697940"/>
            <a:ext cx="226693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856151" y="1436570"/>
            <a:ext cx="7360920" cy="7191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b="true" sz="42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Problem Statement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b="true" sz="42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Project Overview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b="true" sz="42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End Users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b="true" sz="42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Tools and Technologies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b="true" sz="42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Portfolio design and Layout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b="true" sz="42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Features and Functionality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b="true" sz="42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Results and Screenshots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b="true" sz="42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Conclusion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b="true" sz="42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Github Link</a:t>
            </a:r>
          </a:p>
          <a:p>
            <a:pPr algn="l" marL="886777" indent="-295592" lvl="2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3" cy="10282238"/>
            <a:chOff x="0" y="0"/>
            <a:chExt cx="2455418" cy="13709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226192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0" cy="4756499"/>
            <a:chOff x="0" y="0"/>
            <a:chExt cx="9497440" cy="63419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226192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226192">
                <a:alpha val="1569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3724" cy="10287000"/>
            <a:chOff x="0" y="0"/>
            <a:chExt cx="517829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226192">
                <a:alpha val="0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5FCAEE">
                <a:alpha val="18431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107" cy="10287000"/>
            <a:chOff x="0" y="0"/>
            <a:chExt cx="5708143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5FCAEE">
                <a:alpha val="6275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FFFFFF">
                <a:alpha val="2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17AFE3">
                <a:alpha val="40784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49" cy="653414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5FCAEE">
                <a:alpha val="18431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192">
                <a:alpha val="23922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843962"/>
            <a:ext cx="271462" cy="271462"/>
            <a:chOff x="0" y="0"/>
            <a:chExt cx="361949" cy="361949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1987212" y="4400550"/>
            <a:ext cx="4143375" cy="4886325"/>
            <a:chOff x="0" y="0"/>
            <a:chExt cx="5524500" cy="65151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5524500" cy="6515100"/>
            </a:xfrm>
            <a:custGeom>
              <a:avLst/>
              <a:gdLst/>
              <a:ahLst/>
              <a:cxnLst/>
              <a:rect r="r" b="b" t="t" l="l"/>
              <a:pathLst>
                <a:path h="6515100" w="5524500">
                  <a:moveTo>
                    <a:pt x="0" y="0"/>
                  </a:moveTo>
                  <a:lnTo>
                    <a:pt x="5524500" y="0"/>
                  </a:lnTo>
                  <a:lnTo>
                    <a:pt x="5524500" y="6515100"/>
                  </a:lnTo>
                  <a:lnTo>
                    <a:pt x="0" y="6515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42" t="0" r="-42" b="0"/>
              </a:stretch>
            </a:blip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251108" y="860042"/>
            <a:ext cx="8455343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	STATEMENT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7030127" y="9697940"/>
            <a:ext cx="226693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0" y="4753292"/>
            <a:ext cx="18288000" cy="27650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Problem Statement for a Web Developer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As a web developer, you may face various challenges and problems. Here's a general problem statement: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*Problem:* Design and develop a visually appealing, user-friendly, and responsive website that meets the client's requirements and expectations, while ensuring optimal performance, security, and scalability.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*Key Challenges:*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1. *Meeting Client Requirements:* Understanding the client's needs and expectations and delivering a website that meets their goals and objectives.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 *Designing for User Experience:* Creating a website that is intuitive, easy to navigate, and provides a seamless user experience across various devices and browsers.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 *Ensuring Performance and Speed:* Optimizing the website's performance, loading speed, and responsiveness to ensure a smooth user experience.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4. *Implementing Security Measures:* Ensuring the website's security and protecting user data by implementing robust security measures and following best practices.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5. *Staying Up-to-Date with Technology:* Keeping up with the latest web development trends, technologies, and frameworks to deliver modern and efficient solutions.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*Common Problems:*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1. *Responsive Design Issues:* Ensuring the website is responsive and works well on various devices and screen sizes.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 *Browser Compatibility:* Ensuring the website works consistently across different browsers and versions.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 *Performance Optimization:* Optimizing images, code, and other elements to improve the website's loading speed and performance.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4. *Security Vulnerabilities:* Protecting the website from security threats, such as SQL injection, cross-site scripting (XSS), and cross-site request forgery (CSRF).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5. *Content Management:* Managing and updating content on the website efficiently and effectively.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*Goals:*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1. *Deliver a High-Quality Website:* Create a website that meets the client's requirements and expectations, while ensuring optimal performance, security, and scalability.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 *Improve User Experience:* Design a website that is intuitive, easy to navigate, and provides a seamless user experience.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 *Ensure Security and Performance:* Implement robust security measures and optimize the website's performance to ensure a smooth user experience.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By understanding these challenges and goals, you can develop effective solutions and create a high-quality website that meets the client's needs and expectations.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3" cy="10282238"/>
            <a:chOff x="0" y="0"/>
            <a:chExt cx="2455418" cy="13709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226192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0" cy="4756499"/>
            <a:chOff x="0" y="0"/>
            <a:chExt cx="9497440" cy="63419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226192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226192">
                <a:alpha val="1569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3724" cy="10287000"/>
            <a:chOff x="0" y="0"/>
            <a:chExt cx="517829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226192">
                <a:alpha val="0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5FCAEE">
                <a:alpha val="18431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107" cy="10287000"/>
            <a:chOff x="0" y="0"/>
            <a:chExt cx="5708143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5FCAEE">
                <a:alpha val="6275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FFFFFF">
                <a:alpha val="2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17AFE3">
                <a:alpha val="40784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49" cy="653414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5FCAEE">
                <a:alpha val="18431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192">
                <a:alpha val="23922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843962"/>
            <a:ext cx="271462" cy="271462"/>
            <a:chOff x="0" y="0"/>
            <a:chExt cx="361949" cy="361949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1987212" y="4400550"/>
            <a:ext cx="4143375" cy="4886325"/>
            <a:chOff x="0" y="0"/>
            <a:chExt cx="5524500" cy="65151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5524500" cy="6515100"/>
            </a:xfrm>
            <a:custGeom>
              <a:avLst/>
              <a:gdLst/>
              <a:ahLst/>
              <a:cxnLst/>
              <a:rect r="r" b="b" t="t" l="l"/>
              <a:pathLst>
                <a:path h="6515100" w="5524500">
                  <a:moveTo>
                    <a:pt x="0" y="0"/>
                  </a:moveTo>
                  <a:lnTo>
                    <a:pt x="5524500" y="0"/>
                  </a:lnTo>
                  <a:lnTo>
                    <a:pt x="5524500" y="6515100"/>
                  </a:lnTo>
                  <a:lnTo>
                    <a:pt x="0" y="6515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42" t="0" r="-42" b="0"/>
              </a:stretch>
            </a:blip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251108" y="860042"/>
            <a:ext cx="8455343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OVERVIEW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7030127" y="9697940"/>
            <a:ext cx="226693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692332" y="4157121"/>
            <a:ext cx="10700076" cy="1847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Create a visually appealing, user-friendly, and responsive digital portfolio that showcases your work, skills, and accomplishments.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3" cy="10282238"/>
            <a:chOff x="0" y="0"/>
            <a:chExt cx="2455418" cy="13709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226192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0" cy="4756499"/>
            <a:chOff x="0" y="0"/>
            <a:chExt cx="9497440" cy="63419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226192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226192">
                <a:alpha val="1569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3724" cy="10287000"/>
            <a:chOff x="0" y="0"/>
            <a:chExt cx="517829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226192">
                <a:alpha val="0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5FCAEE">
                <a:alpha val="18431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107" cy="10287000"/>
            <a:chOff x="0" y="0"/>
            <a:chExt cx="5708143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5FCAEE">
                <a:alpha val="6275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FFFFFF">
                <a:alpha val="2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17AFE3">
                <a:alpha val="40784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49" cy="653414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5FCAEE">
                <a:alpha val="18431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192">
                <a:alpha val="23922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85850" y="9258300"/>
            <a:ext cx="3271838" cy="728662"/>
            <a:chOff x="0" y="0"/>
            <a:chExt cx="4362451" cy="971549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4362450" cy="971550"/>
            </a:xfrm>
            <a:custGeom>
              <a:avLst/>
              <a:gdLst/>
              <a:ahLst/>
              <a:cxnLst/>
              <a:rect r="r" b="b" t="t" l="l"/>
              <a:pathLst>
                <a:path h="971550" w="4362450">
                  <a:moveTo>
                    <a:pt x="0" y="0"/>
                  </a:moveTo>
                  <a:lnTo>
                    <a:pt x="4362450" y="0"/>
                  </a:lnTo>
                  <a:lnTo>
                    <a:pt x="4362450" y="971550"/>
                  </a:lnTo>
                  <a:lnTo>
                    <a:pt x="0" y="971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7030127" y="9697940"/>
            <a:ext cx="226693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671512" y="2645512"/>
            <a:ext cx="12655937" cy="2740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15"/>
              </a:lnSpc>
            </a:pPr>
            <a:r>
              <a:rPr lang="en-US" b="true" sz="6596" spc="6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</a:t>
            </a:r>
          </a:p>
          <a:p>
            <a:pPr algn="l">
              <a:lnSpc>
                <a:spcPts val="3608"/>
              </a:lnSpc>
            </a:pPr>
          </a:p>
          <a:p>
            <a:pPr algn="just" marL="687409" indent="-229136" lvl="2">
              <a:lnSpc>
                <a:spcPts val="3608"/>
              </a:lnSpc>
              <a:buAutoNum type="arabicPeriod" startAt="1"/>
            </a:pPr>
            <a:r>
              <a:rPr lang="en-US" b="true" sz="3007" spc="26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*for a mobile app- customers downloding and using tha app</a:t>
            </a:r>
          </a:p>
          <a:p>
            <a:pPr algn="l" marL="592351" indent="-197450" lvl="2">
              <a:lnSpc>
                <a:spcPts val="3186"/>
              </a:lnSpc>
              <a:buAutoNum type="arabicPeriod" startAt="1"/>
            </a:pPr>
            <a:r>
              <a:rPr lang="en-US" sz="2591" spc="2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*for an internal HR system-system-e ploployees who long in to manage their leave, payroll,etc.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3" cy="10282238"/>
            <a:chOff x="0" y="0"/>
            <a:chExt cx="2455418" cy="13709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226192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0" cy="4756499"/>
            <a:chOff x="0" y="0"/>
            <a:chExt cx="9497440" cy="63419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226192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226192">
                <a:alpha val="1569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3724" cy="10287000"/>
            <a:chOff x="0" y="0"/>
            <a:chExt cx="517829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226192">
                <a:alpha val="0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5FCAEE">
                <a:alpha val="18431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107" cy="10287000"/>
            <a:chOff x="0" y="0"/>
            <a:chExt cx="5708143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5FCAEE">
                <a:alpha val="6275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FFFFFF">
                <a:alpha val="2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17AFE3">
                <a:alpha val="40784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49" cy="653414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5FCAEE">
                <a:alpha val="18431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192">
                <a:alpha val="23922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85850" y="9258300"/>
            <a:ext cx="3271838" cy="728662"/>
            <a:chOff x="0" y="0"/>
            <a:chExt cx="4362451" cy="971549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4362450" cy="971550"/>
            </a:xfrm>
            <a:custGeom>
              <a:avLst/>
              <a:gdLst/>
              <a:ahLst/>
              <a:cxnLst/>
              <a:rect r="r" b="b" t="t" l="l"/>
              <a:pathLst>
                <a:path h="971550" w="4362450">
                  <a:moveTo>
                    <a:pt x="0" y="0"/>
                  </a:moveTo>
                  <a:lnTo>
                    <a:pt x="4362450" y="0"/>
                  </a:lnTo>
                  <a:lnTo>
                    <a:pt x="4362450" y="971550"/>
                  </a:lnTo>
                  <a:lnTo>
                    <a:pt x="0" y="971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7030127" y="9697940"/>
            <a:ext cx="226693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-151827" y="4552950"/>
            <a:ext cx="14158722" cy="4048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78"/>
              </a:lnSpc>
            </a:pPr>
            <a:r>
              <a:rPr lang="en-US" sz="2065" spc="18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2. CSS (Cascading Style Sheets)</a:t>
            </a:r>
          </a:p>
          <a:p>
            <a:pPr algn="ctr">
              <a:lnSpc>
                <a:spcPts val="2478"/>
              </a:lnSpc>
            </a:pPr>
          </a:p>
          <a:p>
            <a:pPr algn="ctr">
              <a:lnSpc>
                <a:spcPts val="2478"/>
              </a:lnSpc>
            </a:pPr>
            <a:r>
              <a:rPr lang="en-US" sz="2065" spc="18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Purpose: Used for styling and presentation of web pages.</a:t>
            </a:r>
          </a:p>
          <a:p>
            <a:pPr algn="ctr">
              <a:lnSpc>
                <a:spcPts val="2478"/>
              </a:lnSpc>
            </a:pPr>
          </a:p>
          <a:p>
            <a:pPr algn="ctr">
              <a:lnSpc>
                <a:spcPts val="2478"/>
              </a:lnSpc>
            </a:pPr>
            <a:r>
              <a:rPr lang="en-US" sz="2065" spc="18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Role: Controls colors, fonts, spacing, layout (using Flexbox/Grid), and responsiveness for different devices.</a:t>
            </a:r>
          </a:p>
          <a:p>
            <a:pPr algn="ctr">
              <a:lnSpc>
                <a:spcPts val="2478"/>
              </a:lnSpc>
            </a:pPr>
          </a:p>
          <a:p>
            <a:pPr algn="ctr">
              <a:lnSpc>
                <a:spcPts val="2478"/>
              </a:lnSpc>
            </a:pPr>
            <a:r>
              <a:rPr lang="en-US" sz="2065" spc="18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Why used: CSS separates content (HTML) from design, ensuring websites are attractive, consistent, and user-friendly.</a:t>
            </a:r>
          </a:p>
          <a:p>
            <a:pPr algn="ctr">
              <a:lnSpc>
                <a:spcPts val="2478"/>
              </a:lnSpc>
            </a:pPr>
            <a:r>
              <a:rPr lang="en-US" sz="2065" spc="18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3. JavaScript</a:t>
            </a:r>
          </a:p>
          <a:p>
            <a:pPr algn="ctr">
              <a:lnSpc>
                <a:spcPts val="2478"/>
              </a:lnSpc>
            </a:pPr>
          </a:p>
          <a:p>
            <a:pPr algn="ctr">
              <a:lnSpc>
                <a:spcPts val="2478"/>
              </a:lnSpc>
            </a:pPr>
            <a:r>
              <a:rPr lang="en-US" sz="2065" spc="18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Purpose: Provides interactivity and dynamic behavior to web pages.</a:t>
            </a:r>
          </a:p>
          <a:p>
            <a:pPr algn="ctr">
              <a:lnSpc>
                <a:spcPts val="2478"/>
              </a:lnSpc>
            </a:pPr>
          </a:p>
          <a:p>
            <a:pPr algn="ctr">
              <a:lnSpc>
                <a:spcPts val="2478"/>
              </a:lnSpc>
            </a:pPr>
            <a:r>
              <a:rPr lang="en-US" sz="2065" spc="18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Role: Enables features like form validation, interactive menus, animations, sliders, and real-time updates.</a:t>
            </a:r>
          </a:p>
          <a:p>
            <a:pPr algn="ctr">
              <a:lnSpc>
                <a:spcPts val="2478"/>
              </a:lnSpc>
            </a:pPr>
          </a:p>
        </p:txBody>
      </p:sp>
      <p:sp>
        <p:nvSpPr>
          <p:cNvPr name="TextBox 28" id="28"/>
          <p:cNvSpPr txBox="true"/>
          <p:nvPr/>
        </p:nvSpPr>
        <p:spPr>
          <a:xfrm rot="0">
            <a:off x="153994" y="484543"/>
            <a:ext cx="11011780" cy="10692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6"/>
              </a:lnSpc>
            </a:pPr>
            <a:r>
              <a:rPr lang="en-US" sz="6997" spc="6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TOOLS AND TECHNOLOGIES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81918" y="1939558"/>
            <a:ext cx="13691232" cy="2227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6"/>
              </a:lnSpc>
            </a:pPr>
          </a:p>
          <a:p>
            <a:pPr algn="ctr">
              <a:lnSpc>
                <a:spcPts val="2206"/>
              </a:lnSpc>
            </a:pPr>
            <a:r>
              <a:rPr lang="en-US" sz="1839" spc="1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1. HTML (HyperText Markup Language)</a:t>
            </a:r>
          </a:p>
          <a:p>
            <a:pPr algn="ctr">
              <a:lnSpc>
                <a:spcPts val="2206"/>
              </a:lnSpc>
            </a:pPr>
          </a:p>
          <a:p>
            <a:pPr algn="ctr">
              <a:lnSpc>
                <a:spcPts val="2206"/>
              </a:lnSpc>
            </a:pPr>
            <a:r>
              <a:rPr lang="en-US" sz="1839" spc="1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Purpose: Provides the structure of the web page.</a:t>
            </a:r>
          </a:p>
          <a:p>
            <a:pPr algn="ctr">
              <a:lnSpc>
                <a:spcPts val="2206"/>
              </a:lnSpc>
            </a:pPr>
          </a:p>
          <a:p>
            <a:pPr algn="ctr">
              <a:lnSpc>
                <a:spcPts val="2206"/>
              </a:lnSpc>
            </a:pPr>
            <a:r>
              <a:rPr lang="en-US" sz="1839" spc="1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Role: Defines headings, paragraphs, images, links, forms, and overall content layout.</a:t>
            </a:r>
          </a:p>
          <a:p>
            <a:pPr algn="ctr">
              <a:lnSpc>
                <a:spcPts val="2206"/>
              </a:lnSpc>
            </a:pPr>
          </a:p>
          <a:p>
            <a:pPr algn="ctr">
              <a:lnSpc>
                <a:spcPts val="2206"/>
              </a:lnSpc>
            </a:pPr>
            <a:r>
              <a:rPr lang="en-US" sz="1839" spc="1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Why used: Without HTML, browsers cannot display structured information. It is the backbone of any website.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3" cy="10282238"/>
            <a:chOff x="0" y="0"/>
            <a:chExt cx="2455418" cy="13709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0" cy="4756499"/>
            <a:chOff x="0" y="0"/>
            <a:chExt cx="9497440" cy="63419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569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3724" cy="10287000"/>
            <a:chOff x="0" y="0"/>
            <a:chExt cx="517829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0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107" cy="10287000"/>
            <a:chOff x="0" y="0"/>
            <a:chExt cx="5708143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6275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26192">
                <a:alpha val="2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FFFFFF">
                <a:alpha val="40784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49" cy="653414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23922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843962"/>
            <a:ext cx="271462" cy="271462"/>
            <a:chOff x="0" y="0"/>
            <a:chExt cx="361949" cy="361949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6915827" y="9697940"/>
            <a:ext cx="342900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15087600" y="787712"/>
            <a:ext cx="685800" cy="685800"/>
            <a:chOff x="0" y="0"/>
            <a:chExt cx="914400" cy="9144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671512" y="1828766"/>
            <a:ext cx="12730163" cy="90202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8"/>
              </a:lnSpc>
            </a:pPr>
            <a:r>
              <a:rPr lang="en-US" sz="2216" spc="18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Portfolio Design and Layout</a:t>
            </a:r>
          </a:p>
          <a:p>
            <a:pPr algn="ctr">
              <a:lnSpc>
                <a:spcPts val="2658"/>
              </a:lnSpc>
            </a:pPr>
            <a:r>
              <a:rPr lang="en-US" sz="2216" spc="18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 well-designed portfolio is essential for showcasing your work and skills to potential employers, clients, or collaborators. Here are some key elements to consider when designing and laying out your portfolio:</a:t>
            </a:r>
          </a:p>
          <a:p>
            <a:pPr algn="ctr">
              <a:lnSpc>
                <a:spcPts val="2658"/>
              </a:lnSpc>
            </a:pPr>
          </a:p>
          <a:p>
            <a:pPr algn="ctr">
              <a:lnSpc>
                <a:spcPts val="2658"/>
              </a:lnSpc>
            </a:pPr>
            <a:r>
              <a:rPr lang="en-US" sz="2216" spc="18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*Key Elements:*</a:t>
            </a:r>
          </a:p>
          <a:p>
            <a:pPr algn="ctr">
              <a:lnSpc>
                <a:spcPts val="2658"/>
              </a:lnSpc>
            </a:pPr>
          </a:p>
          <a:p>
            <a:pPr algn="ctr">
              <a:lnSpc>
                <a:spcPts val="2658"/>
              </a:lnSpc>
            </a:pPr>
            <a:r>
              <a:rPr lang="en-US" sz="2216" spc="18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1. *Clear Navigation:* Make it easy for visitors to find what they're looking for with a clear and intuitive navigation menu.</a:t>
            </a:r>
          </a:p>
          <a:p>
            <a:pPr algn="ctr">
              <a:lnSpc>
                <a:spcPts val="2658"/>
              </a:lnSpc>
            </a:pPr>
            <a:r>
              <a:rPr lang="en-US" sz="2216" spc="18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2. *Visual Hierarchy:* Use size, color, and position to create a visual hierarchy that draws attention to your most important work.</a:t>
            </a:r>
          </a:p>
          <a:p>
            <a:pPr algn="ctr">
              <a:lnSpc>
                <a:spcPts val="2658"/>
              </a:lnSpc>
            </a:pPr>
            <a:r>
              <a:rPr lang="en-US" sz="2216" spc="18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3. *Consistent Branding:* Use a consistent visual identity throughout your portfolio, including typography, colors, and imagery.</a:t>
            </a:r>
          </a:p>
          <a:p>
            <a:pPr algn="ctr">
              <a:lnSpc>
                <a:spcPts val="2658"/>
              </a:lnSpc>
            </a:pPr>
            <a:r>
              <a:rPr lang="en-US" sz="2216" spc="18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4. *Whitespace:* Use whitespace effectively to create a clean and uncluttered design that lets your work shine.</a:t>
            </a:r>
          </a:p>
          <a:p>
            <a:pPr algn="ctr">
              <a:lnSpc>
                <a:spcPts val="2658"/>
              </a:lnSpc>
            </a:pPr>
            <a:r>
              <a:rPr lang="en-US" sz="2216" spc="18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5. *Imagery:* Use high-quality images and graphics to showcase your work and make a strong visual impact.</a:t>
            </a:r>
          </a:p>
          <a:p>
            <a:pPr algn="ctr">
              <a:lnSpc>
                <a:spcPts val="2658"/>
              </a:lnSpc>
            </a:pPr>
          </a:p>
          <a:p>
            <a:pPr algn="ctr">
              <a:lnSpc>
                <a:spcPts val="2658"/>
              </a:lnSpc>
            </a:pPr>
            <a:r>
              <a:rPr lang="en-US" sz="2216" spc="18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*Layout Options:*</a:t>
            </a:r>
          </a:p>
          <a:p>
            <a:pPr algn="ctr">
              <a:lnSpc>
                <a:spcPts val="2658"/>
              </a:lnSpc>
            </a:pPr>
          </a:p>
          <a:p>
            <a:pPr algn="ctr">
              <a:lnSpc>
                <a:spcPts val="2658"/>
              </a:lnSpc>
            </a:pPr>
            <a:r>
              <a:rPr lang="en-US" sz="2216" spc="18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1. *Grid-Based Layout:* Use a grid-based layout to create a structured and organized design.</a:t>
            </a:r>
          </a:p>
          <a:p>
            <a:pPr algn="ctr">
              <a:lnSpc>
                <a:spcPts val="2658"/>
              </a:lnSpc>
            </a:pPr>
            <a:r>
              <a:rPr lang="en-US" sz="2216" spc="18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2. *Masonry Layout:* Use a masonry layout to create a more dynamic and flexible design.</a:t>
            </a:r>
          </a:p>
          <a:p>
            <a:pPr algn="ctr">
              <a:lnSpc>
                <a:spcPts val="2658"/>
              </a:lnSpc>
            </a:pPr>
            <a:r>
              <a:rPr lang="en-US" sz="2216" spc="18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3. *Single-Page Layout:* Use a single-page layout to create a simple and easy-to-navigate design.</a:t>
            </a:r>
          </a:p>
          <a:p>
            <a:pPr algn="ctr">
              <a:lnSpc>
                <a:spcPts val="2658"/>
              </a:lnSpc>
            </a:pPr>
          </a:p>
          <a:p>
            <a:pPr algn="ctr">
              <a:lnSpc>
                <a:spcPts val="2658"/>
              </a:lnSpc>
            </a:pPr>
            <a:r>
              <a:rPr lang="en-US" sz="2216" spc="18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*Design Considerations:*</a:t>
            </a:r>
          </a:p>
          <a:p>
            <a:pPr algn="ctr">
              <a:lnSpc>
                <a:spcPts val="2658"/>
              </a:lnSpc>
            </a:pPr>
          </a:p>
          <a:p>
            <a:pPr algn="ctr">
              <a:lnSpc>
                <a:spcPts val="2658"/>
              </a:lnSpc>
            </a:pPr>
            <a:r>
              <a:rPr lang="en-US" sz="2216" spc="2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1. *Color Scheme:* Choose a color scheme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335756" y="357754"/>
            <a:ext cx="9568295" cy="772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79"/>
              </a:lnSpc>
            </a:pPr>
            <a:r>
              <a:rPr lang="en-US" sz="5149" spc="4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PORTFOLIO DESIGN AND LAYOUT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3" cy="10282238"/>
            <a:chOff x="0" y="0"/>
            <a:chExt cx="2455418" cy="13709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226192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0" cy="4756499"/>
            <a:chOff x="0" y="0"/>
            <a:chExt cx="9497440" cy="63419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226192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226192">
                <a:alpha val="1569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3724" cy="10287000"/>
            <a:chOff x="0" y="0"/>
            <a:chExt cx="517829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226192">
                <a:alpha val="0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5FCAEE">
                <a:alpha val="18431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107" cy="10287000"/>
            <a:chOff x="0" y="0"/>
            <a:chExt cx="5708143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5FCAEE">
                <a:alpha val="6275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FFFFFF">
                <a:alpha val="2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17AFE3">
                <a:alpha val="40784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49" cy="653414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5FCAEE">
                <a:alpha val="18431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192">
                <a:alpha val="23922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28712" y="9710006"/>
            <a:ext cx="2660333" cy="2657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1"/>
              </a:lnSpc>
            </a:pPr>
            <a:r>
              <a:rPr lang="en-US" sz="1650" spc="1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Annual Review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16915827" y="9697940"/>
            <a:ext cx="342900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0" y="594816"/>
            <a:ext cx="11360949" cy="8487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33"/>
              </a:lnSpc>
            </a:pPr>
            <a:r>
              <a:rPr lang="en-US" sz="5527" spc="4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FEATURES AND FUNCTIONALITY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335756" y="2114736"/>
            <a:ext cx="12957617" cy="6261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17"/>
              </a:lnSpc>
            </a:pPr>
            <a:r>
              <a:rPr lang="en-US" sz="2182" spc="1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Features and Functions of a Portfolio Website</a:t>
            </a:r>
          </a:p>
          <a:p>
            <a:pPr algn="ctr">
              <a:lnSpc>
                <a:spcPts val="2617"/>
              </a:lnSpc>
            </a:pPr>
            <a:r>
              <a:rPr lang="en-US" sz="2182" spc="1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 portfolio website is a platform that showcases an individual's or organization's work, skills, and accomplishments. Here are some key features and functions that a portfolio website may include:</a:t>
            </a:r>
          </a:p>
          <a:p>
            <a:pPr algn="ctr">
              <a:lnSpc>
                <a:spcPts val="2617"/>
              </a:lnSpc>
            </a:pPr>
          </a:p>
          <a:p>
            <a:pPr algn="ctr">
              <a:lnSpc>
                <a:spcPts val="2617"/>
              </a:lnSpc>
            </a:pPr>
            <a:r>
              <a:rPr lang="en-US" sz="2182" spc="1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*Key Features:*</a:t>
            </a:r>
          </a:p>
          <a:p>
            <a:pPr algn="ctr">
              <a:lnSpc>
                <a:spcPts val="2617"/>
              </a:lnSpc>
            </a:pPr>
          </a:p>
          <a:p>
            <a:pPr algn="ctr">
              <a:lnSpc>
                <a:spcPts val="2617"/>
              </a:lnSpc>
            </a:pPr>
            <a:r>
              <a:rPr lang="en-US" sz="2182" spc="1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1. *Project Showcase:* A showcase of your best work, including images, descriptions, and links to live projects or GitHub repositories.</a:t>
            </a:r>
          </a:p>
          <a:p>
            <a:pPr algn="ctr">
              <a:lnSpc>
                <a:spcPts val="2617"/>
              </a:lnSpc>
            </a:pPr>
            <a:r>
              <a:rPr lang="en-US" sz="2182" spc="1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2. *About Page:* A detailed bio that highlights your skills, experience, and education.</a:t>
            </a:r>
          </a:p>
          <a:p>
            <a:pPr algn="ctr">
              <a:lnSpc>
                <a:spcPts val="2617"/>
              </a:lnSpc>
            </a:pPr>
            <a:r>
              <a:rPr lang="en-US" sz="2182" spc="1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3. *Contact Page:* A contact form or email address where visitors can reach out to you.</a:t>
            </a:r>
          </a:p>
          <a:p>
            <a:pPr algn="ctr">
              <a:lnSpc>
                <a:spcPts val="2617"/>
              </a:lnSpc>
            </a:pPr>
            <a:r>
              <a:rPr lang="en-US" sz="2182" spc="1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4. *Blog:* A section for sharing your thoughts and expertise on industry-related topics.</a:t>
            </a:r>
          </a:p>
          <a:p>
            <a:pPr algn="ctr">
              <a:lnSpc>
                <a:spcPts val="2617"/>
              </a:lnSpc>
            </a:pPr>
            <a:r>
              <a:rPr lang="en-US" sz="2182" spc="1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5. *Testimonials:* A section for showcasing feedback and testimonials from clients or colleagues.</a:t>
            </a:r>
          </a:p>
          <a:p>
            <a:pPr algn="ctr">
              <a:lnSpc>
                <a:spcPts val="2617"/>
              </a:lnSpc>
            </a:pPr>
          </a:p>
          <a:p>
            <a:pPr algn="ctr">
              <a:lnSpc>
                <a:spcPts val="2617"/>
              </a:lnSpc>
            </a:pPr>
            <a:r>
              <a:rPr lang="en-US" sz="2182" spc="1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*Key Functions:*</a:t>
            </a:r>
          </a:p>
          <a:p>
            <a:pPr algn="ctr">
              <a:lnSpc>
                <a:spcPts val="2617"/>
              </a:lnSpc>
            </a:pPr>
          </a:p>
          <a:p>
            <a:pPr algn="ctr">
              <a:lnSpc>
                <a:spcPts val="2617"/>
              </a:lnSpc>
            </a:pPr>
            <a:r>
              <a:rPr lang="en-US" sz="2182" spc="1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1. *Easy Navigation:* A clear and intuitive navigation menu that makes it easy for visitors to find what they're looking for.</a:t>
            </a:r>
          </a:p>
          <a:p>
            <a:pPr algn="ctr">
              <a:lnSpc>
                <a:spcPts val="2617"/>
              </a:lnSpc>
            </a:pPr>
            <a:r>
              <a:rPr lang="en-US" sz="2182" spc="1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2. *Responsive Design:* A responsive design that ensures the website works well on various devices and screen sizes.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DAGxz_Itx0w</dc:identifier>
  <dcterms:modified xsi:type="dcterms:W3CDTF">2011-08-01T06:04:30Z</dcterms:modified>
  <cp:revision>1</cp:revision>
  <dc:title>PPT FWD TNSDC 2025.pptx_20250902_125755_0000.pptx</dc:title>
</cp:coreProperties>
</file>