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4" r:id="rId12"/>
    <p:sldId id="300" r:id="rId13"/>
    <p:sldId id="301" r:id="rId14"/>
    <p:sldId id="302" r:id="rId15"/>
    <p:sldId id="305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emf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268631" y="2939775"/>
            <a:ext cx="69675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 </a:t>
            </a:r>
            <a:r>
              <a:rPr lang="en-US" sz="3200" dirty="0"/>
              <a:t>Gomathi.G</a:t>
            </a:r>
            <a:endParaRPr lang="zh-CN" altLang="en-US" sz="3200" dirty="0"/>
          </a:p>
          <a:p>
            <a:r>
              <a:rPr lang="en-US" sz="3200" b="1" dirty="0"/>
              <a:t>REGISTER NO:</a:t>
            </a:r>
            <a:r>
              <a:rPr lang="en-US" sz="3200" dirty="0"/>
              <a:t>  312215006</a:t>
            </a:r>
            <a:endParaRPr lang="zh-CN" altLang="en-US" sz="3200" dirty="0"/>
          </a:p>
          <a:p>
            <a:r>
              <a:rPr lang="en-US" sz="3200" b="1" dirty="0"/>
              <a:t>DEPARTMENT:  </a:t>
            </a:r>
            <a:r>
              <a:rPr lang="en-US" sz="3200" dirty="0"/>
              <a:t>BCOM COMMERCE</a:t>
            </a:r>
          </a:p>
          <a:p>
            <a:r>
              <a:rPr lang="en-US" sz="3200" b="1" dirty="0"/>
              <a:t>COLLEGE:  </a:t>
            </a:r>
            <a:r>
              <a:rPr lang="en-US" sz="3200" dirty="0"/>
              <a:t>SOKA IKEDA COLLEGE</a:t>
            </a:r>
          </a:p>
          <a:p>
            <a:r>
              <a:rPr lang="en-US" sz="3200" dirty="0"/>
              <a:t>           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Text Placeholder 6"/>
          <p:cNvSpPr>
            <a:spLocks noGrp="1"/>
          </p:cNvSpPr>
          <p:nvPr>
            <p:ph type="body" idx="1"/>
          </p:nvPr>
        </p:nvSpPr>
        <p:spPr>
          <a:xfrm>
            <a:off x="1264620" y="1175497"/>
            <a:ext cx="10972800" cy="5909310"/>
          </a:xfrm>
        </p:spPr>
        <p:txBody>
          <a:bodyPr/>
          <a:lstStyle/>
          <a:p>
            <a:r>
              <a:rPr lang="en-US" sz="2400" b="1" dirty="0"/>
              <a:t>DATA COLLECTIONS:</a:t>
            </a:r>
          </a:p>
          <a:p>
            <a:r>
              <a:rPr lang="en-US" sz="2400" dirty="0"/>
              <a:t>  1.Dashboard</a:t>
            </a:r>
          </a:p>
          <a:p>
            <a:r>
              <a:rPr lang="en-US" sz="2400" dirty="0"/>
              <a:t>  2.By formatting the dataset</a:t>
            </a:r>
          </a:p>
          <a:p>
            <a:r>
              <a:rPr lang="en-US" sz="2400" b="1" dirty="0"/>
              <a:t>FEATURES COLLECTIONS</a:t>
            </a:r>
            <a:r>
              <a:rPr lang="en-US" sz="2400" dirty="0"/>
              <a:t>:</a:t>
            </a:r>
          </a:p>
          <a:p>
            <a:r>
              <a:rPr lang="en-US" sz="2400" dirty="0"/>
              <a:t>  1.Data is collected from the dashboard </a:t>
            </a:r>
          </a:p>
          <a:p>
            <a:r>
              <a:rPr lang="en-US" sz="2400" dirty="0"/>
              <a:t>  2.Formatting the data to find the employees performance level</a:t>
            </a:r>
          </a:p>
          <a:p>
            <a:r>
              <a:rPr lang="en-US" sz="2400" b="1" dirty="0"/>
              <a:t>DATA CLEANING</a:t>
            </a:r>
            <a:r>
              <a:rPr lang="en-US" sz="2400" dirty="0"/>
              <a:t>:</a:t>
            </a:r>
          </a:p>
          <a:p>
            <a:r>
              <a:rPr lang="en-US" sz="2400" dirty="0"/>
              <a:t>  1.Identifying the missing values</a:t>
            </a:r>
          </a:p>
          <a:p>
            <a:r>
              <a:rPr lang="en-US" sz="2400" dirty="0"/>
              <a:t>  2.Filter outing the missing values</a:t>
            </a:r>
          </a:p>
          <a:p>
            <a:r>
              <a:rPr lang="en-US" sz="2400" b="1" dirty="0"/>
              <a:t>PERFORMANCE LEVEL</a:t>
            </a:r>
            <a:r>
              <a:rPr lang="en-US" sz="2400" dirty="0"/>
              <a:t>:</a:t>
            </a:r>
          </a:p>
          <a:p>
            <a:r>
              <a:rPr lang="en-US" sz="2400" dirty="0"/>
              <a:t>  1.Employees High Performance Level</a:t>
            </a:r>
          </a:p>
          <a:p>
            <a:r>
              <a:rPr lang="en-US" sz="2400" dirty="0"/>
              <a:t>  2.Employees Low Performance Level</a:t>
            </a:r>
          </a:p>
          <a:p>
            <a:r>
              <a:rPr lang="en-US" sz="2400" b="1" dirty="0"/>
              <a:t>SUMMARY</a:t>
            </a:r>
            <a:r>
              <a:rPr lang="en-US" sz="2400" dirty="0"/>
              <a:t>:</a:t>
            </a:r>
          </a:p>
          <a:p>
            <a:r>
              <a:rPr lang="en-US" sz="2400" dirty="0"/>
              <a:t>  1.Categories the performance level of the employees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6945-A7C9-A5F8-344A-906756A7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D4D3CA-BC03-C4E8-31C9-8553F947F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201812"/>
              </p:ext>
            </p:extLst>
          </p:nvPr>
        </p:nvGraphicFramePr>
        <p:xfrm>
          <a:off x="1516778" y="1995459"/>
          <a:ext cx="7424985" cy="4277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821">
                  <a:extLst>
                    <a:ext uri="{9D8B030D-6E8A-4147-A177-3AD203B41FA5}">
                      <a16:colId xmlns:a16="http://schemas.microsoft.com/office/drawing/2014/main" val="1515218394"/>
                    </a:ext>
                  </a:extLst>
                </a:gridCol>
                <a:gridCol w="1395592">
                  <a:extLst>
                    <a:ext uri="{9D8B030D-6E8A-4147-A177-3AD203B41FA5}">
                      <a16:colId xmlns:a16="http://schemas.microsoft.com/office/drawing/2014/main" val="823422848"/>
                    </a:ext>
                  </a:extLst>
                </a:gridCol>
                <a:gridCol w="1395592">
                  <a:extLst>
                    <a:ext uri="{9D8B030D-6E8A-4147-A177-3AD203B41FA5}">
                      <a16:colId xmlns:a16="http://schemas.microsoft.com/office/drawing/2014/main" val="4013105838"/>
                    </a:ext>
                  </a:extLst>
                </a:gridCol>
                <a:gridCol w="1395592">
                  <a:extLst>
                    <a:ext uri="{9D8B030D-6E8A-4147-A177-3AD203B41FA5}">
                      <a16:colId xmlns:a16="http://schemas.microsoft.com/office/drawing/2014/main" val="4051619659"/>
                    </a:ext>
                  </a:extLst>
                </a:gridCol>
                <a:gridCol w="1395592">
                  <a:extLst>
                    <a:ext uri="{9D8B030D-6E8A-4147-A177-3AD203B41FA5}">
                      <a16:colId xmlns:a16="http://schemas.microsoft.com/office/drawing/2014/main" val="4201943442"/>
                    </a:ext>
                  </a:extLst>
                </a:gridCol>
                <a:gridCol w="697796">
                  <a:extLst>
                    <a:ext uri="{9D8B030D-6E8A-4147-A177-3AD203B41FA5}">
                      <a16:colId xmlns:a16="http://schemas.microsoft.com/office/drawing/2014/main" val="1336170209"/>
                    </a:ext>
                  </a:extLst>
                </a:gridCol>
              </a:tblGrid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Count of FirstName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performance catagory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1961226995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BusinessUnit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HIGH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MEDIUM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VERY HIGH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1374451925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BPC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2116372608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CCDR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2406113828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3774502012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MSC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94307288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1092061689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1722243075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PYZ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439585177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SVG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568565573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390758592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WBL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3318056476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220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398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778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highlight>
                            <a:srgbClr val="DDEBF7"/>
                          </a:highlight>
                        </a:rPr>
                        <a:t>137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1533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67" marR="4767" marT="4767" marB="42904" anchor="ctr"/>
                </a:tc>
                <a:extLst>
                  <a:ext uri="{0D108BD9-81ED-4DB2-BD59-A6C34878D82A}">
                    <a16:rowId xmlns:a16="http://schemas.microsoft.com/office/drawing/2014/main" val="2867215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2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49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4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2" y="1846449"/>
            <a:ext cx="7629525" cy="37447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7" y="1497106"/>
            <a:ext cx="7129974" cy="46076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8530F-A48B-1D7F-B06E-E43E5DE8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77340"/>
            <a:ext cx="9072283" cy="4357295"/>
          </a:xfrm>
        </p:spPr>
        <p:txBody>
          <a:bodyPr/>
          <a:lstStyle/>
          <a:p>
            <a:r>
              <a:rPr lang="en-US" sz="3600" b="1"/>
              <a:t>Empower data-driven decisions, boost productivity, and enhance employee engagement with our Excel-based performance analysis solution. Streamline evaluations, development planning, and drive business growth with our user-friendly, automated, and customizable tool.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88FA-2121-137B-6A74-9698D227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932" y="2461261"/>
            <a:ext cx="10681335" cy="1477328"/>
          </a:xfrm>
        </p:spPr>
        <p:txBody>
          <a:bodyPr/>
          <a:lstStyle/>
          <a:p>
            <a:r>
              <a:rPr lang="en-US" sz="96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234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 flipH="1">
            <a:off x="9682734" y="5925577"/>
            <a:ext cx="304800" cy="30274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97156" name="object 1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6"/>
          <p:cNvSpPr/>
          <p:nvPr/>
        </p:nvSpPr>
        <p:spPr>
          <a:xfrm>
            <a:off x="10134600" y="3143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37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0459A-EEE9-59BE-F6B2-2652EDAF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179478"/>
            <a:ext cx="10972800" cy="2462213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US" sz="4000" b="1" dirty="0"/>
              <a:t>Identify skill gaps and development needs</a:t>
            </a:r>
          </a:p>
          <a:p>
            <a:pPr marL="571500" indent="-571500">
              <a:buFontTx/>
              <a:buChar char="-"/>
            </a:pPr>
            <a:r>
              <a:rPr lang="en-US" sz="4000" b="1" dirty="0"/>
              <a:t>Make informed talent management decisions</a:t>
            </a:r>
          </a:p>
          <a:p>
            <a:r>
              <a:rPr lang="en-US" sz="4000" b="1" dirty="0"/>
              <a:t>-   Improve employee engagement and productivity</a:t>
            </a:r>
          </a:p>
          <a:p>
            <a:pPr marL="571500" indent="-571500">
              <a:buFontTx/>
              <a:buChar char="-"/>
            </a:pPr>
            <a:r>
              <a:rPr lang="en-US" sz="4000" b="1" dirty="0"/>
              <a:t>Align individual goals with business 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6"/>
          <p:cNvSpPr/>
          <p:nvPr/>
        </p:nvSpPr>
        <p:spPr>
          <a:xfrm>
            <a:off x="10591800" y="3479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37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55" name="Text Placeholder 8"/>
          <p:cNvSpPr>
            <a:spLocks noGrp="1"/>
          </p:cNvSpPr>
          <p:nvPr>
            <p:ph type="body" idx="1"/>
          </p:nvPr>
        </p:nvSpPr>
        <p:spPr>
          <a:xfrm>
            <a:off x="150747" y="1203841"/>
            <a:ext cx="11353800" cy="4739759"/>
          </a:xfrm>
        </p:spPr>
        <p:txBody>
          <a:bodyPr/>
          <a:lstStyle/>
          <a:p>
            <a:r>
              <a:rPr lang="en-US" sz="2800" b="1" dirty="0"/>
              <a:t>     (i) Employee performance analysis is the systematic evaluation of an employees job performance,</a:t>
            </a:r>
          </a:p>
          <a:p>
            <a:r>
              <a:rPr lang="en-US" sz="2800" b="1" dirty="0"/>
              <a:t>        skills and achievements to ensure they align with organizational goals. This process helps</a:t>
            </a:r>
          </a:p>
          <a:p>
            <a:r>
              <a:rPr lang="en-US" sz="2800" b="1" dirty="0"/>
              <a:t>        identify strengths and areas for improvement, providing valuable insights for employee</a:t>
            </a:r>
          </a:p>
          <a:p>
            <a:r>
              <a:rPr lang="en-US" sz="2800" b="1" dirty="0"/>
              <a:t>        development and decision-making.</a:t>
            </a:r>
          </a:p>
          <a:p>
            <a:r>
              <a:rPr lang="en-US" sz="2800" b="1" dirty="0"/>
              <a:t>    (ii)By analyzing performance data, companies can enhance productivity, set more accurate</a:t>
            </a:r>
          </a:p>
          <a:p>
            <a:r>
              <a:rPr lang="en-US" sz="2800" b="1" dirty="0"/>
              <a:t>          goals, and tailor training programs to individual needs.</a:t>
            </a:r>
          </a:p>
          <a:p>
            <a:r>
              <a:rPr lang="en-US" sz="2800" b="1" dirty="0"/>
              <a:t>         </a:t>
            </a:r>
          </a:p>
        </p:txBody>
      </p:sp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7" name="Oval 11"/>
          <p:cNvSpPr/>
          <p:nvPr/>
        </p:nvSpPr>
        <p:spPr>
          <a:xfrm>
            <a:off x="9906000" y="5486400"/>
            <a:ext cx="457200" cy="457200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Oval 12"/>
          <p:cNvSpPr/>
          <p:nvPr/>
        </p:nvSpPr>
        <p:spPr>
          <a:xfrm>
            <a:off x="10448925" y="5791200"/>
            <a:ext cx="457200" cy="457199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3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10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9F954-1006-5FC2-5CF4-6353464C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320707"/>
            <a:ext cx="9515476" cy="2228414"/>
          </a:xfrm>
        </p:spPr>
        <p:txBody>
          <a:bodyPr/>
          <a:lstStyle/>
          <a:p>
            <a:r>
              <a:rPr lang="en-US" sz="3600" b="1"/>
              <a:t>By understanding the needs and requirements of these end users, you can tailor your Excel solution to meet their expectations and enhance employee performance management.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EC4C8-AFEF-4D3E-854E-C074B1228B7F}"/>
              </a:ext>
            </a:extLst>
          </p:cNvPr>
          <p:cNvSpPr txBox="1"/>
          <p:nvPr/>
        </p:nvSpPr>
        <p:spPr>
          <a:xfrm>
            <a:off x="1653428" y="3820600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*Stakeholders:* HR Manager, Department Managers, Employees, Senior Leadership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9906000" y="5886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69" name="Text Placeholder 7"/>
          <p:cNvSpPr>
            <a:spLocks noGrp="1"/>
          </p:cNvSpPr>
          <p:nvPr>
            <p:ph type="body" idx="1"/>
          </p:nvPr>
        </p:nvSpPr>
        <p:spPr>
          <a:xfrm>
            <a:off x="1367117" y="3797498"/>
            <a:ext cx="9482363" cy="2769989"/>
          </a:xfrm>
        </p:spPr>
        <p:txBody>
          <a:bodyPr/>
          <a:lstStyle/>
          <a:p>
            <a:r>
              <a:rPr lang="en-US" sz="3600" b="1" dirty="0"/>
              <a:t>1.Filtering</a:t>
            </a:r>
            <a:r>
              <a:rPr lang="en-US" sz="3600" dirty="0"/>
              <a:t> :</a:t>
            </a:r>
            <a:r>
              <a:rPr lang="en-US" sz="3600" b="1" dirty="0"/>
              <a:t> </a:t>
            </a:r>
            <a:r>
              <a:rPr lang="en-US" sz="3600" dirty="0"/>
              <a:t>Removing Blanks</a:t>
            </a:r>
          </a:p>
          <a:p>
            <a:r>
              <a:rPr lang="en-US" sz="3600" b="1" dirty="0"/>
              <a:t>2.IFS Formula </a:t>
            </a:r>
            <a:r>
              <a:rPr lang="en-US" sz="3600" dirty="0"/>
              <a:t>: Finding the employee performance</a:t>
            </a:r>
          </a:p>
          <a:p>
            <a:r>
              <a:rPr lang="en-US" sz="3600" b="1" dirty="0"/>
              <a:t>3.Pivot Tables </a:t>
            </a:r>
            <a:r>
              <a:rPr lang="en-US" sz="3600" dirty="0"/>
              <a:t>: Analysing the data</a:t>
            </a:r>
          </a:p>
          <a:p>
            <a:r>
              <a:rPr lang="en-US" sz="3600" b="1" dirty="0"/>
              <a:t>4.Graphs </a:t>
            </a:r>
            <a:r>
              <a:rPr lang="en-US" sz="3600" dirty="0"/>
              <a:t>: Analysing the data</a:t>
            </a: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856BE6-4374-9028-3C64-219FEF61BE31}"/>
              </a:ext>
            </a:extLst>
          </p:cNvPr>
          <p:cNvSpPr txBox="1"/>
          <p:nvPr/>
        </p:nvSpPr>
        <p:spPr>
          <a:xfrm>
            <a:off x="1367117" y="1160552"/>
            <a:ext cx="6104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=ifs(Z8&gt;=5,"very high",Z8&gt;=4,"high",Z8&gt;=3,"Med",True,"Low")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539978"/>
          </a:xfrm>
        </p:spPr>
        <p:txBody>
          <a:bodyPr/>
          <a:lstStyle/>
          <a:p>
            <a:r>
              <a:rPr lang="en-US" sz="3600" b="1" dirty="0"/>
              <a:t>*Employee – Kaggle</a:t>
            </a:r>
          </a:p>
          <a:p>
            <a:r>
              <a:rPr lang="en-US" sz="3600" b="1" dirty="0"/>
              <a:t>*26 – features</a:t>
            </a:r>
          </a:p>
          <a:p>
            <a:r>
              <a:rPr lang="en-US" sz="3600" b="1" dirty="0"/>
              <a:t>*9 – features</a:t>
            </a:r>
          </a:p>
          <a:p>
            <a:r>
              <a:rPr lang="en-US" sz="3600" b="1" dirty="0"/>
              <a:t>*Name                       -  Alphabatical   </a:t>
            </a:r>
          </a:p>
          <a:p>
            <a:r>
              <a:rPr lang="en-US" sz="3600" b="1" dirty="0"/>
              <a:t>*Performance level -  Numerical value</a:t>
            </a:r>
          </a:p>
          <a:p>
            <a:r>
              <a:rPr lang="en-US" sz="3600" b="1" dirty="0"/>
              <a:t>*Employee type       -  Alphabatical</a:t>
            </a:r>
          </a:p>
          <a:p>
            <a:r>
              <a:rPr lang="en-US" sz="3600" b="1" dirty="0"/>
              <a:t>*Gender                    -  Male/Female</a:t>
            </a:r>
          </a:p>
          <a:p>
            <a:r>
              <a:rPr lang="en-US" sz="3600" b="1" dirty="0"/>
              <a:t>*Employee rating    -  Numerical value</a:t>
            </a:r>
          </a:p>
          <a:p>
            <a:r>
              <a:rPr lang="en-US" sz="3600" b="1" dirty="0"/>
              <a:t>*Business unit         -   Alphabatical 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9653587" y="58959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8" name="Text Placeholder 9"/>
          <p:cNvSpPr>
            <a:spLocks noGrp="1"/>
          </p:cNvSpPr>
          <p:nvPr>
            <p:ph type="body" idx="1"/>
          </p:nvPr>
        </p:nvSpPr>
        <p:spPr>
          <a:xfrm>
            <a:off x="609599" y="1582340"/>
            <a:ext cx="11349319" cy="3693319"/>
          </a:xfrm>
        </p:spPr>
        <p:txBody>
          <a:bodyPr/>
          <a:lstStyle/>
          <a:p>
            <a:r>
              <a:rPr lang="en-US" sz="4000" b="1" dirty="0"/>
              <a:t>(i)=IFS(Z8&gt;=5,”VERY HIGH”,Z8&gt;=4,”HIGH”,Z8&gt;=3,”MEDIUM,”TRUE,”LOW”</a:t>
            </a:r>
          </a:p>
          <a:p>
            <a:r>
              <a:rPr lang="en-US" sz="4000" b="1" dirty="0"/>
              <a:t>(ii)The above formula used to catagories the performance level of the employee is consider </a:t>
            </a:r>
          </a:p>
          <a:p>
            <a:r>
              <a:rPr lang="en-US" sz="4000" b="1" dirty="0"/>
              <a:t>as “WOW’ in my project.</a:t>
            </a:r>
          </a:p>
          <a:p>
            <a:endParaRPr lang="en-US" sz="4000" b="1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Gomathi Ganesan</cp:lastModifiedBy>
  <cp:revision>4</cp:revision>
  <dcterms:created xsi:type="dcterms:W3CDTF">2024-03-29T04:07:22Z</dcterms:created>
  <dcterms:modified xsi:type="dcterms:W3CDTF">2024-08-30T04:25:56Z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