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harshan%20Yazhini\Downloads\gomath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[gomathi.xlsx]Sheet3!PivotTable1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EMPLOYEES DATABASE ANALYSIS</a:t>
            </a:r>
          </a:p>
        </c:rich>
      </c:tx>
      <c:layout/>
      <c:overlay val="0"/>
      <c:spPr>
        <a:noFill/>
        <a:ln>
          <a:noFill/>
        </a:ln>
        <a:effectLst/>
      </c:spPr>
    </c:title>
    <c:autoTitleDeleted val="0"/>
    <c:plotArea>
      <c:layout/>
      <c:barChart>
        <c:barDir val="col"/>
        <c:grouping val="clustered"/>
        <c:varyColors val="0"/>
        <c:ser>
          <c:idx val="0"/>
          <c:order val="0"/>
          <c:tx>
            <c:strRef>
              <c:f>[gomathi.xlsx]Sheet3!$C$6</c:f>
              <c:strCache>
                <c:ptCount val="1"/>
                <c:pt idx="0">
                  <c:v>Count of Emp ID</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[gomathi.xlsx]Sheet3!$C$7:$C$19</c:f>
              <c:numCache>
                <c:formatCode>General</c:formatCode>
                <c:ptCount val="9"/>
                <c:pt idx="0">
                  <c:v>1</c:v>
                </c:pt>
                <c:pt idx="1">
                  <c:v>1</c:v>
                </c:pt>
                <c:pt idx="2">
                  <c:v>1</c:v>
                </c:pt>
                <c:pt idx="3">
                  <c:v>1</c:v>
                </c:pt>
                <c:pt idx="4">
                  <c:v>1</c:v>
                </c:pt>
                <c:pt idx="5">
                  <c:v>1</c:v>
                </c:pt>
                <c:pt idx="6">
                  <c:v>1</c:v>
                </c:pt>
                <c:pt idx="7">
                  <c:v>1</c:v>
                </c:pt>
                <c:pt idx="8">
                  <c:v>1</c:v>
                </c:pt>
              </c:numCache>
            </c:numRef>
          </c:val>
        </c:ser>
        <c:ser>
          <c:idx val="1"/>
          <c:order val="1"/>
          <c:tx>
            <c:strRef>
              <c:f>[gomathi.xlsx]Sheet3!$D$6</c:f>
              <c:strCache>
                <c:ptCount val="1"/>
                <c:pt idx="0">
                  <c:v>Count of Name</c:v>
                </c:pt>
              </c:strCache>
            </c:strRef>
          </c:tx>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chemeClr val="accent2">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[gomathi.xlsx]Sheet3!$D$7:$D$19</c:f>
              <c:numCache>
                <c:formatCode>General</c:formatCode>
                <c:ptCount val="9"/>
                <c:pt idx="0">
                  <c:v>1</c:v>
                </c:pt>
                <c:pt idx="1">
                  <c:v>1</c:v>
                </c:pt>
                <c:pt idx="2">
                  <c:v>1</c:v>
                </c:pt>
                <c:pt idx="3">
                  <c:v>1</c:v>
                </c:pt>
                <c:pt idx="4">
                  <c:v>1</c:v>
                </c:pt>
                <c:pt idx="5">
                  <c:v>1</c:v>
                </c:pt>
                <c:pt idx="6">
                  <c:v>1</c:v>
                </c:pt>
                <c:pt idx="7">
                  <c:v>1</c:v>
                </c:pt>
                <c:pt idx="8">
                  <c:v>1</c:v>
                </c:pt>
              </c:numCache>
            </c:numRef>
          </c:val>
        </c:ser>
        <c:ser>
          <c:idx val="2"/>
          <c:order val="2"/>
          <c:tx>
            <c:strRef>
              <c:f>[gomathi.xlsx]Sheet3!$E$6</c:f>
              <c:strCache>
                <c:ptCount val="1"/>
                <c:pt idx="0">
                  <c:v>Count of Gender</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[gomathi.xlsx]Sheet3!$E$7:$E$19</c:f>
              <c:numCache>
                <c:formatCode>General</c:formatCode>
                <c:ptCount val="9"/>
                <c:pt idx="0">
                  <c:v>1</c:v>
                </c:pt>
                <c:pt idx="1">
                  <c:v>1</c:v>
                </c:pt>
                <c:pt idx="2">
                  <c:v>1</c:v>
                </c:pt>
                <c:pt idx="3">
                  <c:v>1</c:v>
                </c:pt>
                <c:pt idx="4">
                  <c:v>1</c:v>
                </c:pt>
                <c:pt idx="5">
                  <c:v>1</c:v>
                </c:pt>
                <c:pt idx="6">
                  <c:v>1</c:v>
                </c:pt>
                <c:pt idx="7">
                  <c:v>1</c:v>
                </c:pt>
              </c:numCache>
            </c:numRef>
          </c:val>
        </c:ser>
        <c:ser>
          <c:idx val="3"/>
          <c:order val="3"/>
          <c:tx>
            <c:strRef>
              <c:f>[gomathi.xlsx]Sheet3!$F$6</c:f>
              <c:strCache>
                <c:ptCount val="1"/>
                <c:pt idx="0">
                  <c:v>Sum of Salary</c:v>
                </c:pt>
              </c:strCache>
            </c:strRef>
          </c:tx>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chemeClr val="accent4">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[gomathi.xlsx]Sheet3!$F$7:$F$19</c:f>
              <c:numCache>
                <c:formatCode>General</c:formatCode>
                <c:ptCount val="9"/>
                <c:pt idx="0">
                  <c:v>93128.34</c:v>
                </c:pt>
                <c:pt idx="1">
                  <c:v>66017.18</c:v>
                </c:pt>
                <c:pt idx="2">
                  <c:v>57002.02</c:v>
                </c:pt>
                <c:pt idx="3">
                  <c:v>85879.23</c:v>
                </c:pt>
                <c:pt idx="4">
                  <c:v>88360.79</c:v>
                </c:pt>
                <c:pt idx="5">
                  <c:v>74279.01</c:v>
                </c:pt>
                <c:pt idx="6">
                  <c:v>118976.16</c:v>
                </c:pt>
                <c:pt idx="7">
                  <c:v>105468.7</c:v>
                </c:pt>
                <c:pt idx="8">
                  <c:v>104802.63</c:v>
                </c:pt>
              </c:numCache>
            </c:numRef>
          </c:val>
        </c:ser>
        <c:ser>
          <c:idx val="4"/>
          <c:order val="4"/>
          <c:tx>
            <c:strRef>
              <c:f>[gomathi.xlsx]Sheet3!$G$6</c:f>
              <c:strCache>
                <c:ptCount val="1"/>
                <c:pt idx="0">
                  <c:v>Count of Department</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[gomathi.xlsx]Sheet3!$G$7:$G$19</c:f>
              <c:numCache>
                <c:formatCode>General</c:formatCode>
                <c:ptCount val="9"/>
                <c:pt idx="0">
                  <c:v>1</c:v>
                </c:pt>
                <c:pt idx="1">
                  <c:v>1</c:v>
                </c:pt>
                <c:pt idx="2">
                  <c:v>1</c:v>
                </c:pt>
                <c:pt idx="3">
                  <c:v>1</c:v>
                </c:pt>
                <c:pt idx="4">
                  <c:v>1</c:v>
                </c:pt>
                <c:pt idx="5">
                  <c:v>1</c:v>
                </c:pt>
                <c:pt idx="6">
                  <c:v>1</c:v>
                </c:pt>
                <c:pt idx="7">
                  <c:v>1</c:v>
                </c:pt>
                <c:pt idx="8">
                  <c:v>1</c:v>
                </c:pt>
              </c:numCache>
            </c:numRef>
          </c:val>
        </c:ser>
        <c:ser>
          <c:idx val="5"/>
          <c:order val="5"/>
          <c:tx>
            <c:strRef>
              <c:f>[gomathi.xlsx]Sheet3!$H$6</c:f>
              <c:strCache>
                <c:ptCount val="1"/>
                <c:pt idx="0">
                  <c:v>Count of Gender2</c:v>
                </c:pt>
              </c:strCache>
            </c:strRef>
          </c:tx>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chemeClr val="accent6">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[gomathi.xlsx]Sheet3!$H$7:$H$19</c:f>
              <c:numCache>
                <c:formatCode>General</c:formatCode>
                <c:ptCount val="9"/>
                <c:pt idx="0">
                  <c:v>1</c:v>
                </c:pt>
                <c:pt idx="1">
                  <c:v>1</c:v>
                </c:pt>
                <c:pt idx="2">
                  <c:v>1</c:v>
                </c:pt>
                <c:pt idx="3">
                  <c:v>1</c:v>
                </c:pt>
                <c:pt idx="4">
                  <c:v>1</c:v>
                </c:pt>
                <c:pt idx="5">
                  <c:v>1</c:v>
                </c:pt>
                <c:pt idx="6">
                  <c:v>1</c:v>
                </c:pt>
                <c:pt idx="7">
                  <c:v>1</c:v>
                </c:pt>
              </c:numCache>
            </c:numRef>
          </c:val>
        </c:ser>
        <c:ser>
          <c:idx val="6"/>
          <c:order val="6"/>
          <c:tx>
            <c:strRef>
              <c:f>[gomathi.xlsx]Sheet3!$I$6</c:f>
              <c:strCache>
                <c:ptCount val="1"/>
                <c:pt idx="0">
                  <c:v>Count of Employee type</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dLbls>
            <c:delete val="1"/>
          </c:dLbls>
          <c:cat>
            <c:multiLvlStrRef>
              <c:f>[gomathi.xlsx]Sheet3!$A$7:$B$19</c:f>
              <c:multiLvlStrCache>
                <c:ptCount val="9"/>
                <c:lvl>
                  <c:pt idx="0">
                    <c:v>Freddy Linford</c:v>
                  </c:pt>
                  <c:pt idx="1">
                    <c:v>Jessica Callcott</c:v>
                  </c:pt>
                  <c:pt idx="2">
                    <c:v>Mackenzie Hannis</c:v>
                  </c:pt>
                  <c:pt idx="3">
                    <c:v>Mick Spraberry</c:v>
                  </c:pt>
                  <c:pt idx="4">
                    <c:v>Oona Donan</c:v>
                  </c:pt>
                  <c:pt idx="5">
                    <c:v> Leena Bruckshaw</c:v>
                  </c:pt>
                  <c:pt idx="6">
                    <c:v>Collen Dunbleton</c:v>
                  </c:pt>
                  <c:pt idx="7">
                    <c:v>Minerva Ricardot</c:v>
                  </c:pt>
                  <c:pt idx="8">
                    <c:v>Nananne Gehringer</c:v>
                  </c:pt>
                </c:lvl>
                <c:lvl>
                  <c:pt idx="0">
                    <c:v>Female</c:v>
                  </c:pt>
                  <c:pt idx="5">
                    <c:v>Male</c:v>
                  </c:pt>
                  <c:pt idx="8">
                    <c:v>(blank)</c:v>
                  </c:pt>
                </c:lvl>
              </c:multiLvlStrCache>
            </c:multiLvlStrRef>
          </c:cat>
          <c:val>
            <c:numRef>
              <c:f>[gomathi.xlsx]Sheet3!$I$7:$I$19</c:f>
              <c:numCache>
                <c:formatCode>General</c:formatCode>
                <c:ptCount val="9"/>
                <c:pt idx="0">
                  <c:v>1</c:v>
                </c:pt>
                <c:pt idx="1">
                  <c:v>1</c:v>
                </c:pt>
                <c:pt idx="2">
                  <c:v>1</c:v>
                </c:pt>
                <c:pt idx="3">
                  <c:v>1</c:v>
                </c:pt>
                <c:pt idx="4">
                  <c:v>1</c:v>
                </c:pt>
                <c:pt idx="5">
                  <c:v>1</c:v>
                </c:pt>
                <c:pt idx="6">
                  <c:v>1</c:v>
                </c:pt>
                <c:pt idx="7">
                  <c:v>1</c:v>
                </c:pt>
                <c:pt idx="8">
                  <c:v>1</c:v>
                </c:pt>
              </c:numCache>
            </c:numRef>
          </c:val>
        </c:ser>
        <c:dLbls>
          <c:showLegendKey val="0"/>
          <c:showVal val="0"/>
          <c:showCatName val="0"/>
          <c:showSerName val="0"/>
          <c:showPercent val="0"/>
          <c:showBubbleSize val="0"/>
        </c:dLbls>
        <c:gapWidth val="150"/>
        <c:overlap val="0"/>
        <c:axId val="725459235"/>
        <c:axId val="199008936"/>
      </c:barChart>
      <c:catAx>
        <c:axId val="7254592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9008936"/>
        <c:crosses val="autoZero"/>
        <c:auto val="1"/>
        <c:lblAlgn val="ctr"/>
        <c:lblOffset val="100"/>
        <c:noMultiLvlLbl val="0"/>
      </c:catAx>
      <c:valAx>
        <c:axId val="19900893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2545923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169670" y="2995295"/>
            <a:ext cx="9995535" cy="2995295"/>
          </a:xfrm>
          <a:prstGeom prst="rect">
            <a:avLst/>
          </a:prstGeom>
          <a:noFill/>
        </p:spPr>
        <p:txBody>
          <a:bodyPr wrap="square" rtlCol="0">
            <a:noAutofit/>
          </a:bodyPr>
          <a:lstStyle/>
          <a:p>
            <a:r>
              <a:rPr lang="en-US" sz="2400"/>
              <a:t>STUDENT NAME: K.GOMATHI</a:t>
            </a:r>
            <a:endParaRPr lang="en-US" sz="2400" dirty="0"/>
          </a:p>
          <a:p>
            <a:r>
              <a:rPr lang="en-US" sz="2400" dirty="0"/>
              <a:t>REGISTER NO:2213391042020/686890A69B400AE8A574994BE4498562</a:t>
            </a:r>
            <a:endParaRPr lang="en-US" sz="2400" dirty="0"/>
          </a:p>
          <a:p>
            <a:r>
              <a:rPr lang="en-US" sz="2400" dirty="0"/>
              <a:t>DEPARTMENT: BACHALOR OF COMMERCE (CORPORATE SECRETARYSHIP)</a:t>
            </a:r>
            <a:endParaRPr lang="en-US" sz="2400" dirty="0"/>
          </a:p>
          <a:p>
            <a:r>
              <a:rPr lang="en-US" sz="2400" dirty="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12775" y="1221740"/>
            <a:ext cx="10292080" cy="5066030"/>
          </a:xfrm>
          <a:prstGeom prst="rect">
            <a:avLst/>
          </a:prstGeom>
          <a:noFill/>
        </p:spPr>
        <p:txBody>
          <a:bodyPr wrap="square" rtlCol="0">
            <a:noAutofit/>
          </a:bodyPr>
          <a:p>
            <a:endParaRPr lang="en-US"/>
          </a:p>
        </p:txBody>
      </p:sp>
      <p:graphicFrame>
        <p:nvGraphicFramePr>
          <p:cNvPr id="8" name="Chart 7"/>
          <p:cNvGraphicFramePr/>
          <p:nvPr/>
        </p:nvGraphicFramePr>
        <p:xfrm>
          <a:off x="2286000" y="1221740"/>
          <a:ext cx="7248525" cy="3216910"/>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Box 9"/>
          <p:cNvSpPr txBox="1"/>
          <p:nvPr/>
        </p:nvSpPr>
        <p:spPr>
          <a:xfrm>
            <a:off x="790575" y="4542790"/>
            <a:ext cx="10384790" cy="2107565"/>
          </a:xfrm>
          <a:prstGeom prst="rect">
            <a:avLst/>
          </a:prstGeom>
          <a:noFill/>
        </p:spPr>
        <p:txBody>
          <a:bodyPr wrap="square" rtlCol="0">
            <a:noAutofit/>
          </a:bodyPr>
          <a:p>
            <a:r>
              <a:rPr lang="en-US"/>
              <a:t>Identified the number of departments and their distribution across various locations.</a:t>
            </a:r>
            <a:endParaRPr lang="en-US"/>
          </a:p>
          <a:p>
            <a:r>
              <a:rPr lang="en-US"/>
              <a:t>Highlighted locations with a high concentration of departments, which could indicate resource saturation or a need for expansion.</a:t>
            </a:r>
            <a:endParaRPr lang="en-US"/>
          </a:p>
          <a:p>
            <a:r>
              <a:rPr lang="en-US"/>
              <a:t>Uncovered locations with a low department count, suggesting potential underutilization of resources or opportunities for growth.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57200" y="1447800"/>
            <a:ext cx="10508615" cy="4952365"/>
          </a:xfrm>
          <a:prstGeom prst="rect">
            <a:avLst/>
          </a:prstGeom>
          <a:noFill/>
        </p:spPr>
        <p:txBody>
          <a:bodyPr wrap="square" rtlCol="0">
            <a:noAutofit/>
          </a:bodyPr>
          <a:p>
            <a:r>
              <a:rPr lang="en-US" sz="2800"/>
              <a:t>The results of this project provide a clear pathway to optimizing the organization’s structure and operations. By leveraging data-driven insights, the organization can achieve cost savings, improve efficiency, and strategically position itself for future growth. These results empower stakeholders to make informed decisions that drive both immediate and long-term benefits.</a:t>
            </a:r>
            <a:endParaRPr lang="en-US" sz="2800"/>
          </a:p>
          <a:p>
            <a:endParaRPr lang="en-US" sz="2800"/>
          </a:p>
          <a:p>
            <a:endParaRPr lang="en-US" sz="2800"/>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Database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72135" y="1351280"/>
            <a:ext cx="10095865" cy="5384800"/>
          </a:xfrm>
          <a:prstGeom prst="rect">
            <a:avLst/>
          </a:prstGeom>
          <a:noFill/>
        </p:spPr>
        <p:txBody>
          <a:bodyPr wrap="square" rtlCol="0">
            <a:noAutofit/>
          </a:bodyPr>
          <a:p>
            <a:r>
              <a:rPr lang="en-US" sz="3600"/>
              <a:t>Analyze the distribution and relationship between departments, locations, and travel requirements within an organization, using summarized data. The goal is to identify patterns or insights that can inform decisions related to department allocation, location distribution, and the necessity of travel for employees.</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557530" y="1682115"/>
            <a:ext cx="10415270" cy="4807585"/>
          </a:xfrm>
          <a:prstGeom prst="rect">
            <a:avLst/>
          </a:prstGeom>
          <a:noFill/>
        </p:spPr>
        <p:txBody>
          <a:bodyPr wrap="square" rtlCol="0">
            <a:noAutofit/>
          </a:bodyPr>
          <a:p>
            <a:r>
              <a:rPr lang="en-US"/>
              <a:t>Title: Organizational Department, Location, and Travel Analysis</a:t>
            </a:r>
            <a:endParaRPr lang="en-US"/>
          </a:p>
          <a:p>
            <a:endParaRPr lang="en-US"/>
          </a:p>
          <a:p>
            <a:r>
              <a:rPr lang="en-US"/>
              <a:t>Objective: The project aims to analyze and understand the distribution of departments, locations, and travel requirements within an organization. By examining summarized data that includes counts of departments, locations, and instances where travel is required, the project seeks to uncover patterns and relationships that can help optimize organizational structure and resource allocation.</a:t>
            </a:r>
            <a:endParaRPr lang="en-US"/>
          </a:p>
          <a:p>
            <a:r>
              <a:rPr lang="en-US"/>
              <a:t>Departmental Distribution: Evaluate how different departments are spread across various locations.</a:t>
            </a:r>
            <a:endParaRPr lang="en-US"/>
          </a:p>
          <a:p>
            <a:r>
              <a:rPr lang="en-US"/>
              <a:t>Location Analysis: Analyze the concentration of departments at each location.</a:t>
            </a:r>
            <a:endParaRPr lang="en-US"/>
          </a:p>
          <a:p>
            <a:r>
              <a:rPr lang="en-US"/>
              <a:t>Travel Requirement: Understand the correlation between departments, locations, and the need for employee travel.</a:t>
            </a:r>
            <a:endParaRPr lang="en-US"/>
          </a:p>
          <a:p>
            <a:r>
              <a:rPr lang="en-US"/>
              <a:t>Data Collection: The data is collected and summarized into key metrics such as the sum of IDs, counts of department names, locations, and travel requirements.</a:t>
            </a:r>
            <a:endParaRPr lang="en-US"/>
          </a:p>
          <a:p>
            <a:r>
              <a:rPr lang="en-US"/>
              <a:t>Data Analysis: Perform statistical analysis and create visualizations to identify patterns and relationships in the data.</a:t>
            </a:r>
            <a:endParaRPr lang="en-US"/>
          </a:p>
          <a:p>
            <a:r>
              <a:rPr lang="en-US"/>
              <a:t>Insights &amp; Recommendations: Based on the analysis, provide actionable insights to optimize the organizational structure, improve efficiency, and reduce unnecessary travel.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499110" y="1497965"/>
            <a:ext cx="10930890" cy="5205730"/>
          </a:xfrm>
          <a:prstGeom prst="rect">
            <a:avLst/>
          </a:prstGeom>
          <a:noFill/>
        </p:spPr>
        <p:txBody>
          <a:bodyPr wrap="square" rtlCol="0">
            <a:noAutofit/>
          </a:bodyPr>
          <a:p>
            <a:r>
              <a:rPr lang="en-US"/>
              <a:t>1. Executive Leadership:</a:t>
            </a:r>
            <a:endParaRPr lang="en-US"/>
          </a:p>
          <a:p>
            <a:r>
              <a:rPr lang="en-US"/>
              <a:t>Role: CEO, CFO, COO, or other senior leaders.</a:t>
            </a:r>
            <a:endParaRPr lang="en-US"/>
          </a:p>
          <a:p>
            <a:r>
              <a:rPr lang="en-US"/>
              <a:t>Interest: These leaders are interested in strategic insights that can help optimize the organizational structure, reduce costs (especially related to travel), and improve overall operational efficiency. They may use the analysis to make high-level decisions regarding resource allocation, departmental restructuring, or expansion plans.</a:t>
            </a:r>
            <a:endParaRPr lang="en-US"/>
          </a:p>
          <a:p>
            <a:r>
              <a:rPr lang="en-US"/>
              <a:t>2. Human Resources (HR) Department:</a:t>
            </a:r>
            <a:endParaRPr lang="en-US"/>
          </a:p>
          <a:p>
            <a:r>
              <a:rPr lang="en-US"/>
              <a:t>Role: HR managers, talent acquisition teams, and workforce planners.</a:t>
            </a:r>
            <a:endParaRPr lang="en-US"/>
          </a:p>
          <a:p>
            <a:r>
              <a:rPr lang="en-US"/>
              <a:t>Interest: The HR department can use the data to better understand the distribution of employees across departments and locations. This can help in planning for recruitment, talent management, and employee relocation. They may also use the insights to develop policies related to travel requirements and work-from-home options.</a:t>
            </a:r>
            <a:endParaRPr lang="en-US"/>
          </a:p>
          <a:p>
            <a:r>
              <a:rPr lang="en-US"/>
              <a:t>3. Operations and Logistics Teams:</a:t>
            </a:r>
            <a:endParaRPr lang="en-US"/>
          </a:p>
          <a:p>
            <a:r>
              <a:rPr lang="en-US"/>
              <a:t>Role: Operations managers, logistics coordinators.</a:t>
            </a:r>
            <a:endParaRPr lang="en-US"/>
          </a:p>
          <a:p>
            <a:r>
              <a:rPr lang="en-US"/>
              <a:t>Interest: These teams might be concerned with the logistical challenges related to travel requirements and the efficient allocation of resources across locations. The analysis can help them streamline operations, reduce travel time, and optimize the use of physical spaces in various locations.</a:t>
            </a:r>
            <a:endParaRPr lang="en-US"/>
          </a:p>
          <a:p>
            <a:r>
              <a:rPr lang="en-US"/>
              <a:t>4. Finance Department:Role: Financial analysts, budget planners.</a:t>
            </a:r>
            <a:endParaRPr lang="en-US"/>
          </a:p>
          <a:p>
            <a:r>
              <a:rPr lang="en-US"/>
              <a:t>Interest: The finance department would be interested in understanding the cost implications of travel requirements and the distribution of departments across locations. They can use this information to control costs, budget for travel, and allocate financial resources more effectively.</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440690" y="1512570"/>
            <a:ext cx="10989310" cy="5154930"/>
          </a:xfrm>
          <a:prstGeom prst="rect">
            <a:avLst/>
          </a:prstGeom>
          <a:noFill/>
        </p:spPr>
        <p:txBody>
          <a:bodyPr wrap="square" rtlCol="0">
            <a:noAutofit/>
          </a:bodyPr>
          <a:p>
            <a:r>
              <a:rPr lang="en-US"/>
              <a:t>Our Solution:</a:t>
            </a:r>
            <a:endParaRPr lang="en-US"/>
          </a:p>
          <a:p>
            <a:r>
              <a:rPr lang="en-US"/>
              <a:t>Solution Overview: Our solution provides a comprehensive analysis of the distribution of departments, locations, and travel requirements within the organization. By leveraging data-driven insights, the solution helps in identifying patterns, inefficiencies, and opportunities for optimization. The key components of our solution include:</a:t>
            </a:r>
            <a:endParaRPr lang="en-US"/>
          </a:p>
          <a:p>
            <a:r>
              <a:rPr lang="en-US"/>
              <a:t>Data Aggregation and Summarization:We gather and summarize key metrics such as department counts, location distribution, and travel requirements. This data serves as the foundation for deeper analysis and decision-making.</a:t>
            </a:r>
            <a:endParaRPr lang="en-US"/>
          </a:p>
          <a:p>
            <a:endParaRPr lang="en-US"/>
          </a:p>
          <a:p>
            <a:r>
              <a:rPr lang="en-US"/>
              <a:t>value proposition</a:t>
            </a:r>
            <a:endParaRPr lang="en-US"/>
          </a:p>
          <a:p>
            <a:r>
              <a:rPr lang="en-US"/>
              <a:t>1. Improved Resource Allocation:By understanding the distribution of departments and locations, the organization can better allocate resources, ensuring that each department has the necessary support and infrastructure.</a:t>
            </a:r>
            <a:endParaRPr lang="en-US"/>
          </a:p>
          <a:p>
            <a:r>
              <a:rPr lang="en-US"/>
              <a:t>Cost Reduction:The analysis can identify areas where travel can be minimized or where locations are underutilized, leading to significant cost savings in travel expenses and facility management.</a:t>
            </a:r>
            <a:endParaRPr lang="en-US"/>
          </a:p>
          <a:p>
            <a:r>
              <a:rPr lang="en-US"/>
              <a:t>Enhanced Operational Efficiency:streamlining the alignment between departments and locations can reduce redundancies, improve communication, and lead to more efficient operations across the organization.</a:t>
            </a:r>
            <a:endParaRPr lang="en-US"/>
          </a:p>
          <a:p>
            <a:r>
              <a:rPr lang="en-US"/>
              <a:t>Data-Driven Decision Making:Our solution empowers leadership with data-driven insights, reducing reliance on intuition or incomplete information. This leads to more informed, effective decision-making.</a:t>
            </a:r>
            <a:endParaRPr lang="en-US"/>
          </a:p>
          <a:p>
            <a:endParaRPr lang="en-US"/>
          </a:p>
          <a:p>
            <a:r>
              <a:rPr lang="en-US"/>
              <a:t>The solution ensures that department placement, location strategy, and travel policies are all aligned with the organization’s broader strategic goals, supporting long-term.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09600" y="1306830"/>
            <a:ext cx="10265410" cy="5236210"/>
          </a:xfrm>
          <a:prstGeom prst="rect">
            <a:avLst/>
          </a:prstGeom>
          <a:noFill/>
        </p:spPr>
        <p:txBody>
          <a:bodyPr wrap="square" rtlCol="0">
            <a:noAutofit/>
          </a:bodyPr>
          <a:p>
            <a:r>
              <a:rPr lang="en-US" sz="2000"/>
              <a:t>The dataset is a high-level summary that provides an overview of key organizational metrics related to departments, locations, and travel requirements. While it does not include granular details (such as specific department names or locations), it offers a useful snapshot that can be used to identify broader trends and areas for further investigation.</a:t>
            </a:r>
            <a:endParaRPr lang="en-US" sz="2000"/>
          </a:p>
          <a:p>
            <a:endParaRPr lang="en-US" sz="2000"/>
          </a:p>
          <a:p>
            <a:r>
              <a:rPr lang="en-US" sz="2000"/>
              <a:t>Potential Uses:</a:t>
            </a:r>
            <a:endParaRPr lang="en-US" sz="2000"/>
          </a:p>
          <a:p>
            <a:endParaRPr lang="en-US" sz="2000"/>
          </a:p>
          <a:p>
            <a:r>
              <a:rPr lang="en-US" sz="2000"/>
              <a:t>Strategic Analysis: Understanding how departments are distributed across locations and how often travel is required.</a:t>
            </a:r>
            <a:endParaRPr lang="en-US" sz="2000"/>
          </a:p>
          <a:p>
            <a:r>
              <a:rPr lang="en-US" sz="2000"/>
              <a:t>Resource Allocation: Identifying where resources may be over- or under-utilized.</a:t>
            </a:r>
            <a:endParaRPr lang="en-US" sz="2000"/>
          </a:p>
          <a:p>
            <a:r>
              <a:rPr lang="en-US" sz="2000"/>
              <a:t>Operational Efficiency: Assessing travel requirements to find opportunities to reduce costs and improve efficiency.</a:t>
            </a:r>
            <a:endParaRPr lang="en-US" sz="2000"/>
          </a:p>
          <a:p>
            <a:r>
              <a:rPr lang="en-US" sz="2000"/>
              <a:t>This dataset serves as a starting point for deeper analysis, where more detailed data could be integrated to provide more specific insights and recommendations.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ext Box 3"/>
          <p:cNvSpPr txBox="1"/>
          <p:nvPr/>
        </p:nvSpPr>
        <p:spPr>
          <a:xfrm>
            <a:off x="484505" y="1125220"/>
            <a:ext cx="10412095" cy="5487670"/>
          </a:xfrm>
          <a:prstGeom prst="rect">
            <a:avLst/>
          </a:prstGeom>
          <a:noFill/>
        </p:spPr>
        <p:txBody>
          <a:bodyPr wrap="square" rtlCol="0">
            <a:noAutofit/>
          </a:bodyPr>
          <a:p>
            <a:r>
              <a:rPr lang="en-US"/>
              <a:t>Modeling in the context of this project would involve creating predictive or descriptive models to analyze the relationships between the different variables in the dataset (such as departments, locations, and travel requirements). Given the summarized nature of the dataset, the modeling approach would focus on understanding patterns, trends, and correlations that can inform decision-making.</a:t>
            </a:r>
            <a:endParaRPr lang="en-US"/>
          </a:p>
          <a:p>
            <a:endParaRPr lang="en-US"/>
          </a:p>
          <a:p>
            <a:r>
              <a:rPr lang="en-US"/>
              <a:t>Informed Decision-Making: Models provide a data-driven foundation for making strategic decisions, reducing reliance on intuition or guesswork.</a:t>
            </a:r>
            <a:endParaRPr lang="en-US"/>
          </a:p>
          <a:p>
            <a:r>
              <a:rPr lang="en-US"/>
              <a:t>Efficiency Improvements: Predictive and optimization models can identify ways to reduce costs, particularly in areas like travel, and improve resource allocation.</a:t>
            </a:r>
            <a:endParaRPr lang="en-US"/>
          </a:p>
          <a:p>
            <a:r>
              <a:rPr lang="en-US"/>
              <a:t>Future Planning: Forecasting models help the organization plan for the future by predicting trends and preparing for potential challenges.</a:t>
            </a:r>
            <a:endParaRPr lang="en-US"/>
          </a:p>
          <a:p>
            <a:r>
              <a:rPr lang="en-US"/>
              <a:t>Challenges:</a:t>
            </a:r>
            <a:endParaRPr lang="en-US"/>
          </a:p>
          <a:p>
            <a:r>
              <a:rPr lang="en-US"/>
              <a:t>Data Limitations: The summarized nature of the dataset may limit the depth of insights. Detailed, granular data would provide more accurate and actionable results.</a:t>
            </a:r>
            <a:endParaRPr lang="en-US"/>
          </a:p>
          <a:p>
            <a:r>
              <a:rPr lang="en-US"/>
              <a:t>Model Complexity: The complexity of the models should match the organization’s capacity to implement and act on the insights. Overly complex models may not be practical for everyday use.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7981</Words>
  <Application>WPS Presentation</Application>
  <PresentationFormat>Widescreen</PresentationFormat>
  <Paragraphs>131</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Dharshan Yazhini</cp:lastModifiedBy>
  <cp:revision>15</cp:revision>
  <dcterms:created xsi:type="dcterms:W3CDTF">2024-03-29T15:07:00Z</dcterms:created>
  <dcterms:modified xsi:type="dcterms:W3CDTF">2024-08-30T07:23:28Z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B05B1B9F0B654A7AB2BECBAE90760072_13</vt:lpwstr>
  </property>
  <property fmtid="{D5CDD505-2E9C-101B-9397-08002B2CF9AE}" pid="5" name="KSOProductBuildVer">
    <vt:lpwstr>1033-12.2.0.17562</vt:lpwstr>
  </property>
</Properties>
</file>