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>
      <p:cViewPr>
        <p:scale>
          <a:sx n="0" d="0"/>
          <a:sy n="0" d="0"/>
        </p:scale>
        <p:origin x="0" y="0"/>
      </p:cViewPr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097155" name="Picture 15" descr="HD-PanelTitleR1.png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/>
          </p:spPr>
        </p:pic>
        <p:sp>
          <p:nvSpPr>
            <p:cNvPr id="1048582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/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97156" name="Picture 16" descr="HDRibbonTitle-UniformTrim.png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2"/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/>
          </p:spPr>
        </p:pic>
        <p:pic>
          <p:nvPicPr>
            <p:cNvPr id="2097157" name="Picture 19" descr="HDRibbonTitle-UniformTrim.png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2"/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/>
          </p:spPr>
        </p:pic>
      </p:grpSp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algn="ctr" indent="0" marL="0">
              <a:buNone/>
              <a:defRPr sz="2100">
                <a:solidFill>
                  <a:schemeClr val="tx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p>
            <a:endParaRPr dirty="0" lang="en-US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  <p:cxnSp>
        <p:nvCxnSpPr>
          <p:cNvPr id="3145728" name="Straight Connector 14"/>
          <p:cNvCxnSpPr>
            <a:cxnSpLocks/>
          </p:cNvCxnSpPr>
          <p:nvPr/>
        </p:nvCxnSpPr>
        <p:spPr>
          <a:xfrm>
            <a:off x="2692399" y="3522131"/>
            <a:ext cx="6815668" cy="0"/>
          </a:xfrm>
          <a:prstGeom prst="line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6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6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b="0" cap="none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7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algn="ct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  <p:cxnSp>
        <p:nvCxnSpPr>
          <p:cNvPr id="3145731" name="Straight Connector 14"/>
          <p:cNvCxnSpPr>
            <a:cxnSpLocks/>
          </p:cNvCxnSpPr>
          <p:nvPr/>
        </p:nvCxnSpPr>
        <p:spPr>
          <a:xfrm>
            <a:off x="1396169" y="4140199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algn="r" indent="0" marL="0">
              <a:buFontTx/>
              <a:buNone/>
              <a:defRPr sz="2000"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algn="ct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  <p:sp>
        <p:nvSpPr>
          <p:cNvPr id="1048660" name="TextBox 13"/>
          <p:cNvSpPr txBox="1"/>
          <p:nvPr/>
        </p:nvSpPr>
        <p:spPr>
          <a:xfrm>
            <a:off x="862013" y="87996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61" name="TextBox 14"/>
          <p:cNvSpPr txBox="1"/>
          <p:nvPr/>
        </p:nvSpPr>
        <p:spPr>
          <a:xfrm>
            <a:off x="10600267" y="2827870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3145736" name="Straight Connector 18"/>
          <p:cNvCxnSpPr>
            <a:cxnSpLocks/>
          </p:cNvCxnSpPr>
          <p:nvPr/>
        </p:nvCxnSpPr>
        <p:spPr>
          <a:xfrm>
            <a:off x="1396169" y="4140199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b="0" cap="none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2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algn="l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5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algn="l" indent="0" mar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6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  <p:sp>
        <p:nvSpPr>
          <p:cNvPr id="1048680" name="TextBox 11"/>
          <p:cNvSpPr txBox="1"/>
          <p:nvPr/>
        </p:nvSpPr>
        <p:spPr>
          <a:xfrm>
            <a:off x="862013" y="87996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81" name="TextBox 12"/>
          <p:cNvSpPr txBox="1"/>
          <p:nvPr/>
        </p:nvSpPr>
        <p:spPr>
          <a:xfrm>
            <a:off x="10600267" y="259926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3145738" name="Straight Connector 25"/>
          <p:cNvCxnSpPr>
            <a:cxnSpLocks/>
          </p:cNvCxnSpPr>
          <p:nvPr/>
        </p:nvCxnSpPr>
        <p:spPr>
          <a:xfrm>
            <a:off x="1396169" y="3429000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defRPr b="0" dirty="0" lang="en-US"/>
            </a:lvl1pPr>
          </a:lstStyle>
          <a:p>
            <a:pPr lvl="0" marL="0"/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8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algn="l" indent="0" mar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9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  <p:cxnSp>
        <p:nvCxnSpPr>
          <p:cNvPr id="3145732" name="Straight Connector 14"/>
          <p:cNvCxnSpPr>
            <a:cxnSpLocks/>
          </p:cNvCxnSpPr>
          <p:nvPr/>
        </p:nvCxnSpPr>
        <p:spPr>
          <a:xfrm>
            <a:off x="1396169" y="3429000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  <p:cxnSp>
        <p:nvCxnSpPr>
          <p:cNvPr id="3145740" name="Straight Connector 13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  <p:cxnSp>
        <p:nvCxnSpPr>
          <p:cNvPr id="3145735" name="Straight Connector 13"/>
          <p:cNvCxnSpPr>
            <a:cxnSpLocks/>
          </p:cNvCxnSpPr>
          <p:nvPr/>
        </p:nvCxnSpPr>
        <p:spPr>
          <a:xfrm>
            <a:off x="8863890" y="990600"/>
            <a:ext cx="0" cy="487680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9" name="Straight Connector 6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2647F38-B617-4D2F-AE0A-013F0C4D2C57}" type="datetimeFigureOut">
              <a:rPr dirty="0" lang="en-US"/>
            </a:fld>
            <a:endParaRPr dirty="0"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7799C9-84D9-46D2-A11E-BCF8A720529D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4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algn="ctr"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  <p:cxnSp>
        <p:nvCxnSpPr>
          <p:cNvPr id="3145733" name="Straight Connector 15"/>
          <p:cNvCxnSpPr>
            <a:cxnSpLocks/>
          </p:cNvCxnSpPr>
          <p:nvPr/>
        </p:nvCxnSpPr>
        <p:spPr>
          <a:xfrm>
            <a:off x="2012723" y="3710585"/>
            <a:ext cx="8163380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7" name="Straight Connector 7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9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0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5BFA754-D5C3-4E66-96A6-867B257F58DC}" type="datetimeFigureOut">
              <a:rPr dirty="0" lang="en-US"/>
            </a:fld>
            <a:endParaRPr dirty="0" lang="en-US"/>
          </a:p>
        </p:txBody>
      </p:sp>
      <p:sp>
        <p:nvSpPr>
          <p:cNvPr id="104867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84065D-F351-4B03-BD91-D8A6B8D4B362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indent="0" marL="0">
              <a:spcBef>
                <a:spcPts val="672"/>
              </a:spcBef>
              <a:spcAft>
                <a:spcPts val="600"/>
              </a:spcAft>
              <a:buNone/>
              <a:defRPr b="0" sz="28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0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indent="0" marL="0">
              <a:spcBef>
                <a:spcPts val="672"/>
              </a:spcBef>
              <a:spcAft>
                <a:spcPts val="600"/>
              </a:spcAft>
              <a:buNone/>
              <a:defRPr b="0" sz="28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2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4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  <p:cxnSp>
        <p:nvCxnSpPr>
          <p:cNvPr id="3145734" name="Straight Connector 17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0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  <p:cxnSp>
        <p:nvCxnSpPr>
          <p:cNvPr id="3145730" name="Straight Connector 13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4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8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  <p:cxnSp>
        <p:nvCxnSpPr>
          <p:cNvPr id="3145739" name="Straight Connector 15"/>
          <p:cNvCxnSpPr>
            <a:cxnSpLocks/>
          </p:cNvCxnSpPr>
          <p:nvPr/>
        </p:nvCxnSpPr>
        <p:spPr>
          <a:xfrm>
            <a:off x="1396169" y="2912533"/>
            <a:ext cx="35144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b="0"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23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algn="ctr"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3.png"/><Relationship Id="rId19" Type="http://schemas.openxmlformats.org/officeDocument/2006/relationships/image" Target="../media/image4.png"/><Relationship Id="rId2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97152" name="Picture 7" descr="HD-PanelContent.png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8"/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/>
          </p:spPr>
        </p:pic>
        <p:sp>
          <p:nvSpPr>
            <p:cNvPr id="1048576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/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97153" name="Picture 9" descr="HDRibbonContent-UniformTrim.png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19"/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/>
          </p:spPr>
        </p:pic>
        <p:pic>
          <p:nvPicPr>
            <p:cNvPr id="2097154" name="Picture 10" descr="HDRibbonContent-UniformTrim.png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19"/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/>
          </p:spPr>
        </p:pic>
      </p:grp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/>
          <a:effectLst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dirty="0" lang="en-US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eaLnBrk="1" hangingPunct="1" latinLnBrk="0" rtl="0">
        <a:spcBef>
          <a:spcPct val="0"/>
        </a:spcBef>
        <a:buNone/>
        <a:defRPr cap="none" sz="4400" kern="1200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2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20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8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6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dirty="0" lang="en-US"/>
              <a:t>Fake News Detection Using NLP </a:t>
            </a:r>
          </a:p>
        </p:txBody>
      </p:sp>
      <p:sp>
        <p:nvSpPr>
          <p:cNvPr id="1048699" name="Subtitle 2"/>
          <p:cNvSpPr>
            <a:spLocks noGrp="1"/>
          </p:cNvSpPr>
          <p:nvPr/>
        </p:nvSpPr>
        <p:spPr>
          <a:xfrm>
            <a:off x="2498334" y="3599393"/>
            <a:ext cx="6815669" cy="1320802"/>
          </a:xfrm>
          <a:prstGeom prst="rect"/>
        </p:spPr>
        <p:txBody>
          <a:bodyPr anchor="t" bIns="45720" lIns="91440" rIns="91440" rtlCol="0" tIns="45720" vert="horz">
            <a:normAutofit/>
          </a:bodyPr>
          <a:lstStyle>
            <a:lvl1pPr algn="ctr" defTabSz="457200" indent="0" marL="0">
              <a:buClr>
                <a:schemeClr val="accent1"/>
              </a:buClr>
              <a:buSzPct val="115000"/>
              <a:buFont typeface="Arial"/>
              <a:buNone/>
              <a:defRPr sz="2100">
                <a:solidFill>
                  <a:schemeClr val="tx1"/>
                </a:solidFill>
              </a:defRPr>
            </a:lvl1pPr>
            <a:lvl2pPr algn="ctr" defTabSz="457200" indent="0" marL="457200">
              <a:buClr>
                <a:schemeClr val="accent1"/>
              </a:buClr>
              <a:buSzPct val="115000"/>
              <a:buFont typeface="Arial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defTabSz="457200" indent="0" marL="914400">
              <a:buClr>
                <a:schemeClr val="accent1"/>
              </a:buClr>
              <a:buSzPct val="115000"/>
              <a:buFont typeface="Arial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defTabSz="457200" indent="0" marL="1371600">
              <a:buClr>
                <a:schemeClr val="accent1"/>
              </a:buClr>
              <a:buSzPct val="115000"/>
              <a:buFont typeface="Arial"/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defTabSz="457200" indent="0" marL="1828800">
              <a:buClr>
                <a:schemeClr val="accent1"/>
              </a:buClr>
              <a:buSzPct val="115000"/>
              <a:buFont typeface="Arial"/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defTabSz="457200" indent="0" marL="2286000">
              <a:buClr>
                <a:schemeClr val="accent1"/>
              </a:buClr>
              <a:buSzPct val="115000"/>
              <a:buFont typeface="Arial"/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defTabSz="457200" indent="0" marL="2743200">
              <a:buClr>
                <a:schemeClr val="accent1"/>
              </a:buClr>
              <a:buSzPct val="115000"/>
              <a:buFont typeface="Arial"/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defTabSz="457200" indent="0" marL="3200400">
              <a:buClr>
                <a:schemeClr val="accent1"/>
              </a:buClr>
              <a:buSzPct val="115000"/>
              <a:buFont typeface="Arial"/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defTabSz="457200" indent="0" marL="3657600">
              <a:buClr>
                <a:schemeClr val="accent1"/>
              </a:buClr>
              <a:buSzPct val="115000"/>
              <a:buFont typeface="Arial"/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dirty="0" lang="en-US"/>
              <a:t>ST.JOSEPH COLLEGE OF ENGINEERING</a:t>
            </a:r>
          </a:p>
          <a:p>
            <a:r>
              <a:rPr dirty="0" lang="en-US" err="1"/>
              <a:t>Name:</a:t>
            </a:r>
            <a:r>
              <a:rPr dirty="0" lang="en-US" err="1"/>
              <a:t>GOMATHI</a:t>
            </a:r>
            <a:r>
              <a:rPr dirty="0" lang="en-US" err="1"/>
              <a:t>.</a:t>
            </a:r>
            <a:r>
              <a:rPr dirty="0" lang="en-US" err="1"/>
              <a:t>K</a:t>
            </a:r>
            <a:endParaRPr dirty="0" lang="en-US"/>
          </a:p>
          <a:p>
            <a:r>
              <a:rPr dirty="0" lang="en-US"/>
              <a:t>Reg.No</a:t>
            </a:r>
            <a:r>
              <a:rPr lang="en-US"/>
              <a:t>:21292110402</a:t>
            </a:r>
            <a:r>
              <a:rPr lang="en-US"/>
              <a:t>3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Detecting fake news using NLP (Natural Language Processing) is a complex task, but I can provide you with a simplified Python code example to get you started. Keep in mind that a more robust system would require a larger dataset, feature engineering, and more advanced techniques.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Code for fake news detection using NLP: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5833" lnSpcReduction="20000"/>
          </a:bodyPr>
          <a:p>
            <a:r>
              <a:rPr dirty="0" lang="en-US"/>
              <a:t>Import pandas as </a:t>
            </a:r>
            <a:r>
              <a:rPr dirty="0" lang="en-US" err="1"/>
              <a:t>pd</a:t>
            </a:r>
            <a:r>
              <a:rPr dirty="0" lang="en-US"/>
              <a:t>
from </a:t>
            </a:r>
            <a:r>
              <a:rPr dirty="0" lang="en-US" err="1"/>
              <a:t>sklearn.model_selection</a:t>
            </a:r>
            <a:r>
              <a:rPr dirty="0" lang="en-US"/>
              <a:t> import </a:t>
            </a:r>
            <a:r>
              <a:rPr dirty="0" lang="en-US" err="1"/>
              <a:t>train_test_split</a:t>
            </a:r>
            <a:r>
              <a:rPr dirty="0" lang="en-US"/>
              <a:t>
from </a:t>
            </a:r>
            <a:r>
              <a:rPr dirty="0" lang="en-US" err="1"/>
              <a:t>sklearn.feature_extraction.text</a:t>
            </a:r>
            <a:r>
              <a:rPr dirty="0" lang="en-US"/>
              <a:t> import </a:t>
            </a:r>
            <a:r>
              <a:rPr dirty="0" lang="en-US" err="1"/>
              <a:t>TfidfVectorizer</a:t>
            </a:r>
            <a:r>
              <a:rPr dirty="0" lang="en-US"/>
              <a:t>
from </a:t>
            </a:r>
            <a:r>
              <a:rPr dirty="0" lang="en-US" err="1"/>
              <a:t>sklearn.naive_bayes</a:t>
            </a:r>
            <a:r>
              <a:rPr dirty="0" lang="en-US"/>
              <a:t> import </a:t>
            </a:r>
            <a:r>
              <a:rPr dirty="0" lang="en-US" err="1"/>
              <a:t>MultinomialNB</a:t>
            </a:r>
            <a:r>
              <a:rPr dirty="0" lang="en-US"/>
              <a:t>
from </a:t>
            </a:r>
            <a:r>
              <a:rPr dirty="0" lang="en-US" err="1"/>
              <a:t>sklearn.metrics</a:t>
            </a:r>
            <a:r>
              <a:rPr dirty="0" lang="en-US"/>
              <a:t> import </a:t>
            </a:r>
            <a:r>
              <a:rPr dirty="0" lang="en-US" err="1"/>
              <a:t>accuracy_score</a:t>
            </a:r>
            <a:r>
              <a:rPr dirty="0" lang="en-US"/>
              <a:t>, </a:t>
            </a:r>
            <a:r>
              <a:rPr dirty="0" lang="en-US" err="1"/>
              <a:t>confusion_matrix</a:t>
            </a:r>
            <a:r>
              <a:rPr dirty="0" lang="en-US"/>
              <a:t>, </a:t>
            </a:r>
            <a:r>
              <a:rPr dirty="0" lang="en-US" err="1"/>
              <a:t>classification_report</a:t>
            </a:r>
            <a:r>
              <a:rPr dirty="0" lang="en-US"/>
              <a:t>
# Load your dataset, where ‘text’ is the news content, and ‘label’ is a binary value (0 for real news, 1 for fake news).
Data = </a:t>
            </a:r>
            <a:r>
              <a:rPr dirty="0" lang="en-US" err="1"/>
              <a:t>pd.read_csv</a:t>
            </a:r>
            <a:r>
              <a:rPr dirty="0" lang="en-US"/>
              <a:t>(‘</a:t>
            </a:r>
            <a:r>
              <a:rPr dirty="0" lang="en-US" err="1"/>
              <a:t>your_dataset.csv</a:t>
            </a:r>
            <a:r>
              <a:rPr dirty="0" lang="en-US"/>
              <a:t>’)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dirty="0" sz="2000" lang="en-US"/>
              <a:t># Split the data into training and testing sets
</a:t>
            </a:r>
            <a:r>
              <a:rPr dirty="0" sz="2000" lang="en-US" err="1"/>
              <a:t>X_train</a:t>
            </a:r>
            <a:r>
              <a:rPr dirty="0" sz="2000" lang="en-US"/>
              <a:t>, </a:t>
            </a:r>
            <a:r>
              <a:rPr dirty="0" sz="2000" lang="en-US" err="1"/>
              <a:t>X_test</a:t>
            </a:r>
            <a:r>
              <a:rPr dirty="0" sz="2000" lang="en-US"/>
              <a:t>, </a:t>
            </a:r>
            <a:r>
              <a:rPr dirty="0" sz="2000" lang="en-US" err="1"/>
              <a:t>y_train</a:t>
            </a:r>
            <a:r>
              <a:rPr dirty="0" sz="2000" lang="en-US"/>
              <a:t>, </a:t>
            </a:r>
            <a:r>
              <a:rPr dirty="0" sz="2000" lang="en-US" err="1"/>
              <a:t>y_test</a:t>
            </a:r>
            <a:r>
              <a:rPr dirty="0" sz="2000" lang="en-US"/>
              <a:t> = </a:t>
            </a:r>
            <a:r>
              <a:rPr dirty="0" sz="2000" lang="en-US" err="1"/>
              <a:t>train_test_split</a:t>
            </a:r>
            <a:r>
              <a:rPr dirty="0" sz="2000" lang="en-US"/>
              <a:t>(data[‘text’], data[‘label’], </a:t>
            </a:r>
            <a:r>
              <a:rPr dirty="0" sz="2000" lang="en-US" err="1"/>
              <a:t>test_size</a:t>
            </a:r>
            <a:r>
              <a:rPr dirty="0" sz="2000" lang="en-US"/>
              <a:t>=0.2, </a:t>
            </a:r>
            <a:r>
              <a:rPr dirty="0" sz="2000" lang="en-US" err="1"/>
              <a:t>random_state</a:t>
            </a:r>
            <a:r>
              <a:rPr dirty="0" sz="2000" lang="en-US"/>
              <a:t>=42)
# Create a TF-IDF </a:t>
            </a:r>
            <a:r>
              <a:rPr dirty="0" sz="2000" lang="en-US" err="1"/>
              <a:t>vectorizer</a:t>
            </a:r>
            <a:r>
              <a:rPr dirty="0" sz="2000" lang="en-US"/>
              <a:t> to convert text data into numerical features
</a:t>
            </a:r>
            <a:r>
              <a:rPr dirty="0" sz="2000" lang="en-US" err="1"/>
              <a:t>tfidf_vectorizer</a:t>
            </a:r>
            <a:r>
              <a:rPr dirty="0" sz="2000" lang="en-US"/>
              <a:t> = </a:t>
            </a:r>
            <a:r>
              <a:rPr dirty="0" sz="2000" lang="en-US" err="1"/>
              <a:t>TfidfVectorizer</a:t>
            </a:r>
            <a:r>
              <a:rPr dirty="0" sz="2000" lang="en-US"/>
              <a:t>(</a:t>
            </a:r>
            <a:r>
              <a:rPr dirty="0" sz="2000" lang="en-US" err="1"/>
              <a:t>max_features</a:t>
            </a:r>
            <a:r>
              <a:rPr dirty="0" sz="2000" lang="en-US"/>
              <a:t>=5000)
</a:t>
            </a:r>
            <a:r>
              <a:rPr dirty="0" sz="2000" lang="en-US" err="1"/>
              <a:t>X_train_tfidf</a:t>
            </a:r>
            <a:r>
              <a:rPr dirty="0" sz="2000" lang="en-US"/>
              <a:t> = </a:t>
            </a:r>
            <a:r>
              <a:rPr dirty="0" sz="2000" lang="en-US" err="1"/>
              <a:t>tfidf_vectorizer.fit_transform</a:t>
            </a:r>
            <a:r>
              <a:rPr dirty="0" sz="2000" lang="en-US"/>
              <a:t>(</a:t>
            </a:r>
            <a:r>
              <a:rPr dirty="0" sz="2000" lang="en-US" err="1"/>
              <a:t>X_train</a:t>
            </a:r>
            <a:r>
              <a:rPr dirty="0" sz="2000" lang="en-US"/>
              <a:t>)
</a:t>
            </a:r>
            <a:r>
              <a:rPr dirty="0" sz="2000" lang="en-US" err="1"/>
              <a:t>X_test_tfidf</a:t>
            </a:r>
            <a:r>
              <a:rPr dirty="0" sz="2000" lang="en-US"/>
              <a:t> = </a:t>
            </a:r>
            <a:r>
              <a:rPr dirty="0" sz="2000" lang="en-US" err="1"/>
              <a:t>tfidf_vectorizer.transform</a:t>
            </a:r>
            <a:r>
              <a:rPr dirty="0" sz="2000" lang="en-US"/>
              <a:t>(</a:t>
            </a:r>
            <a:r>
              <a:rPr dirty="0" sz="2000" lang="en-US" err="1"/>
              <a:t>X_test</a:t>
            </a:r>
            <a:r>
              <a:rPr dirty="0" sz="2000" lang="en-US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p>
            <a:r>
              <a:rPr dirty="0" sz="4200" lang="en-US"/>
              <a:t># Train a classifier, like Multinomial Naïve Bayes
classifier = </a:t>
            </a:r>
            <a:r>
              <a:rPr dirty="0" sz="4200" lang="en-US" err="1"/>
              <a:t>MultinomialNB</a:t>
            </a:r>
            <a:r>
              <a:rPr dirty="0" sz="4200" lang="en-US"/>
              <a:t>()
</a:t>
            </a:r>
            <a:r>
              <a:rPr dirty="0" sz="4200" lang="en-US" err="1"/>
              <a:t>classifier.fit</a:t>
            </a:r>
            <a:r>
              <a:rPr dirty="0" sz="4200" lang="en-US"/>
              <a:t>(</a:t>
            </a:r>
            <a:r>
              <a:rPr dirty="0" sz="4200" lang="en-US" err="1"/>
              <a:t>X_train_tfidf</a:t>
            </a:r>
            <a:r>
              <a:rPr dirty="0" sz="4200" lang="en-US"/>
              <a:t>, </a:t>
            </a:r>
            <a:r>
              <a:rPr dirty="0" sz="4200" lang="en-US" err="1"/>
              <a:t>y_train</a:t>
            </a:r>
            <a:r>
              <a:rPr dirty="0" sz="4200" lang="en-US"/>
              <a:t>)
# Predict on the test data
</a:t>
            </a:r>
            <a:r>
              <a:rPr dirty="0" sz="4200" lang="en-US" err="1"/>
              <a:t>y_pred</a:t>
            </a:r>
            <a:r>
              <a:rPr dirty="0" sz="4200" lang="en-US"/>
              <a:t> = </a:t>
            </a:r>
            <a:r>
              <a:rPr dirty="0" sz="4200" lang="en-US" err="1"/>
              <a:t>classifier.predict</a:t>
            </a:r>
            <a:r>
              <a:rPr dirty="0" sz="4200" lang="en-US"/>
              <a:t>(</a:t>
            </a:r>
            <a:r>
              <a:rPr dirty="0" sz="4200" lang="en-US" err="1"/>
              <a:t>X_test_tfidf</a:t>
            </a:r>
            <a:r>
              <a:rPr dirty="0" sz="4200" lang="en-US"/>
              <a:t>)
# Evaluate the model
accuracy = </a:t>
            </a:r>
            <a:r>
              <a:rPr dirty="0" sz="4200" lang="en-US" err="1"/>
              <a:t>accuracy_score</a:t>
            </a:r>
            <a:r>
              <a:rPr dirty="0" sz="4200" lang="en-US"/>
              <a:t>(</a:t>
            </a:r>
            <a:r>
              <a:rPr dirty="0" sz="4200" lang="en-US" err="1"/>
              <a:t>y_test</a:t>
            </a:r>
            <a:r>
              <a:rPr dirty="0" sz="4200" lang="en-US"/>
              <a:t>, </a:t>
            </a:r>
            <a:r>
              <a:rPr dirty="0" sz="4200" lang="en-US" err="1"/>
              <a:t>y_pred</a:t>
            </a:r>
            <a:r>
              <a:rPr dirty="0" sz="4200" lang="en-US"/>
              <a:t>)</a:t>
            </a:r>
            <a:r>
              <a:rPr dirty="0" lang="en-US"/>
              <a:t>
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2000" lang="en-US"/>
              <a:t>Confusion = </a:t>
            </a:r>
            <a:r>
              <a:rPr dirty="0" sz="2000" lang="en-US" err="1"/>
              <a:t>confusion_matrix</a:t>
            </a:r>
            <a:r>
              <a:rPr dirty="0" sz="2000" lang="en-US"/>
              <a:t>(</a:t>
            </a:r>
            <a:r>
              <a:rPr dirty="0" sz="2000" lang="en-US" err="1"/>
              <a:t>y_test</a:t>
            </a:r>
            <a:r>
              <a:rPr dirty="0" sz="2000" lang="en-US"/>
              <a:t>, </a:t>
            </a:r>
            <a:r>
              <a:rPr dirty="0" sz="2000" lang="en-US" err="1"/>
              <a:t>y_pred</a:t>
            </a:r>
            <a:r>
              <a:rPr dirty="0" sz="2000" lang="en-US"/>
              <a:t>)
report = </a:t>
            </a:r>
            <a:r>
              <a:rPr dirty="0" sz="2000" lang="en-US" err="1"/>
              <a:t>classification_report</a:t>
            </a:r>
            <a:r>
              <a:rPr dirty="0" sz="2000" lang="en-US"/>
              <a:t>(</a:t>
            </a:r>
            <a:r>
              <a:rPr dirty="0" sz="2000" lang="en-US" err="1"/>
              <a:t>y_test</a:t>
            </a:r>
            <a:r>
              <a:rPr dirty="0" sz="2000" lang="en-US"/>
              <a:t>, </a:t>
            </a:r>
            <a:r>
              <a:rPr dirty="0" sz="2000" lang="en-US" err="1"/>
              <a:t>y_pred</a:t>
            </a:r>
            <a:r>
              <a:rPr dirty="0" sz="2000" lang="en-US"/>
              <a:t>)</a:t>
            </a:r>
          </a:p>
          <a:p>
            <a:endParaRPr dirty="0" sz="2000" lang="en-US"/>
          </a:p>
          <a:p>
            <a:r>
              <a:rPr dirty="0" sz="2000" lang="en-US"/>
              <a:t>Print(“Accuracy:”, accuracy)
print(“Confusion Matrix:”, confusion)
print(“Classification Report:\n”, report)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This code uses a simple TF-IDF </a:t>
            </a:r>
            <a:r>
              <a:rPr dirty="0" lang="en-US" err="1"/>
              <a:t>vectorizer</a:t>
            </a:r>
            <a:r>
              <a:rPr dirty="0" lang="en-US"/>
              <a:t> and a Multinomial Naïve Bayes classifier. For a more advanced model, consider using deep learning models like LSTM or BERT. Additionally, a larger and more diverse dataset will improve model performance. Remember to preprocess your text data by removing </a:t>
            </a:r>
            <a:r>
              <a:rPr dirty="0" lang="en-US" err="1"/>
              <a:t>stopwords</a:t>
            </a:r>
            <a:r>
              <a:rPr dirty="0" lang="en-US"/>
              <a:t>, stemming/lemmatizing, and handling special characters and URLs for better results.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Organic">
  <a:themeElements>
    <a:clrScheme name="Organic">
      <a:dk1>
        <a:sysClr lastClr="000000" val="windowText"/>
      </a:dk1>
      <a:lt1>
        <a:sysClr lastClr="FFFFFF" val="window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algn="tl" flip="none" sx="100000" sy="100000" tx="0" ty="0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r="13500000" dist="12700">
              <a:srgbClr val="000000">
                <a:alpha val="45000"/>
              </a:srgbClr>
            </a:innerShdw>
          </a:effectLst>
        </a:effectStyle>
        <a:effectStyle>
          <a:effectLst>
            <a:outerShdw blurRad="38100" dir="5400000" dist="254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Harini ✨❤️</dc:creator>
  <cp:lastModifiedBy>Harini ✨❤️</cp:lastModifiedBy>
  <dcterms:created xsi:type="dcterms:W3CDTF">2023-11-03T23:01:16Z</dcterms:created>
  <dcterms:modified xsi:type="dcterms:W3CDTF">2023-11-05T08:55:45Z</dcterms:modified>
</cp:coreProperties>
</file>