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2" r:id="rId1"/>
  </p:sldMasterIdLst>
  <p:notesMasterIdLst>
    <p:notesMasterId r:id="rId2"/>
  </p:notesMasterIdLst>
  <p:sldIdLst>
    <p:sldId id="308" r:id="rId3"/>
    <p:sldId id="309" r:id="rId4"/>
    <p:sldId id="310" r:id="rId5"/>
    <p:sldId id="311" r:id="rId6"/>
    <p:sldId id="312" r:id="rId7"/>
    <p:sldId id="313" r:id="rId8"/>
    <p:sldId id="314" r:id="rId9"/>
    <p:sldId id="315" r:id="rId10"/>
    <p:sldId id="316" r:id="rId11"/>
    <p:sldId id="317" r:id="rId12"/>
    <p:sldId id="318" r:id="rId13"/>
    <p:sldId id="31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IN"/>
          </a:p>
        </p:txBody>
      </p:sp>
      <p:sp>
        <p:nvSpPr>
          <p:cNvPr id="104863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3"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4"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6" name="object 7"/>
          <p:cNvSpPr txBox="1">
            <a:spLocks noGrp="1"/>
          </p:cNvSpPr>
          <p:nvPr>
            <p:ph type="ctrTitle"/>
          </p:nvPr>
        </p:nvSpPr>
        <p:spPr>
          <a:xfrm>
            <a:off x="-1173339" y="386713"/>
            <a:ext cx="9947629" cy="4991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8" name="TextBox 13"/>
          <p:cNvSpPr txBox="1"/>
          <p:nvPr/>
        </p:nvSpPr>
        <p:spPr>
          <a:xfrm>
            <a:off x="883615" y="3314150"/>
            <a:ext cx="10281527" cy="1513841"/>
          </a:xfrm>
          <a:prstGeom prst="rect"/>
          <a:noFill/>
        </p:spPr>
        <p:txBody>
          <a:bodyPr rtlCol="0" wrap="square">
            <a:spAutoFit/>
          </a:bodyPr>
          <a:p>
            <a:pPr algn="just"/>
            <a:r>
              <a:rPr dirty="0" sz="2400" lang="en-US">
                <a:latin typeface="Tw Cen MT" panose="020B0602020104020603" pitchFamily="34" charset="0"/>
              </a:rPr>
              <a:t>STUDENT NAME</a:t>
            </a:r>
            <a:r>
              <a:rPr dirty="0" sz="2400" lang="en-US">
                <a:latin typeface="Tw Cen MT" panose="020B0602020104020603" pitchFamily="34" charset="0"/>
              </a:rPr>
              <a:t> </a:t>
            </a:r>
            <a:r>
              <a:rPr dirty="0" sz="2400" lang="en-US">
                <a:latin typeface="Tw Cen MT" panose="020B0602020104020603" pitchFamily="34" charset="0"/>
              </a:rPr>
              <a:t>:</a:t>
            </a:r>
            <a:r>
              <a:rPr dirty="0" sz="2400" lang="en-US">
                <a:latin typeface="Tw Cen MT" panose="020B0602020104020603" pitchFamily="34" charset="0"/>
              </a:rPr>
              <a:t> </a:t>
            </a:r>
            <a:r>
              <a:rPr dirty="0" sz="2400" lang="en-US">
                <a:latin typeface="Tw Cen MT" panose="020B0602020104020603" pitchFamily="34" charset="0"/>
              </a:rPr>
              <a:t> </a:t>
            </a:r>
            <a:r>
              <a:rPr dirty="0" sz="2400" lang="en-US">
                <a:latin typeface="Tw Cen MT" panose="020B0602020104020603" pitchFamily="34" charset="0"/>
              </a:rPr>
              <a:t>V</a:t>
            </a:r>
            <a:r>
              <a:rPr dirty="0" sz="2400" lang="en-US">
                <a:latin typeface="Tw Cen MT" panose="020B0602020104020603" pitchFamily="34" charset="0"/>
              </a:rPr>
              <a:t>.</a:t>
            </a:r>
            <a:r>
              <a:rPr dirty="0" sz="2400" lang="en-US">
                <a:latin typeface="Tw Cen MT" panose="020B0602020104020603" pitchFamily="34" charset="0"/>
              </a:rPr>
              <a:t>G</a:t>
            </a:r>
            <a:r>
              <a:rPr dirty="0" sz="2400" lang="en-US">
                <a:latin typeface="Tw Cen MT" panose="020B0602020104020603" pitchFamily="34" charset="0"/>
              </a:rPr>
              <a:t>O</a:t>
            </a:r>
            <a:r>
              <a:rPr dirty="0" sz="2400" lang="en-US">
                <a:latin typeface="Tw Cen MT" panose="020B0602020104020603" pitchFamily="34" charset="0"/>
              </a:rPr>
              <a:t>M</a:t>
            </a:r>
            <a:r>
              <a:rPr dirty="0" sz="2400" lang="en-US">
                <a:latin typeface="Tw Cen MT" panose="020B0602020104020603" pitchFamily="34" charset="0"/>
              </a:rPr>
              <a:t>A</a:t>
            </a:r>
            <a:r>
              <a:rPr dirty="0" sz="2400" lang="en-US">
                <a:latin typeface="Tw Cen MT" panose="020B0602020104020603" pitchFamily="34" charset="0"/>
              </a:rPr>
              <a:t>T</a:t>
            </a:r>
            <a:r>
              <a:rPr dirty="0" sz="2400" lang="en-US">
                <a:latin typeface="Tw Cen MT" panose="020B0602020104020603" pitchFamily="34" charset="0"/>
              </a:rPr>
              <a:t>H</a:t>
            </a:r>
            <a:r>
              <a:rPr dirty="0" sz="2400" lang="en-US">
                <a:latin typeface="Tw Cen MT" panose="020B0602020104020603" pitchFamily="34" charset="0"/>
              </a:rPr>
              <a:t>Y</a:t>
            </a:r>
            <a:endParaRPr altLang="en-US" lang="zh-CN"/>
          </a:p>
          <a:p>
            <a:pPr algn="just"/>
            <a:r>
              <a:rPr dirty="0" sz="2400" lang="en-US">
                <a:latin typeface="Tw Cen MT" panose="020B0602020104020603" pitchFamily="34" charset="0"/>
              </a:rPr>
              <a:t>REGISTER NO</a:t>
            </a:r>
            <a:r>
              <a:rPr dirty="0" sz="2400" lang="en-US">
                <a:latin typeface="Tw Cen MT" panose="020B0602020104020603" pitchFamily="34" charset="0"/>
              </a:rPr>
              <a:t> </a:t>
            </a:r>
            <a:r>
              <a:rPr dirty="0" sz="2400" lang="en-US">
                <a:latin typeface="Tw Cen MT" panose="020B0602020104020603" pitchFamily="34" charset="0"/>
              </a:rPr>
              <a:t> </a:t>
            </a:r>
            <a:r>
              <a:rPr dirty="0" sz="2400" lang="en-US">
                <a:latin typeface="Tw Cen MT" panose="020B0602020104020603" pitchFamily="34" charset="0"/>
              </a:rPr>
              <a:t> </a:t>
            </a:r>
            <a:r>
              <a:rPr dirty="0" sz="2400" lang="en-US">
                <a:latin typeface="Tw Cen MT" panose="020B0602020104020603" pitchFamily="34" charset="0"/>
              </a:rPr>
              <a:t> </a:t>
            </a:r>
            <a:r>
              <a:rPr dirty="0" sz="2400" lang="en-US">
                <a:latin typeface="Tw Cen MT" panose="020B0602020104020603" pitchFamily="34" charset="0"/>
              </a:rPr>
              <a:t> </a:t>
            </a:r>
            <a:r>
              <a:rPr dirty="0" sz="2400" lang="en-US">
                <a:latin typeface="Tw Cen MT" panose="020B0602020104020603" pitchFamily="34" charset="0"/>
              </a:rPr>
              <a:t> </a:t>
            </a:r>
            <a:r>
              <a:rPr dirty="0" sz="2400" lang="en-US">
                <a:latin typeface="Tw Cen MT" panose="020B0602020104020603" pitchFamily="34" charset="0"/>
              </a:rPr>
              <a:t>:</a:t>
            </a:r>
            <a:r>
              <a:rPr dirty="0" sz="2400" lang="en-US">
                <a:latin typeface="Tw Cen MT" panose="020B0602020104020603" pitchFamily="34" charset="0"/>
              </a:rPr>
              <a:t> </a:t>
            </a:r>
            <a:r>
              <a:rPr dirty="0" sz="2400" lang="en-US">
                <a:latin typeface="Tw Cen MT" panose="020B0602020104020603" pitchFamily="34" charset="0"/>
              </a:rPr>
              <a:t>2</a:t>
            </a:r>
            <a:r>
              <a:rPr dirty="0" sz="2400" lang="en-US">
                <a:latin typeface="Tw Cen MT" panose="020B0602020104020603" pitchFamily="34" charset="0"/>
              </a:rPr>
              <a:t>2</a:t>
            </a:r>
            <a:r>
              <a:rPr dirty="0" sz="2400" lang="en-US">
                <a:latin typeface="Tw Cen MT" panose="020B0602020104020603" pitchFamily="34" charset="0"/>
              </a:rPr>
              <a:t>1</a:t>
            </a:r>
            <a:r>
              <a:rPr dirty="0" sz="2400" lang="en-US">
                <a:latin typeface="Tw Cen MT" panose="020B0602020104020603" pitchFamily="34" charset="0"/>
              </a:rPr>
              <a:t>3</a:t>
            </a:r>
            <a:r>
              <a:rPr dirty="0" sz="2400" lang="en-US">
                <a:latin typeface="Tw Cen MT" panose="020B0602020104020603" pitchFamily="34" charset="0"/>
              </a:rPr>
              <a:t>3</a:t>
            </a:r>
            <a:r>
              <a:rPr dirty="0" sz="2400" lang="en-US">
                <a:latin typeface="Tw Cen MT" panose="020B0602020104020603" pitchFamily="34" charset="0"/>
              </a:rPr>
              <a:t>3</a:t>
            </a:r>
            <a:r>
              <a:rPr dirty="0" sz="2400" lang="en-US">
                <a:latin typeface="Tw Cen MT" panose="020B0602020104020603" pitchFamily="34" charset="0"/>
              </a:rPr>
              <a:t>1</a:t>
            </a:r>
            <a:r>
              <a:rPr dirty="0" sz="2400" lang="en-US">
                <a:latin typeface="Tw Cen MT" panose="020B0602020104020603" pitchFamily="34" charset="0"/>
              </a:rPr>
              <a:t>0</a:t>
            </a:r>
            <a:r>
              <a:rPr dirty="0" sz="2400" lang="en-US">
                <a:latin typeface="Tw Cen MT" panose="020B0602020104020603" pitchFamily="34" charset="0"/>
              </a:rPr>
              <a:t>4</a:t>
            </a:r>
            <a:r>
              <a:rPr dirty="0" sz="2400" lang="en-US">
                <a:latin typeface="Tw Cen MT" panose="020B0602020104020603" pitchFamily="34" charset="0"/>
              </a:rPr>
              <a:t>2</a:t>
            </a:r>
            <a:r>
              <a:rPr dirty="0" sz="2400" lang="en-US">
                <a:latin typeface="Tw Cen MT" panose="020B0602020104020603" pitchFamily="34" charset="0"/>
              </a:rPr>
              <a:t>0</a:t>
            </a:r>
            <a:r>
              <a:rPr dirty="0" sz="2400" lang="en-US">
                <a:latin typeface="Tw Cen MT" panose="020B0602020104020603" pitchFamily="34" charset="0"/>
              </a:rPr>
              <a:t>9</a:t>
            </a:r>
            <a:r>
              <a:rPr dirty="0" sz="2400" lang="en-US">
                <a:latin typeface="Tw Cen MT" panose="020B0602020104020603" pitchFamily="34" charset="0"/>
              </a:rPr>
              <a:t>4</a:t>
            </a:r>
            <a:r>
              <a:rPr dirty="0" sz="2400" lang="en-US">
                <a:latin typeface="Tw Cen MT" panose="020B0602020104020603" pitchFamily="34" charset="0"/>
              </a:rPr>
              <a:t>,</a:t>
            </a:r>
            <a:r>
              <a:rPr dirty="0" sz="2400" lang="en-US">
                <a:latin typeface="Tw Cen MT" panose="020B0602020104020603" pitchFamily="34" charset="0"/>
              </a:rPr>
              <a:t> </a:t>
            </a:r>
            <a:r>
              <a:rPr dirty="0" sz="2400" lang="en-US">
                <a:latin typeface="Tw Cen MT" panose="020B0602020104020603" pitchFamily="34" charset="0"/>
              </a:rPr>
              <a:t>a</a:t>
            </a:r>
            <a:r>
              <a:rPr dirty="0" sz="2400" lang="en-US">
                <a:latin typeface="Tw Cen MT" panose="020B0602020104020603" pitchFamily="34" charset="0"/>
              </a:rPr>
              <a:t>s</a:t>
            </a:r>
            <a:r>
              <a:rPr dirty="0" sz="2400" lang="en-US">
                <a:latin typeface="Tw Cen MT" panose="020B0602020104020603" pitchFamily="34" charset="0"/>
              </a:rPr>
              <a:t>u</a:t>
            </a:r>
            <a:r>
              <a:rPr dirty="0" sz="2400" lang="en-US">
                <a:latin typeface="Tw Cen MT" panose="020B0602020104020603" pitchFamily="34" charset="0"/>
              </a:rPr>
              <a:t>n</a:t>
            </a:r>
            <a:r>
              <a:rPr dirty="0" sz="2400" lang="en-US">
                <a:latin typeface="Tw Cen MT" panose="020B0602020104020603" pitchFamily="34" charset="0"/>
              </a:rPr>
              <a:t>m</a:t>
            </a:r>
            <a:r>
              <a:rPr dirty="0" sz="2400" lang="en-US">
                <a:latin typeface="Tw Cen MT" panose="020B0602020104020603" pitchFamily="34" charset="0"/>
              </a:rPr>
              <a:t>1</a:t>
            </a:r>
            <a:r>
              <a:rPr dirty="0" sz="2400" lang="en-US">
                <a:latin typeface="Tw Cen MT" panose="020B0602020104020603" pitchFamily="34" charset="0"/>
              </a:rPr>
              <a:t>3</a:t>
            </a:r>
            <a:r>
              <a:rPr dirty="0" sz="2400" lang="en-US">
                <a:latin typeface="Tw Cen MT" panose="020B0602020104020603" pitchFamily="34" charset="0"/>
              </a:rPr>
              <a:t>3</a:t>
            </a:r>
            <a:r>
              <a:rPr dirty="0" sz="2400" lang="en-US">
                <a:latin typeface="Tw Cen MT" panose="020B0602020104020603" pitchFamily="34" charset="0"/>
              </a:rPr>
              <a:t>3</a:t>
            </a:r>
            <a:r>
              <a:rPr dirty="0" sz="2400" lang="en-US">
                <a:latin typeface="Tw Cen MT" panose="020B0602020104020603" pitchFamily="34" charset="0"/>
              </a:rPr>
              <a:t>	</a:t>
            </a:r>
            <a:r>
              <a:rPr dirty="0" sz="2400" lang="en-US">
                <a:latin typeface="Tw Cen MT" panose="020B0602020104020603" pitchFamily="34" charset="0"/>
              </a:rPr>
              <a:t>2</a:t>
            </a:r>
            <a:r>
              <a:rPr dirty="0" sz="2400" lang="en-US">
                <a:latin typeface="Tw Cen MT" panose="020B0602020104020603" pitchFamily="34" charset="0"/>
              </a:rPr>
              <a:t>2</a:t>
            </a:r>
            <a:r>
              <a:rPr dirty="0" sz="2400" lang="en-US">
                <a:latin typeface="Tw Cen MT" panose="020B0602020104020603" pitchFamily="34" charset="0"/>
              </a:rPr>
              <a:t>1</a:t>
            </a:r>
            <a:r>
              <a:rPr dirty="0" sz="2400" lang="en-US">
                <a:latin typeface="Tw Cen MT" panose="020B0602020104020603" pitchFamily="34" charset="0"/>
              </a:rPr>
              <a:t>3</a:t>
            </a:r>
            <a:r>
              <a:rPr dirty="0" sz="2400" lang="en-US">
                <a:latin typeface="Tw Cen MT" panose="020B0602020104020603" pitchFamily="34" charset="0"/>
              </a:rPr>
              <a:t>3</a:t>
            </a:r>
            <a:r>
              <a:rPr dirty="0" sz="2400" lang="en-US">
                <a:latin typeface="Tw Cen MT" panose="020B0602020104020603" pitchFamily="34" charset="0"/>
              </a:rPr>
              <a:t>3</a:t>
            </a:r>
            <a:r>
              <a:rPr dirty="0" sz="2400" lang="en-US">
                <a:latin typeface="Tw Cen MT" panose="020B0602020104020603" pitchFamily="34" charset="0"/>
              </a:rPr>
              <a:t>1</a:t>
            </a:r>
            <a:r>
              <a:rPr dirty="0" sz="2400" lang="en-US">
                <a:latin typeface="Tw Cen MT" panose="020B0602020104020603" pitchFamily="34" charset="0"/>
              </a:rPr>
              <a:t>0</a:t>
            </a:r>
            <a:r>
              <a:rPr dirty="0" sz="2400" lang="en-US">
                <a:latin typeface="Tw Cen MT" panose="020B0602020104020603" pitchFamily="34" charset="0"/>
              </a:rPr>
              <a:t>4</a:t>
            </a:r>
            <a:r>
              <a:rPr dirty="0" sz="2400" lang="en-US">
                <a:latin typeface="Tw Cen MT" panose="020B0602020104020603" pitchFamily="34" charset="0"/>
              </a:rPr>
              <a:t>2</a:t>
            </a:r>
            <a:r>
              <a:rPr dirty="0" sz="2400" lang="en-US">
                <a:latin typeface="Tw Cen MT" panose="020B0602020104020603" pitchFamily="34" charset="0"/>
              </a:rPr>
              <a:t>0</a:t>
            </a:r>
            <a:r>
              <a:rPr dirty="0" sz="2400" lang="en-US">
                <a:latin typeface="Tw Cen MT" panose="020B0602020104020603" pitchFamily="34" charset="0"/>
              </a:rPr>
              <a:t>9</a:t>
            </a:r>
            <a:r>
              <a:rPr dirty="0" sz="2400" lang="en-US">
                <a:latin typeface="Tw Cen MT" panose="020B0602020104020603" pitchFamily="34" charset="0"/>
              </a:rPr>
              <a:t>4</a:t>
            </a:r>
            <a:r>
              <a:rPr dirty="0" sz="2400" lang="en-US">
                <a:latin typeface="Tw Cen MT" panose="020B0602020104020603" pitchFamily="34" charset="0"/>
              </a:rPr>
              <a:t>	</a:t>
            </a:r>
            <a:endParaRPr altLang="en-US" lang="zh-CN"/>
          </a:p>
          <a:p>
            <a:pPr algn="just"/>
            <a:r>
              <a:rPr dirty="0" sz="2400" lang="en-US">
                <a:latin typeface="Tw Cen MT" panose="020B0602020104020603" pitchFamily="34" charset="0"/>
              </a:rPr>
              <a:t>DEPARTMENT</a:t>
            </a:r>
            <a:r>
              <a:rPr dirty="0" sz="2400" lang="en-US">
                <a:latin typeface="Tw Cen MT" panose="020B0602020104020603" pitchFamily="34" charset="0"/>
              </a:rPr>
              <a:t> </a:t>
            </a:r>
            <a:r>
              <a:rPr dirty="0" sz="2400" lang="en-US">
                <a:latin typeface="Tw Cen MT" panose="020B0602020104020603" pitchFamily="34" charset="0"/>
              </a:rPr>
              <a:t> </a:t>
            </a:r>
            <a:r>
              <a:rPr dirty="0" sz="2400" lang="en-US">
                <a:latin typeface="Tw Cen MT" panose="020B0602020104020603" pitchFamily="34" charset="0"/>
              </a:rPr>
              <a:t> </a:t>
            </a:r>
            <a:r>
              <a:rPr dirty="0" sz="2400" lang="en-US">
                <a:latin typeface="Tw Cen MT" panose="020B0602020104020603" pitchFamily="34" charset="0"/>
              </a:rPr>
              <a:t> </a:t>
            </a:r>
            <a:r>
              <a:rPr dirty="0" sz="2400" lang="en-US">
                <a:latin typeface="Tw Cen MT" panose="020B0602020104020603" pitchFamily="34" charset="0"/>
              </a:rPr>
              <a:t> </a:t>
            </a:r>
            <a:r>
              <a:rPr dirty="0" sz="2400" lang="en-US">
                <a:latin typeface="Tw Cen MT" panose="020B0602020104020603" pitchFamily="34" charset="0"/>
              </a:rPr>
              <a:t>:</a:t>
            </a:r>
            <a:r>
              <a:rPr dirty="0" sz="2400" lang="en-US">
                <a:latin typeface="Tw Cen MT" panose="020B0602020104020603" pitchFamily="34" charset="0"/>
              </a:rPr>
              <a:t> </a:t>
            </a:r>
            <a:r>
              <a:rPr dirty="0" sz="2400" lang="en-US">
                <a:latin typeface="Tw Cen MT" panose="020B0602020104020603" pitchFamily="34" charset="0"/>
              </a:rPr>
              <a:t>C</a:t>
            </a:r>
            <a:r>
              <a:rPr dirty="0" sz="2400" lang="en-US">
                <a:latin typeface="Tw Cen MT" panose="020B0602020104020603" pitchFamily="34" charset="0"/>
              </a:rPr>
              <a:t>O</a:t>
            </a:r>
            <a:r>
              <a:rPr dirty="0" sz="2400" lang="en-US">
                <a:latin typeface="Tw Cen MT" panose="020B0602020104020603" pitchFamily="34" charset="0"/>
              </a:rPr>
              <a:t>M</a:t>
            </a:r>
            <a:r>
              <a:rPr dirty="0" sz="2400" lang="en-US">
                <a:latin typeface="Tw Cen MT" panose="020B0602020104020603" pitchFamily="34" charset="0"/>
              </a:rPr>
              <a:t>M</a:t>
            </a:r>
            <a:r>
              <a:rPr dirty="0" sz="2400" lang="en-US">
                <a:latin typeface="Tw Cen MT" panose="020B0602020104020603" pitchFamily="34" charset="0"/>
              </a:rPr>
              <a:t>ERCE </a:t>
            </a:r>
            <a:endParaRPr altLang="en-US" lang="zh-CN"/>
          </a:p>
          <a:p>
            <a:pPr algn="just"/>
            <a:r>
              <a:rPr dirty="0" sz="2400" lang="en-US">
                <a:latin typeface="Tw Cen MT" panose="020B0602020104020603" pitchFamily="34" charset="0"/>
              </a:rPr>
              <a:t>COLLEGE	</a:t>
            </a:r>
            <a:r>
              <a:rPr dirty="0" sz="2400" lang="en-US">
                <a:latin typeface="Tw Cen MT" panose="020B0602020104020603" pitchFamily="34" charset="0"/>
              </a:rPr>
              <a:t> </a:t>
            </a:r>
            <a:r>
              <a:rPr dirty="0" sz="2400" lang="en-US">
                <a:latin typeface="Tw Cen MT" panose="020B0602020104020603" pitchFamily="34" charset="0"/>
              </a:rPr>
              <a:t> </a:t>
            </a:r>
            <a:r>
              <a:rPr dirty="0" sz="2400" lang="en-US">
                <a:latin typeface="Tw Cen MT" panose="020B0602020104020603" pitchFamily="34" charset="0"/>
              </a:rPr>
              <a:t> </a:t>
            </a:r>
            <a:r>
              <a:rPr dirty="0" sz="2400" lang="en-US">
                <a:latin typeface="Tw Cen MT" panose="020B0602020104020603" pitchFamily="34" charset="0"/>
              </a:rPr>
              <a:t> </a:t>
            </a:r>
            <a:r>
              <a:rPr dirty="0" sz="2400" lang="en-US">
                <a:latin typeface="Tw Cen MT" panose="020B0602020104020603" pitchFamily="34" charset="0"/>
              </a:rPr>
              <a:t> </a:t>
            </a:r>
            <a:r>
              <a:rPr dirty="0" sz="2400" lang="en-US">
                <a:latin typeface="Tw Cen MT" panose="020B0602020104020603" pitchFamily="34" charset="0"/>
              </a:rPr>
              <a:t> </a:t>
            </a:r>
            <a:r>
              <a:rPr dirty="0" sz="2400" lang="en-US">
                <a:latin typeface="Tw Cen MT" panose="020B0602020104020603" pitchFamily="34" charset="0"/>
              </a:rPr>
              <a:t>:</a:t>
            </a:r>
            <a:r>
              <a:rPr dirty="0" sz="2400" lang="en-US">
                <a:latin typeface="Tw Cen MT" panose="020B0602020104020603" pitchFamily="34" charset="0"/>
              </a:rPr>
              <a:t> </a:t>
            </a:r>
            <a:r>
              <a:rPr dirty="0" sz="2400" lang="en-US">
                <a:latin typeface="Tw Cen MT" panose="020B0602020104020603" pitchFamily="34" charset="0"/>
              </a:rPr>
              <a:t>B</a:t>
            </a:r>
            <a:r>
              <a:rPr dirty="0" sz="2400" lang="en-US">
                <a:latin typeface="Tw Cen MT" panose="020B0602020104020603" pitchFamily="34" charset="0"/>
              </a:rPr>
              <a:t>H</a:t>
            </a:r>
            <a:r>
              <a:rPr dirty="0" sz="2400" lang="en-US">
                <a:latin typeface="Tw Cen MT" panose="020B0602020104020603" pitchFamily="34" charset="0"/>
              </a:rPr>
              <a:t>A</a:t>
            </a:r>
            <a:r>
              <a:rPr dirty="0" sz="2400" lang="en-US">
                <a:latin typeface="Tw Cen MT" panose="020B0602020104020603" pitchFamily="34" charset="0"/>
              </a:rPr>
              <a:t>R</a:t>
            </a:r>
            <a:r>
              <a:rPr dirty="0" sz="2400" lang="en-US">
                <a:latin typeface="Tw Cen MT" panose="020B0602020104020603" pitchFamily="34" charset="0"/>
              </a:rPr>
              <a:t>A</a:t>
            </a:r>
            <a:r>
              <a:rPr dirty="0" sz="2400" lang="en-US">
                <a:latin typeface="Tw Cen MT" panose="020B0602020104020603" pitchFamily="34" charset="0"/>
              </a:rPr>
              <a:t>T</a:t>
            </a:r>
            <a:r>
              <a:rPr dirty="0" sz="2400" lang="en-US">
                <a:latin typeface="Tw Cen MT" panose="020B0602020104020603" pitchFamily="34" charset="0"/>
              </a:rPr>
              <a:t>H</a:t>
            </a:r>
            <a:r>
              <a:rPr dirty="0" sz="2400" lang="en-US">
                <a:latin typeface="Tw Cen MT" panose="020B0602020104020603" pitchFamily="34" charset="0"/>
              </a:rPr>
              <a:t>I</a:t>
            </a:r>
            <a:r>
              <a:rPr dirty="0" sz="2400" lang="en-US">
                <a:latin typeface="Tw Cen MT" panose="020B0602020104020603" pitchFamily="34" charset="0"/>
              </a:rPr>
              <a:t> </a:t>
            </a:r>
            <a:r>
              <a:rPr dirty="0" sz="2400" lang="en-US">
                <a:latin typeface="Tw Cen MT" panose="020B0602020104020603" pitchFamily="34" charset="0"/>
              </a:rPr>
              <a:t>W</a:t>
            </a:r>
            <a:r>
              <a:rPr dirty="0" sz="2400" lang="en-US">
                <a:latin typeface="Tw Cen MT" panose="020B0602020104020603" pitchFamily="34" charset="0"/>
              </a:rPr>
              <a:t>O</a:t>
            </a:r>
            <a:r>
              <a:rPr dirty="0" sz="2400" lang="en-US">
                <a:latin typeface="Tw Cen MT" panose="020B0602020104020603" pitchFamily="34" charset="0"/>
              </a:rPr>
              <a:t>M</a:t>
            </a:r>
            <a:r>
              <a:rPr dirty="0" sz="2400" lang="en-US">
                <a:latin typeface="Tw Cen MT" panose="020B0602020104020603" pitchFamily="34" charset="0"/>
              </a:rPr>
              <a:t>EN'S </a:t>
            </a:r>
            <a:r>
              <a:rPr dirty="0" sz="2400" lang="en-US">
                <a:latin typeface="Tw Cen MT" panose="020B0602020104020603" pitchFamily="34" charset="0"/>
              </a:rPr>
              <a:t>C</a:t>
            </a:r>
            <a:r>
              <a:rPr dirty="0" sz="2400" lang="en-US">
                <a:latin typeface="Tw Cen MT" panose="020B0602020104020603" pitchFamily="34" charset="0"/>
              </a:rPr>
              <a:t>O</a:t>
            </a:r>
            <a:r>
              <a:rPr dirty="0" sz="2400" lang="en-US">
                <a:latin typeface="Tw Cen MT" panose="020B0602020104020603" pitchFamily="34" charset="0"/>
              </a:rPr>
              <a:t>LLEGE </a:t>
            </a:r>
            <a:endParaRPr altLang="en-US" 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0" name="object 8"/>
          <p:cNvSpPr txBox="1"/>
          <p:nvPr/>
        </p:nvSpPr>
        <p:spPr>
          <a:xfrm>
            <a:off x="739775" y="291147"/>
            <a:ext cx="3943171"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TextBox 1"/>
          <p:cNvSpPr txBox="1"/>
          <p:nvPr/>
        </p:nvSpPr>
        <p:spPr>
          <a:xfrm>
            <a:off x="739775" y="1447800"/>
            <a:ext cx="8709025" cy="2580640"/>
          </a:xfrm>
          <a:prstGeom prst="rect"/>
          <a:noFill/>
        </p:spPr>
        <p:txBody>
          <a:bodyPr rtlCol="0" wrap="square">
            <a:spAutoFit/>
          </a:bodyPr>
          <a:p>
            <a:r>
              <a:rPr dirty="0" sz="2400" lang="en-US"/>
              <a:t>The analysis process began with data cleaning and organization in Excel. This included removing duplicates, handling missing values, and standardizing data formats. Key performance indicators (KPIs) were calculated using Excel formulas. Pivot tables were used to summarize and analyze data, while charts and graphs provided visual insights into performance trends and patterns.</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circ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3295640"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034327" y="1322852"/>
            <a:ext cx="7695148" cy="4558893"/>
          </a:xfrm>
          <a:prstGeom prst="rec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02" name="TextBox 3"/>
          <p:cNvSpPr txBox="1"/>
          <p:nvPr/>
        </p:nvSpPr>
        <p:spPr>
          <a:xfrm>
            <a:off x="914400" y="1600200"/>
            <a:ext cx="8534400" cy="2936240"/>
          </a:xfrm>
          <a:prstGeom prst="rect"/>
          <a:noFill/>
        </p:spPr>
        <p:txBody>
          <a:bodyPr rtlCol="0" wrap="square">
            <a:spAutoFit/>
          </a:bodyPr>
          <a:p>
            <a:r>
              <a:rPr dirty="0" sz="2400" lang="en-US"/>
              <a:t>The Excel-based performance analysis tool proved to be an effective method for evaluating and understanding employee performance. It provided valuable insights that support better performance management and strategic decision-making. Future enhancements could involve integrating additional data sources, employing more sophisticated analytical techniques, or incorporating predictive analytics to further refine performance evaluations.</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6"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8"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3" name="object 21"/>
          <p:cNvSpPr txBox="1">
            <a:spLocks noGrp="1"/>
          </p:cNvSpPr>
          <p:nvPr>
            <p:ph type="title"/>
          </p:nvPr>
        </p:nvSpPr>
        <p:spPr>
          <a:xfrm>
            <a:off x="739775" y="445388"/>
            <a:ext cx="290096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5"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split orient="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7"/>
          <p:cNvSpPr txBox="1">
            <a:spLocks noGrp="1"/>
          </p:cNvSpPr>
          <p:nvPr>
            <p:ph type="title"/>
          </p:nvPr>
        </p:nvSpPr>
        <p:spPr>
          <a:xfrm>
            <a:off x="834072" y="575055"/>
            <a:ext cx="643202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1" name="TextBox 10"/>
          <p:cNvSpPr txBox="1"/>
          <p:nvPr/>
        </p:nvSpPr>
        <p:spPr>
          <a:xfrm>
            <a:off x="822929" y="2019300"/>
            <a:ext cx="6119793" cy="3291840"/>
          </a:xfrm>
          <a:prstGeom prst="rect"/>
          <a:noFill/>
        </p:spPr>
        <p:txBody>
          <a:bodyPr rtlCol="0" wrap="square">
            <a:spAutoFit/>
          </a:bodyPr>
          <a:p>
            <a:r>
              <a:rPr dirty="0" sz="2400" lang="en-US"/>
              <a:t>Organizations often struggle with efficiently evaluating and analyzing employee performance, leading to challenges in performance management, development, and decision-making. Without a structured approach, it becomes difficult to identify high performers, areas for improvement, and trends that could impact overall productivity and employee satisfaction.</a:t>
            </a:r>
            <a:endParaRPr dirty="0" sz="2400" lang="en-IN"/>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7" name="TextBox 10"/>
          <p:cNvSpPr txBox="1"/>
          <p:nvPr/>
        </p:nvSpPr>
        <p:spPr>
          <a:xfrm>
            <a:off x="676275" y="2019300"/>
            <a:ext cx="7924800" cy="2936240"/>
          </a:xfrm>
          <a:prstGeom prst="rect"/>
          <a:noFill/>
        </p:spPr>
        <p:txBody>
          <a:bodyPr rtlCol="0" wrap="square">
            <a:spAutoFit/>
          </a:bodyPr>
          <a:p>
            <a:r>
              <a:rPr dirty="0" sz="2400" lang="en-US"/>
              <a:t>This project focuses on leveraging Excel to systematically analyze employee performance data. By using Excel's advanced features, such as pivot tables, charts, and formulas, the project aims to provide a comprehensive analysis of performance metrics. The goal is to offer insights into employee strengths and weaknesses, track progress over time, and support strategic HR decisions.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3" name="TextBox 8"/>
          <p:cNvSpPr txBox="1"/>
          <p:nvPr/>
        </p:nvSpPr>
        <p:spPr>
          <a:xfrm>
            <a:off x="685800" y="2019300"/>
            <a:ext cx="6010275" cy="3291840"/>
          </a:xfrm>
          <a:prstGeom prst="rect"/>
          <a:noFill/>
        </p:spPr>
        <p:txBody>
          <a:bodyPr rtlCol="0" wrap="square">
            <a:spAutoFit/>
          </a:bodyPr>
          <a:p>
            <a:r>
              <a:rPr dirty="0" sz="2400" lang="en-US"/>
              <a:t>The primary users of this analysis tool are HR managers, team leaders, and senior executives who need to assess employee performance comprehensively. These stakeholders require a clear view of performance trends to make informed decisions regarding promotions, training needs, and performance improvement plans.</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fla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9" name="TextBox 7"/>
          <p:cNvSpPr txBox="1"/>
          <p:nvPr/>
        </p:nvSpPr>
        <p:spPr>
          <a:xfrm>
            <a:off x="2729664" y="2019300"/>
            <a:ext cx="6858000" cy="3647440"/>
          </a:xfrm>
          <a:prstGeom prst="rect"/>
          <a:noFill/>
        </p:spPr>
        <p:txBody>
          <a:bodyPr rtlCol="0" wrap="square">
            <a:spAutoFit/>
          </a:bodyPr>
          <a:p>
            <a:r>
              <a:rPr dirty="0" sz="2400" lang="en-US"/>
              <a:t>Our solution involves creating a robust Excel-based performance analysis tool that consolidates various performance metrics into a single, accessible format. The tool includes interactive dashboards, performance charts, and summary reports that enable users to evaluate performance trends, compare employee performance across different parameters, and make data-driven decisions to enhance overall workforce effectiveness.</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0" name="Title 1"/>
          <p:cNvSpPr>
            <a:spLocks noGrp="1"/>
          </p:cNvSpPr>
          <p:nvPr>
            <p:ph type="title"/>
          </p:nvPr>
        </p:nvSpPr>
        <p:spPr>
          <a:xfrm>
            <a:off x="755332" y="385444"/>
            <a:ext cx="10681335" cy="723901"/>
          </a:xfrm>
        </p:spPr>
        <p:txBody>
          <a:bodyPr/>
          <a:p>
            <a:r>
              <a:rPr dirty="0" lang="en-IN"/>
              <a:t>Dataset Description</a:t>
            </a:r>
          </a:p>
        </p:txBody>
      </p:sp>
      <p:sp>
        <p:nvSpPr>
          <p:cNvPr id="1048621" name="TextBox 3"/>
          <p:cNvSpPr txBox="1"/>
          <p:nvPr/>
        </p:nvSpPr>
        <p:spPr>
          <a:xfrm>
            <a:off x="731269" y="1600200"/>
            <a:ext cx="6705600" cy="2936240"/>
          </a:xfrm>
          <a:prstGeom prst="rect"/>
          <a:noFill/>
        </p:spPr>
        <p:txBody>
          <a:bodyPr rtlCol="0" wrap="square">
            <a:spAutoFit/>
          </a:bodyPr>
          <a:p>
            <a:r>
              <a:rPr dirty="0" sz="2400" lang="en-US"/>
              <a:t>The dataset used in this analysis includes various performance-related metrics, such as individual performance ratings, productivity scores, attendance records, and qualitative feedback from supervisors. The data is collected over a specified period and is essential for evaluating employee performance comprehensively.</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9582150" y="153465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1" name="TextBox 1"/>
          <p:cNvSpPr txBox="1"/>
          <p:nvPr/>
        </p:nvSpPr>
        <p:spPr>
          <a:xfrm>
            <a:off x="2722041" y="1943734"/>
            <a:ext cx="6721996" cy="36474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2400" lang="en-US">
                <a:latin typeface="Arial"/>
              </a:rPr>
              <a:t>The performance analysis revealed significant insights into employee performance trends, highlighting high achievers and identifying areas where performance could be improved. Visualizations, such as bar charts and line graphs, helped in interpreting complex data and communicating findings effectively. These insights can be used to inform performance reviews, identify training needs, and optimize team management strategies.</a:t>
            </a:r>
            <a:endParaRPr dirty="0" sz="2400"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Pugazh S</cp:lastModifiedBy>
  <dcterms:created xsi:type="dcterms:W3CDTF">2024-03-28T17:07:22Z</dcterms:created>
  <dcterms:modified xsi:type="dcterms:W3CDTF">2024-08-30T05:55:41Z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ce3289c0dbf548da993b6195f46556f7</vt:lpwstr>
  </property>
</Properties>
</file>