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49394bc4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49394bc4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9394bc46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9394bc4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9394bc4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9394bc4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9394bc46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9394bc46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9394bc46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9394bc46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8ef41a6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8ef41a6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8ef41a6d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8ef41a6d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8ef41a6d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8ef41a6d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8783" y="7354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Multi level network training </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0" name="Google Shape;60;p14"/>
          <p:cNvSpPr txBox="1"/>
          <p:nvPr>
            <p:ph idx="1" type="body"/>
          </p:nvPr>
        </p:nvSpPr>
        <p:spPr>
          <a:xfrm>
            <a:off x="242050" y="913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rPr>
              <a:t>We investigate a particular training scenario where the input comes in a hierarchical way, i.e., each new hierarchical component when added to the previous components of data provide better resolution. With multiple resolution data the idea is to train a small network with lower resolution and use the </a:t>
            </a:r>
            <a:r>
              <a:rPr lang="en">
                <a:solidFill>
                  <a:schemeClr val="dk1"/>
                </a:solidFill>
                <a:highlight>
                  <a:srgbClr val="FFFFFF"/>
                </a:highlight>
              </a:rPr>
              <a:t>trained</a:t>
            </a:r>
            <a:r>
              <a:rPr lang="en">
                <a:solidFill>
                  <a:schemeClr val="dk1"/>
                </a:solidFill>
                <a:highlight>
                  <a:srgbClr val="FFFFFF"/>
                </a:highlight>
              </a:rPr>
              <a:t> weight to help the medium/large size network to train faster. Since small network training is relatively fast and inexpensive, the idea is doing so can help </a:t>
            </a:r>
            <a:r>
              <a:rPr lang="en">
                <a:solidFill>
                  <a:schemeClr val="dk1"/>
                </a:solidFill>
                <a:highlight>
                  <a:srgbClr val="FFFFFF"/>
                </a:highlight>
              </a:rPr>
              <a:t>achieve</a:t>
            </a:r>
            <a:r>
              <a:rPr lang="en">
                <a:solidFill>
                  <a:schemeClr val="dk1"/>
                </a:solidFill>
                <a:highlight>
                  <a:srgbClr val="FFFFFF"/>
                </a:highlight>
              </a:rPr>
              <a:t> faster training time overall.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generation </a:t>
            </a:r>
            <a:endParaRPr/>
          </a:p>
        </p:txBody>
      </p:sp>
      <p:sp>
        <p:nvSpPr>
          <p:cNvPr id="66" name="Google Shape;66;p1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a:t>
            </a:r>
            <a:r>
              <a:rPr lang="en"/>
              <a:t>demonstrate</a:t>
            </a:r>
            <a:r>
              <a:rPr lang="en"/>
              <a:t> a 2 level </a:t>
            </a:r>
            <a:r>
              <a:rPr lang="en"/>
              <a:t>approach. This can be easily applied for 3 level too.</a:t>
            </a:r>
            <a:endParaRPr/>
          </a:p>
          <a:p>
            <a:pPr indent="0" lvl="0" marL="0" rtl="0" algn="l">
              <a:spcBef>
                <a:spcPts val="1200"/>
              </a:spcBef>
              <a:spcAft>
                <a:spcPts val="0"/>
              </a:spcAft>
              <a:buNone/>
            </a:pPr>
            <a:r>
              <a:rPr lang="en"/>
              <a:t>We use the widely available MNIST dataset, the original data is 28 x 28 resolution, We downsampled it to 14 x 14 to create a lower resolution data. </a:t>
            </a:r>
            <a:endParaRPr/>
          </a:p>
          <a:p>
            <a:pPr indent="0" lvl="0" marL="0" rtl="0" algn="l">
              <a:spcBef>
                <a:spcPts val="1200"/>
              </a:spcBef>
              <a:spcAft>
                <a:spcPts val="1200"/>
              </a:spcAft>
              <a:buNone/>
            </a:pPr>
            <a:r>
              <a:rPr lang="en"/>
              <a:t>The Idea is we train on the lower resolution which takes 14 x 14 image, then load the network weight into a network can take 14 x 14 + 28 x 28 input. Here the 28 x 28 input does not necessary to be the original image, in this experiment we used difference image, i.e the difference between the original 28 x 28 image and the artificial upsampled from 14x14.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6013450" y="2495550"/>
            <a:ext cx="1962000" cy="1938550"/>
          </a:xfrm>
          <a:prstGeom prst="rect">
            <a:avLst/>
          </a:prstGeom>
          <a:noFill/>
          <a:ln>
            <a:noFill/>
          </a:ln>
        </p:spPr>
      </p:pic>
      <p:pic>
        <p:nvPicPr>
          <p:cNvPr id="72" name="Google Shape;72;p16"/>
          <p:cNvPicPr preferRelativeResize="0"/>
          <p:nvPr/>
        </p:nvPicPr>
        <p:blipFill>
          <a:blip r:embed="rId4">
            <a:alphaModFix/>
          </a:blip>
          <a:stretch>
            <a:fillRect/>
          </a:stretch>
        </p:blipFill>
        <p:spPr>
          <a:xfrm>
            <a:off x="5922501" y="107850"/>
            <a:ext cx="2143900" cy="2118275"/>
          </a:xfrm>
          <a:prstGeom prst="rect">
            <a:avLst/>
          </a:prstGeom>
          <a:noFill/>
          <a:ln>
            <a:noFill/>
          </a:ln>
        </p:spPr>
      </p:pic>
      <p:pic>
        <p:nvPicPr>
          <p:cNvPr id="73" name="Google Shape;73;p16"/>
          <p:cNvPicPr preferRelativeResize="0"/>
          <p:nvPr/>
        </p:nvPicPr>
        <p:blipFill>
          <a:blip r:embed="rId5">
            <a:alphaModFix/>
          </a:blip>
          <a:stretch>
            <a:fillRect/>
          </a:stretch>
        </p:blipFill>
        <p:spPr>
          <a:xfrm>
            <a:off x="912023" y="107850"/>
            <a:ext cx="2006200" cy="1982200"/>
          </a:xfrm>
          <a:prstGeom prst="rect">
            <a:avLst/>
          </a:prstGeom>
          <a:noFill/>
          <a:ln>
            <a:noFill/>
          </a:ln>
        </p:spPr>
      </p:pic>
      <p:pic>
        <p:nvPicPr>
          <p:cNvPr id="74" name="Google Shape;74;p16"/>
          <p:cNvPicPr preferRelativeResize="0"/>
          <p:nvPr/>
        </p:nvPicPr>
        <p:blipFill>
          <a:blip r:embed="rId6">
            <a:alphaModFix/>
          </a:blip>
          <a:stretch>
            <a:fillRect/>
          </a:stretch>
        </p:blipFill>
        <p:spPr>
          <a:xfrm>
            <a:off x="950525" y="2490250"/>
            <a:ext cx="1962000" cy="1938550"/>
          </a:xfrm>
          <a:prstGeom prst="rect">
            <a:avLst/>
          </a:prstGeom>
          <a:noFill/>
          <a:ln>
            <a:noFill/>
          </a:ln>
        </p:spPr>
      </p:pic>
      <p:sp>
        <p:nvSpPr>
          <p:cNvPr id="75" name="Google Shape;75;p16"/>
          <p:cNvSpPr txBox="1"/>
          <p:nvPr/>
        </p:nvSpPr>
        <p:spPr>
          <a:xfrm>
            <a:off x="1102925" y="2090050"/>
            <a:ext cx="196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Original</a:t>
            </a:r>
            <a:r>
              <a:rPr lang="en"/>
              <a:t> image</a:t>
            </a:r>
            <a:endParaRPr/>
          </a:p>
        </p:txBody>
      </p:sp>
      <p:sp>
        <p:nvSpPr>
          <p:cNvPr id="76" name="Google Shape;76;p16"/>
          <p:cNvSpPr txBox="1"/>
          <p:nvPr/>
        </p:nvSpPr>
        <p:spPr>
          <a:xfrm>
            <a:off x="6104400" y="2073725"/>
            <a:ext cx="196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Downsampled</a:t>
            </a:r>
            <a:r>
              <a:rPr lang="en"/>
              <a:t> image</a:t>
            </a:r>
            <a:endParaRPr/>
          </a:p>
        </p:txBody>
      </p:sp>
      <p:sp>
        <p:nvSpPr>
          <p:cNvPr id="77" name="Google Shape;77;p16"/>
          <p:cNvSpPr txBox="1"/>
          <p:nvPr/>
        </p:nvSpPr>
        <p:spPr>
          <a:xfrm>
            <a:off x="1026725" y="4428800"/>
            <a:ext cx="196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Upsampled from </a:t>
            </a:r>
            <a:r>
              <a:rPr lang="en"/>
              <a:t>downsampled</a:t>
            </a:r>
            <a:r>
              <a:rPr lang="en"/>
              <a:t> image</a:t>
            </a:r>
            <a:endParaRPr/>
          </a:p>
        </p:txBody>
      </p:sp>
      <p:sp>
        <p:nvSpPr>
          <p:cNvPr id="78" name="Google Shape;78;p16"/>
          <p:cNvSpPr txBox="1"/>
          <p:nvPr/>
        </p:nvSpPr>
        <p:spPr>
          <a:xfrm>
            <a:off x="6104400" y="4455725"/>
            <a:ext cx="196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Difference image</a:t>
            </a:r>
            <a:endParaRPr/>
          </a:p>
        </p:txBody>
      </p:sp>
      <p:cxnSp>
        <p:nvCxnSpPr>
          <p:cNvPr id="79" name="Google Shape;79;p16"/>
          <p:cNvCxnSpPr/>
          <p:nvPr/>
        </p:nvCxnSpPr>
        <p:spPr>
          <a:xfrm flipH="1" rot="10800000">
            <a:off x="3404250" y="922675"/>
            <a:ext cx="1866600" cy="31800"/>
          </a:xfrm>
          <a:prstGeom prst="straightConnector1">
            <a:avLst/>
          </a:prstGeom>
          <a:noFill/>
          <a:ln cap="flat" cmpd="sng" w="9525">
            <a:solidFill>
              <a:schemeClr val="dk2"/>
            </a:solidFill>
            <a:prstDash val="solid"/>
            <a:round/>
            <a:headEnd len="med" w="med" type="none"/>
            <a:tailEnd len="med" w="med" type="stealth"/>
          </a:ln>
        </p:spPr>
      </p:cxnSp>
      <p:cxnSp>
        <p:nvCxnSpPr>
          <p:cNvPr id="80" name="Google Shape;80;p16"/>
          <p:cNvCxnSpPr/>
          <p:nvPr/>
        </p:nvCxnSpPr>
        <p:spPr>
          <a:xfrm flipH="1">
            <a:off x="3531400" y="2163450"/>
            <a:ext cx="1983300" cy="99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53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network </a:t>
            </a:r>
            <a:r>
              <a:rPr lang="en"/>
              <a:t>architecture</a:t>
            </a:r>
            <a:r>
              <a:rPr lang="en"/>
              <a:t> </a:t>
            </a:r>
            <a:endParaRPr/>
          </a:p>
        </p:txBody>
      </p:sp>
      <p:sp>
        <p:nvSpPr>
          <p:cNvPr id="86" name="Google Shape;86;p17"/>
          <p:cNvSpPr txBox="1"/>
          <p:nvPr>
            <p:ph idx="1" type="body"/>
          </p:nvPr>
        </p:nvSpPr>
        <p:spPr>
          <a:xfrm>
            <a:off x="311700" y="1152475"/>
            <a:ext cx="304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Small:	Layer 1: (64,32)</a:t>
            </a:r>
            <a:endParaRPr/>
          </a:p>
          <a:p>
            <a:pPr indent="0" lvl="0" marL="0" rtl="0" algn="l">
              <a:spcBef>
                <a:spcPts val="1200"/>
              </a:spcBef>
              <a:spcAft>
                <a:spcPts val="0"/>
              </a:spcAft>
              <a:buNone/>
            </a:pPr>
            <a:r>
              <a:rPr lang="en"/>
              <a:t>		Layer 2: (32,32)</a:t>
            </a:r>
            <a:endParaRPr/>
          </a:p>
          <a:p>
            <a:pPr indent="0" lvl="0" marL="0" rtl="0" algn="l">
              <a:spcBef>
                <a:spcPts val="1200"/>
              </a:spcBef>
              <a:spcAft>
                <a:spcPts val="0"/>
              </a:spcAft>
              <a:buNone/>
            </a:pPr>
            <a:r>
              <a:rPr lang="en"/>
              <a:t>		</a:t>
            </a:r>
            <a:r>
              <a:rPr lang="en"/>
              <a:t>Layer 3: </a:t>
            </a:r>
            <a:r>
              <a:rPr lang="en"/>
              <a:t>(32,16)</a:t>
            </a:r>
            <a:endParaRPr/>
          </a:p>
          <a:p>
            <a:pPr indent="0" lvl="0" marL="0" rtl="0" algn="l">
              <a:spcBef>
                <a:spcPts val="1200"/>
              </a:spcBef>
              <a:spcAft>
                <a:spcPts val="0"/>
              </a:spcAft>
              <a:buNone/>
            </a:pPr>
            <a:r>
              <a:rPr lang="en"/>
              <a:t>		</a:t>
            </a:r>
            <a:r>
              <a:rPr lang="en"/>
              <a:t>Layer 4: </a:t>
            </a:r>
            <a:r>
              <a:rPr lang="en"/>
              <a:t>(16,16)</a:t>
            </a:r>
            <a:endParaRPr/>
          </a:p>
          <a:p>
            <a:pPr indent="0" lvl="0" marL="0" rtl="0" algn="l">
              <a:spcBef>
                <a:spcPts val="1200"/>
              </a:spcBef>
              <a:spcAft>
                <a:spcPts val="1200"/>
              </a:spcAft>
              <a:buNone/>
            </a:pPr>
            <a:r>
              <a:rPr lang="en"/>
              <a:t>		</a:t>
            </a:r>
            <a:r>
              <a:rPr lang="en"/>
              <a:t>Layer 5: </a:t>
            </a:r>
            <a:r>
              <a:rPr lang="en"/>
              <a:t>(16,10)</a:t>
            </a:r>
            <a:endParaRPr/>
          </a:p>
        </p:txBody>
      </p:sp>
      <p:sp>
        <p:nvSpPr>
          <p:cNvPr id="87" name="Google Shape;87;p17"/>
          <p:cNvSpPr txBox="1"/>
          <p:nvPr>
            <p:ph idx="1" type="body"/>
          </p:nvPr>
        </p:nvSpPr>
        <p:spPr>
          <a:xfrm>
            <a:off x="3796925" y="1076275"/>
            <a:ext cx="304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Medium</a:t>
            </a:r>
            <a:r>
              <a:rPr lang="en"/>
              <a:t>:	 </a:t>
            </a:r>
            <a:r>
              <a:rPr lang="en"/>
              <a:t>Layer 1: </a:t>
            </a:r>
            <a:r>
              <a:rPr lang="en"/>
              <a:t>(320,160)</a:t>
            </a:r>
            <a:endParaRPr/>
          </a:p>
          <a:p>
            <a:pPr indent="0" lvl="0" marL="0" rtl="0" algn="l">
              <a:spcBef>
                <a:spcPts val="1200"/>
              </a:spcBef>
              <a:spcAft>
                <a:spcPts val="0"/>
              </a:spcAft>
              <a:buNone/>
            </a:pPr>
            <a:r>
              <a:rPr lang="en"/>
              <a:t>		 </a:t>
            </a:r>
            <a:r>
              <a:rPr lang="en"/>
              <a:t>Layer 2: </a:t>
            </a:r>
            <a:r>
              <a:rPr lang="en"/>
              <a:t>(160,64)</a:t>
            </a:r>
            <a:endParaRPr/>
          </a:p>
          <a:p>
            <a:pPr indent="0" lvl="0" marL="0" rtl="0" algn="l">
              <a:spcBef>
                <a:spcPts val="1200"/>
              </a:spcBef>
              <a:spcAft>
                <a:spcPts val="0"/>
              </a:spcAft>
              <a:buNone/>
            </a:pPr>
            <a:r>
              <a:rPr lang="en"/>
              <a:t>		 </a:t>
            </a:r>
            <a:r>
              <a:rPr lang="en"/>
              <a:t>Layer 3: </a:t>
            </a:r>
            <a:r>
              <a:rPr lang="en"/>
              <a:t>(64,32)</a:t>
            </a:r>
            <a:endParaRPr/>
          </a:p>
          <a:p>
            <a:pPr indent="0" lvl="0" marL="0" rtl="0" algn="l">
              <a:spcBef>
                <a:spcPts val="1200"/>
              </a:spcBef>
              <a:spcAft>
                <a:spcPts val="0"/>
              </a:spcAft>
              <a:buNone/>
            </a:pPr>
            <a:r>
              <a:rPr lang="en"/>
              <a:t>		 </a:t>
            </a:r>
            <a:r>
              <a:rPr lang="en"/>
              <a:t>Layer 4: </a:t>
            </a:r>
            <a:r>
              <a:rPr lang="en"/>
              <a:t>(32,16)</a:t>
            </a:r>
            <a:endParaRPr/>
          </a:p>
          <a:p>
            <a:pPr indent="0" lvl="0" marL="0" rtl="0" algn="l">
              <a:spcBef>
                <a:spcPts val="1200"/>
              </a:spcBef>
              <a:spcAft>
                <a:spcPts val="1200"/>
              </a:spcAft>
              <a:buNone/>
            </a:pPr>
            <a:r>
              <a:rPr lang="en"/>
              <a:t>		 </a:t>
            </a:r>
            <a:r>
              <a:rPr lang="en"/>
              <a:t>Layer 5: </a:t>
            </a:r>
            <a:r>
              <a:rPr lang="en"/>
              <a:t>(16,10)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99825" y="1167175"/>
            <a:ext cx="3441425" cy="3455700"/>
          </a:xfrm>
          <a:prstGeom prst="rect">
            <a:avLst/>
          </a:prstGeom>
          <a:noFill/>
          <a:ln>
            <a:noFill/>
          </a:ln>
        </p:spPr>
      </p:pic>
      <p:sp>
        <p:nvSpPr>
          <p:cNvPr id="93" name="Google Shape;93;p18"/>
          <p:cNvSpPr txBox="1"/>
          <p:nvPr/>
        </p:nvSpPr>
        <p:spPr>
          <a:xfrm>
            <a:off x="517325" y="69650"/>
            <a:ext cx="7690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we have two network, the blue represent the smaller network, and red represent the larger network. The idea is we can train the blue network first, then load the blue network’s weight into the red network. For classification problem like MNIST, it is </a:t>
            </a:r>
            <a:r>
              <a:rPr lang="en"/>
              <a:t>crucial</a:t>
            </a:r>
            <a:r>
              <a:rPr lang="en"/>
              <a:t> the last layer size must match between the small network and the larger network. </a:t>
            </a:r>
            <a:endParaRPr/>
          </a:p>
        </p:txBody>
      </p:sp>
      <p:pic>
        <p:nvPicPr>
          <p:cNvPr id="94" name="Google Shape;94;p18"/>
          <p:cNvPicPr preferRelativeResize="0"/>
          <p:nvPr/>
        </p:nvPicPr>
        <p:blipFill>
          <a:blip r:embed="rId4">
            <a:alphaModFix/>
          </a:blip>
          <a:stretch>
            <a:fillRect/>
          </a:stretch>
        </p:blipFill>
        <p:spPr>
          <a:xfrm>
            <a:off x="5501675" y="1949762"/>
            <a:ext cx="3286650" cy="2056025"/>
          </a:xfrm>
          <a:prstGeom prst="rect">
            <a:avLst/>
          </a:prstGeom>
          <a:noFill/>
          <a:ln>
            <a:noFill/>
          </a:ln>
        </p:spPr>
      </p:pic>
      <p:cxnSp>
        <p:nvCxnSpPr>
          <p:cNvPr id="95" name="Google Shape;95;p18"/>
          <p:cNvCxnSpPr/>
          <p:nvPr/>
        </p:nvCxnSpPr>
        <p:spPr>
          <a:xfrm>
            <a:off x="4158575" y="2855300"/>
            <a:ext cx="915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5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result</a:t>
            </a:r>
            <a:endParaRPr/>
          </a:p>
        </p:txBody>
      </p:sp>
      <p:pic>
        <p:nvPicPr>
          <p:cNvPr id="101" name="Google Shape;101;p19"/>
          <p:cNvPicPr preferRelativeResize="0"/>
          <p:nvPr/>
        </p:nvPicPr>
        <p:blipFill>
          <a:blip r:embed="rId3">
            <a:alphaModFix/>
          </a:blip>
          <a:stretch>
            <a:fillRect/>
          </a:stretch>
        </p:blipFill>
        <p:spPr>
          <a:xfrm>
            <a:off x="4229442" y="1511400"/>
            <a:ext cx="4910258" cy="3682700"/>
          </a:xfrm>
          <a:prstGeom prst="rect">
            <a:avLst/>
          </a:prstGeom>
          <a:noFill/>
          <a:ln>
            <a:noFill/>
          </a:ln>
        </p:spPr>
      </p:pic>
      <p:pic>
        <p:nvPicPr>
          <p:cNvPr id="102" name="Google Shape;102;p19"/>
          <p:cNvPicPr preferRelativeResize="0"/>
          <p:nvPr/>
        </p:nvPicPr>
        <p:blipFill>
          <a:blip r:embed="rId4">
            <a:alphaModFix/>
          </a:blip>
          <a:stretch>
            <a:fillRect/>
          </a:stretch>
        </p:blipFill>
        <p:spPr>
          <a:xfrm>
            <a:off x="57497" y="1572038"/>
            <a:ext cx="4760075" cy="3570050"/>
          </a:xfrm>
          <a:prstGeom prst="rect">
            <a:avLst/>
          </a:prstGeom>
          <a:noFill/>
          <a:ln>
            <a:noFill/>
          </a:ln>
        </p:spPr>
      </p:pic>
      <p:sp>
        <p:nvSpPr>
          <p:cNvPr id="103" name="Google Shape;103;p19"/>
          <p:cNvSpPr txBox="1"/>
          <p:nvPr/>
        </p:nvSpPr>
        <p:spPr>
          <a:xfrm>
            <a:off x="311700" y="537675"/>
            <a:ext cx="8268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on the left, we run the large network for 300 epochs it took 8 seconds to finish and reached an accuracy 90%, on the right we trained the small, medium, large network each for 100 epochs and using load weight function, the accuracy reached 92 % and the run </a:t>
            </a:r>
            <a:r>
              <a:rPr lang="en"/>
              <a:t>only took 3.2 second.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 note the experiment is not trying to achieve the best MNIST accuracy,it is not the focus for this experiment.  it is merely use the dataset as an experiment for this type of training design.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4313175" y="1445750"/>
            <a:ext cx="4914400" cy="3685800"/>
          </a:xfrm>
          <a:prstGeom prst="rect">
            <a:avLst/>
          </a:prstGeom>
          <a:noFill/>
          <a:ln>
            <a:noFill/>
          </a:ln>
        </p:spPr>
      </p:pic>
      <p:pic>
        <p:nvPicPr>
          <p:cNvPr id="109" name="Google Shape;109;p20"/>
          <p:cNvPicPr preferRelativeResize="0"/>
          <p:nvPr/>
        </p:nvPicPr>
        <p:blipFill>
          <a:blip r:embed="rId4">
            <a:alphaModFix/>
          </a:blip>
          <a:stretch>
            <a:fillRect/>
          </a:stretch>
        </p:blipFill>
        <p:spPr>
          <a:xfrm>
            <a:off x="62700" y="1603350"/>
            <a:ext cx="4714475" cy="3535850"/>
          </a:xfrm>
          <a:prstGeom prst="rect">
            <a:avLst/>
          </a:prstGeom>
          <a:noFill/>
          <a:ln>
            <a:noFill/>
          </a:ln>
        </p:spPr>
      </p:pic>
      <p:sp>
        <p:nvSpPr>
          <p:cNvPr id="110" name="Google Shape;110;p20"/>
          <p:cNvSpPr txBox="1"/>
          <p:nvPr/>
        </p:nvSpPr>
        <p:spPr>
          <a:xfrm>
            <a:off x="311700" y="690075"/>
            <a:ext cx="8268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for two level experiment, we can see similar result, which the medium size network on it’s own runs for 300 epoch took 0.66 second and have the accuracy of 90%, where we can </a:t>
            </a:r>
            <a:r>
              <a:rPr lang="en"/>
              <a:t>combine</a:t>
            </a:r>
            <a:r>
              <a:rPr lang="en"/>
              <a:t> both small and medium network each with 200 epoch and 100 epoch training, it reduced the training time to 0.39 second and also reach around the same accuracy.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 </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intuition</a:t>
            </a:r>
            <a:r>
              <a:rPr lang="en"/>
              <a:t> </a:t>
            </a:r>
            <a:r>
              <a:rPr lang="en"/>
              <a:t>behind</a:t>
            </a:r>
            <a:r>
              <a:rPr lang="en"/>
              <a:t> this method is generally small network can </a:t>
            </a:r>
            <a:r>
              <a:rPr lang="en"/>
              <a:t>generalize</a:t>
            </a:r>
            <a:r>
              <a:rPr lang="en"/>
              <a:t> the problem a lot faster, since lower </a:t>
            </a:r>
            <a:r>
              <a:rPr lang="en"/>
              <a:t>resolution</a:t>
            </a:r>
            <a:r>
              <a:rPr lang="en"/>
              <a:t> input generally have less noise, the accuracy increase the most in the </a:t>
            </a:r>
            <a:r>
              <a:rPr lang="en"/>
              <a:t>beginning</a:t>
            </a:r>
            <a:r>
              <a:rPr lang="en"/>
              <a:t> of the training as shown in the result history, so using a small network we can quickly gain </a:t>
            </a:r>
            <a:r>
              <a:rPr lang="en"/>
              <a:t>training</a:t>
            </a:r>
            <a:r>
              <a:rPr lang="en"/>
              <a:t> accuracy, but since small network can quickly saturate due to it’s network size, we can use the already </a:t>
            </a:r>
            <a:r>
              <a:rPr lang="en"/>
              <a:t>trained</a:t>
            </a:r>
            <a:r>
              <a:rPr lang="en"/>
              <a:t> weight and use a larger network to </a:t>
            </a:r>
            <a:r>
              <a:rPr lang="en"/>
              <a:t>continue</a:t>
            </a:r>
            <a:r>
              <a:rPr lang="en"/>
              <a:t> improve the accuracy.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For this experiment for the </a:t>
            </a:r>
            <a:r>
              <a:rPr lang="en"/>
              <a:t>simplicity</a:t>
            </a:r>
            <a:r>
              <a:rPr lang="en"/>
              <a:t> I did not use any bias layer, but the idea would follow the same with loading trained bias layer into a larger one.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