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1T08:17:0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29 296,'0'0'348,"0"0"-57,6-1 11,19-3-16,-19 3-52,-6 1-1,1-1-177,0-1 0,0 1 0,0 0 0,0 0 0,0 0 0,0 0 0,1 0 0,-1 0 0,0 0 0,1 0 0,-1 1 0,1-1 0,-1 0 0,1 1 0,-1 0 0,1-1 0,-1 1 0,1 0 0,-1-1 0,1 1 0,0 0 0,-1 0 0,2 0-56,-2 0-91,5-1 110,7-4-1909,-13 5 1422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8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029D-7F14-4453-BF30-A7D708868DDE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11B4-C477-4ED5-985F-F4736F77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7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whatsnew/" TargetMode="External"/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E8Cz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45" y="44557"/>
            <a:ext cx="8584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C Programming Workshop – Jan 7,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5944" y="637454"/>
            <a:ext cx="5729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Review of Jan. 7, 2018 Session Key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964" y="1116128"/>
            <a:ext cx="360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</a:t>
            </a:r>
            <a:r>
              <a:rPr lang="en-US" b="1" dirty="0"/>
              <a:t>Learn-C.org Tutorial: Hello World</a:t>
            </a:r>
          </a:p>
        </p:txBody>
      </p:sp>
      <p:sp>
        <p:nvSpPr>
          <p:cNvPr id="7" name="Rectangle 6"/>
          <p:cNvSpPr/>
          <p:nvPr/>
        </p:nvSpPr>
        <p:spPr>
          <a:xfrm>
            <a:off x="820788" y="1600849"/>
            <a:ext cx="26037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#include &lt;</a:t>
            </a:r>
            <a:r>
              <a:rPr lang="en-US" b="1" dirty="0" err="1">
                <a:solidFill>
                  <a:schemeClr val="accent4"/>
                </a:solidFill>
              </a:rPr>
              <a:t>stdio.h</a:t>
            </a:r>
            <a:r>
              <a:rPr lang="en-US" b="1" dirty="0">
                <a:solidFill>
                  <a:schemeClr val="accent4"/>
                </a:solidFill>
              </a:rPr>
              <a:t>&gt;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r>
              <a:rPr lang="en-US" b="1" dirty="0" err="1">
                <a:solidFill>
                  <a:schemeClr val="accent4"/>
                </a:solidFill>
              </a:rPr>
              <a:t>int</a:t>
            </a:r>
            <a:r>
              <a:rPr lang="en-US" b="1" dirty="0">
                <a:solidFill>
                  <a:schemeClr val="accent4"/>
                </a:solidFill>
              </a:rPr>
              <a:t> main() {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</a:t>
            </a:r>
            <a:r>
              <a:rPr lang="en-US" b="1" dirty="0" err="1">
                <a:solidFill>
                  <a:schemeClr val="accent4"/>
                </a:solidFill>
              </a:rPr>
              <a:t>printf</a:t>
            </a:r>
            <a:r>
              <a:rPr lang="en-US" b="1" dirty="0">
                <a:solidFill>
                  <a:schemeClr val="accent4"/>
                </a:solidFill>
              </a:rPr>
              <a:t>("Hello, World!");</a:t>
            </a:r>
          </a:p>
          <a:p>
            <a:r>
              <a:rPr lang="en-US" b="1" dirty="0">
                <a:solidFill>
                  <a:schemeClr val="accent4"/>
                </a:solidFill>
              </a:rPr>
              <a:t>  return 0;</a:t>
            </a:r>
          </a:p>
          <a:p>
            <a:r>
              <a:rPr lang="en-US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248" y="1533134"/>
            <a:ext cx="2720817" cy="1936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11" idx="1"/>
          </p:cNvCxnSpPr>
          <p:nvPr/>
        </p:nvCxnSpPr>
        <p:spPr>
          <a:xfrm flipH="1">
            <a:off x="2759103" y="1804779"/>
            <a:ext cx="17713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30413" y="1481613"/>
            <a:ext cx="644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Include </a:t>
            </a:r>
            <a:r>
              <a:rPr lang="en-US" dirty="0">
                <a:solidFill>
                  <a:srgbClr val="FF0000"/>
                </a:solidFill>
              </a:rPr>
              <a:t>the standard input/output library. This should be added to all C programs. Other libraries can be added as needed</a:t>
            </a:r>
          </a:p>
        </p:txBody>
      </p:sp>
      <p:cxnSp>
        <p:nvCxnSpPr>
          <p:cNvPr id="14" name="Straight Arrow Connector 13"/>
          <p:cNvCxnSpPr>
            <a:cxnSpLocks/>
            <a:stCxn id="16" idx="1"/>
          </p:cNvCxnSpPr>
          <p:nvPr/>
        </p:nvCxnSpPr>
        <p:spPr>
          <a:xfrm flipH="1" flipV="1">
            <a:off x="3330487" y="2637110"/>
            <a:ext cx="1233045" cy="451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63532" y="2903675"/>
            <a:ext cx="28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Print to the console window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63532" y="2154847"/>
            <a:ext cx="5694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program needs a main routine that will execute code</a:t>
            </a:r>
          </a:p>
          <a:p>
            <a:r>
              <a:rPr lang="en-US" dirty="0">
                <a:solidFill>
                  <a:srgbClr val="FF0000"/>
                </a:solidFill>
              </a:rPr>
              <a:t>Between the curly brackets</a:t>
            </a:r>
          </a:p>
        </p:txBody>
      </p:sp>
      <p:cxnSp>
        <p:nvCxnSpPr>
          <p:cNvPr id="19" name="Straight Arrow Connector 18"/>
          <p:cNvCxnSpPr>
            <a:cxnSpLocks/>
            <a:stCxn id="17" idx="1"/>
          </p:cNvCxnSpPr>
          <p:nvPr/>
        </p:nvCxnSpPr>
        <p:spPr>
          <a:xfrm flipH="1" flipV="1">
            <a:off x="2097443" y="2358877"/>
            <a:ext cx="2466089" cy="119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30412" y="3310344"/>
            <a:ext cx="506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b="1" dirty="0"/>
              <a:t>Learn-C.org Tutorial: Variables and Types tutorial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3964" y="3674029"/>
            <a:ext cx="106613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types    </a:t>
            </a:r>
            <a:r>
              <a:rPr lang="en-US" dirty="0"/>
              <a:t>C has several types of variables, but there are a few basic types:</a:t>
            </a:r>
          </a:p>
          <a:p>
            <a:endParaRPr lang="en-US" sz="1600" dirty="0"/>
          </a:p>
          <a:p>
            <a:r>
              <a:rPr lang="en-US" b="1" dirty="0">
                <a:solidFill>
                  <a:srgbClr val="00B0F0"/>
                </a:solidFill>
              </a:rPr>
              <a:t>Integers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– Positive or negative integers: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 int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short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long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long </a:t>
            </a:r>
            <a:r>
              <a:rPr lang="en-US" b="1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B0F0"/>
                </a:solidFill>
              </a:rPr>
              <a:t>Unsigned integers </a:t>
            </a:r>
            <a:r>
              <a:rPr lang="en-US" dirty="0"/>
              <a:t>– Positive integers: </a:t>
            </a:r>
            <a:r>
              <a:rPr lang="en-US" b="1" dirty="0">
                <a:solidFill>
                  <a:srgbClr val="FF0000"/>
                </a:solidFill>
              </a:rPr>
              <a:t>unsigned char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unsigned int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unsigned short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unsigned long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unsigned long </a:t>
            </a:r>
            <a:r>
              <a:rPr lang="en-US" b="1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B0F0"/>
                </a:solidFill>
              </a:rPr>
              <a:t>Floating point numbers </a:t>
            </a:r>
            <a:r>
              <a:rPr lang="en-US" dirty="0"/>
              <a:t>- real numbers (numbers with fractions): </a:t>
            </a:r>
            <a:r>
              <a:rPr lang="en-US" b="1" dirty="0">
                <a:solidFill>
                  <a:srgbClr val="FF0000"/>
                </a:solidFill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B0F0"/>
                </a:solidFill>
              </a:rPr>
              <a:t>Structures</a:t>
            </a:r>
            <a:r>
              <a:rPr lang="en-US" dirty="0"/>
              <a:t> - will be explained later, in the Structures section.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NOTE! </a:t>
            </a:r>
            <a:r>
              <a:rPr lang="en-US" dirty="0"/>
              <a:t>The different types of variables define their bounds. A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/>
              <a:t> can range only from -128 to 127, whereas a </a:t>
            </a:r>
            <a:r>
              <a:rPr lang="en-US" b="1" dirty="0">
                <a:solidFill>
                  <a:srgbClr val="FF0000"/>
                </a:solidFill>
              </a:rPr>
              <a:t>long</a:t>
            </a:r>
            <a:r>
              <a:rPr lang="en-US" dirty="0"/>
              <a:t> can range from -2,147,483,648 to 2,147,483,647 (</a:t>
            </a:r>
            <a:r>
              <a:rPr lang="en-US" b="1" dirty="0">
                <a:solidFill>
                  <a:srgbClr val="FF0000"/>
                </a:solidFill>
              </a:rPr>
              <a:t>long</a:t>
            </a:r>
            <a:r>
              <a:rPr lang="en-US" dirty="0"/>
              <a:t> and other numeric data types may have another range on different computers, for example - from –9,223,372,036,854,775,808 to 9,223,372,036,854,775,807 on 64-bit computer).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92F24D-50C4-47B2-9E48-634DBF6583AA}"/>
                  </a:ext>
                </a:extLst>
              </p14:cNvPr>
              <p14:cNvContentPartPr/>
              <p14:nvPr/>
            </p14:nvContentPartPr>
            <p14:xfrm>
              <a:off x="4530412" y="1125548"/>
              <a:ext cx="3312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92F24D-50C4-47B2-9E48-634DBF658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1412" y="1116908"/>
                <a:ext cx="5076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97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588818" y="181040"/>
            <a:ext cx="10379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C Programming Workshop; </a:t>
            </a:r>
            <a:r>
              <a:rPr lang="en-US" sz="4000" b="1" u="sng" dirty="0" err="1"/>
              <a:t>Prework</a:t>
            </a:r>
            <a:r>
              <a:rPr lang="en-US" sz="4000" b="1" u="sng" dirty="0"/>
              <a:t> – Jan 14,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161" y="1198135"/>
            <a:ext cx="6626629" cy="443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Pre-Work Assignment (Optional but Helpful)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4223" y="1556575"/>
            <a:ext cx="4115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https://www.learn-c.org/en/Conditions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8169" y="723615"/>
            <a:ext cx="622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Learn about the “if and else”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2530" y="2053736"/>
            <a:ext cx="4719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</a:rPr>
              <a:t>int</a:t>
            </a:r>
            <a:r>
              <a:rPr lang="en-US" sz="2400" b="1" dirty="0">
                <a:solidFill>
                  <a:schemeClr val="accent4"/>
                </a:solidFill>
              </a:rPr>
              <a:t> foo = 1;</a:t>
            </a:r>
          </a:p>
          <a:p>
            <a:r>
              <a:rPr lang="en-US" sz="2400" b="1" dirty="0" err="1">
                <a:solidFill>
                  <a:schemeClr val="accent4"/>
                </a:solidFill>
              </a:rPr>
              <a:t>int</a:t>
            </a:r>
            <a:r>
              <a:rPr lang="en-US" sz="2400" b="1" dirty="0">
                <a:solidFill>
                  <a:schemeClr val="accent4"/>
                </a:solidFill>
              </a:rPr>
              <a:t> bar = 2;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b="1" dirty="0">
                <a:solidFill>
                  <a:schemeClr val="accent4"/>
                </a:solidFill>
              </a:rPr>
              <a:t>if (foo &lt; bar) {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  </a:t>
            </a:r>
            <a:r>
              <a:rPr lang="en-US" sz="2400" b="1" dirty="0" err="1">
                <a:solidFill>
                  <a:schemeClr val="accent4"/>
                </a:solidFill>
              </a:rPr>
              <a:t>printf</a:t>
            </a:r>
            <a:r>
              <a:rPr lang="en-US" sz="2400" b="1" dirty="0">
                <a:solidFill>
                  <a:schemeClr val="accent4"/>
                </a:solidFill>
              </a:rPr>
              <a:t>("foo is smaller than bar.");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} else if (foo == bar) {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  </a:t>
            </a:r>
            <a:r>
              <a:rPr lang="en-US" sz="2400" b="1" dirty="0" err="1">
                <a:solidFill>
                  <a:schemeClr val="accent4"/>
                </a:solidFill>
              </a:rPr>
              <a:t>printf</a:t>
            </a:r>
            <a:r>
              <a:rPr lang="en-US" sz="2400" b="1" dirty="0">
                <a:solidFill>
                  <a:schemeClr val="accent4"/>
                </a:solidFill>
              </a:rPr>
              <a:t>("foo is equal to bar.");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} else {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  </a:t>
            </a:r>
            <a:r>
              <a:rPr lang="en-US" sz="2400" b="1" dirty="0" err="1">
                <a:solidFill>
                  <a:schemeClr val="accent4"/>
                </a:solidFill>
              </a:rPr>
              <a:t>printf</a:t>
            </a:r>
            <a:r>
              <a:rPr lang="en-US" sz="2400" b="1" dirty="0">
                <a:solidFill>
                  <a:schemeClr val="accent4"/>
                </a:solidFill>
              </a:rPr>
              <a:t>("foo is greater than bar.");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3818" y="2012649"/>
            <a:ext cx="9395392" cy="3785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2903953" y="2304569"/>
            <a:ext cx="76689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903953" y="2489235"/>
            <a:ext cx="766896" cy="15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36677" y="2304569"/>
            <a:ext cx="421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two integers and give them values</a:t>
            </a:r>
          </a:p>
        </p:txBody>
      </p:sp>
      <p:cxnSp>
        <p:nvCxnSpPr>
          <p:cNvPr id="15" name="Straight Arrow Connector 14"/>
          <p:cNvCxnSpPr>
            <a:cxnSpLocks/>
            <a:stCxn id="17" idx="1"/>
          </p:cNvCxnSpPr>
          <p:nvPr/>
        </p:nvCxnSpPr>
        <p:spPr>
          <a:xfrm flipH="1">
            <a:off x="3287401" y="3252121"/>
            <a:ext cx="1361709" cy="12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9110" y="3067455"/>
            <a:ext cx="267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test 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22604" y="3577230"/>
            <a:ext cx="385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the first test condition is true do this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6082514" y="3774877"/>
            <a:ext cx="617012" cy="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4259661" y="4127671"/>
            <a:ext cx="588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48058" y="3918951"/>
            <a:ext cx="5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second test condition if the first condition is not 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82514" y="4292869"/>
            <a:ext cx="432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the second test condition is true due this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5444667" y="4477535"/>
            <a:ext cx="543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23875" y="4668833"/>
            <a:ext cx="366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none of the above are true do this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2626662" y="4849495"/>
            <a:ext cx="2535461" cy="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588818" y="181040"/>
            <a:ext cx="1024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C Programming Workshop </a:t>
            </a:r>
            <a:r>
              <a:rPr lang="en-US" sz="4000" b="1" u="sng" dirty="0" err="1"/>
              <a:t>Prework</a:t>
            </a:r>
            <a:r>
              <a:rPr lang="en-US" sz="4000" b="1" u="sng" dirty="0"/>
              <a:t> – Jan 14, 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336" y="1228815"/>
            <a:ext cx="6626629" cy="443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Pre-Work Assignment (Optional but Helpful)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572" y="677124"/>
            <a:ext cx="3202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Learn “For” loops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0653" y="3083516"/>
            <a:ext cx="47528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3200" b="1" dirty="0">
                <a:solidFill>
                  <a:schemeClr val="accent4"/>
                </a:solidFill>
              </a:rPr>
              <a:t>for (int i = 0; i &lt; 10; i++) {</a:t>
            </a:r>
          </a:p>
          <a:p>
            <a:r>
              <a:rPr lang="nn-NO" sz="3200" b="1" dirty="0">
                <a:solidFill>
                  <a:schemeClr val="accent4"/>
                </a:solidFill>
              </a:rPr>
              <a:t>    printf("%d\n", i);</a:t>
            </a:r>
          </a:p>
          <a:p>
            <a:r>
              <a:rPr lang="nn-NO" sz="3200" b="1" dirty="0">
                <a:solidFill>
                  <a:schemeClr val="accent4"/>
                </a:solidFill>
              </a:rPr>
              <a:t>}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11" idx="2"/>
          </p:cNvCxnSpPr>
          <p:nvPr/>
        </p:nvCxnSpPr>
        <p:spPr>
          <a:xfrm>
            <a:off x="1973668" y="2757504"/>
            <a:ext cx="130662" cy="39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1393" y="2357394"/>
            <a:ext cx="2104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Define 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/>
              <a:t> as </a:t>
            </a:r>
            <a:r>
              <a:rPr lang="en-US" sz="2000" b="1" dirty="0">
                <a:solidFill>
                  <a:srgbClr val="FF0000"/>
                </a:solidFill>
              </a:rPr>
              <a:t>integer</a:t>
            </a:r>
          </a:p>
        </p:txBody>
      </p:sp>
      <p:cxnSp>
        <p:nvCxnSpPr>
          <p:cNvPr id="15" name="Straight Arrow Connector 14"/>
          <p:cNvCxnSpPr>
            <a:cxnSpLocks/>
            <a:stCxn id="17" idx="2"/>
          </p:cNvCxnSpPr>
          <p:nvPr/>
        </p:nvCxnSpPr>
        <p:spPr>
          <a:xfrm flipH="1">
            <a:off x="3178905" y="2759217"/>
            <a:ext cx="752119" cy="40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66492" y="2359107"/>
            <a:ext cx="172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 with 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 = 0</a:t>
            </a:r>
          </a:p>
        </p:txBody>
      </p:sp>
      <p:cxnSp>
        <p:nvCxnSpPr>
          <p:cNvPr id="20" name="Straight Arrow Connector 19"/>
          <p:cNvCxnSpPr>
            <a:cxnSpLocks/>
            <a:stCxn id="21" idx="1"/>
          </p:cNvCxnSpPr>
          <p:nvPr/>
        </p:nvCxnSpPr>
        <p:spPr>
          <a:xfrm flipH="1">
            <a:off x="4095204" y="2559162"/>
            <a:ext cx="1158772" cy="60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3976" y="2359107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End with 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/>
              <a:t> less then </a:t>
            </a:r>
            <a:r>
              <a:rPr lang="en-US" sz="2000" b="1" dirty="0">
                <a:solidFill>
                  <a:srgbClr val="FFC000"/>
                </a:solidFill>
              </a:rPr>
              <a:t>10</a:t>
            </a:r>
          </a:p>
        </p:txBody>
      </p:sp>
      <p:cxnSp>
        <p:nvCxnSpPr>
          <p:cNvPr id="22" name="Straight Arrow Connector 21"/>
          <p:cNvCxnSpPr>
            <a:cxnSpLocks/>
            <a:stCxn id="24" idx="1"/>
          </p:cNvCxnSpPr>
          <p:nvPr/>
        </p:nvCxnSpPr>
        <p:spPr>
          <a:xfrm flipH="1">
            <a:off x="4778735" y="2925188"/>
            <a:ext cx="1207182" cy="25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85917" y="2725133"/>
            <a:ext cx="332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Increment 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/>
              <a:t> by </a:t>
            </a:r>
            <a:r>
              <a:rPr lang="en-US" sz="2000" b="1" dirty="0">
                <a:solidFill>
                  <a:srgbClr val="FFC000"/>
                </a:solidFill>
              </a:rPr>
              <a:t>1</a:t>
            </a:r>
            <a:r>
              <a:rPr lang="en-US" sz="2000" b="1" dirty="0"/>
              <a:t> on each loop</a:t>
            </a:r>
          </a:p>
        </p:txBody>
      </p:sp>
      <p:cxnSp>
        <p:nvCxnSpPr>
          <p:cNvPr id="26" name="Straight Arrow Connector 25"/>
          <p:cNvCxnSpPr>
            <a:cxnSpLocks/>
            <a:stCxn id="27" idx="1"/>
          </p:cNvCxnSpPr>
          <p:nvPr/>
        </p:nvCxnSpPr>
        <p:spPr>
          <a:xfrm flipH="1" flipV="1">
            <a:off x="4594372" y="3938234"/>
            <a:ext cx="750726" cy="3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5098" y="3615067"/>
            <a:ext cx="5704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Run this statement from 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 = 0 </a:t>
            </a:r>
            <a:r>
              <a:rPr lang="en-US" sz="2000" b="1" dirty="0"/>
              <a:t>to </a:t>
            </a:r>
            <a:r>
              <a:rPr lang="en-US" sz="2000" b="1" dirty="0" err="1">
                <a:solidFill>
                  <a:srgbClr val="FFC000"/>
                </a:solidFill>
              </a:rPr>
              <a:t>i</a:t>
            </a:r>
            <a:r>
              <a:rPr lang="en-US" sz="2000" b="1" dirty="0">
                <a:solidFill>
                  <a:srgbClr val="FFC000"/>
                </a:solidFill>
              </a:rPr>
              <a:t> = 9 </a:t>
            </a:r>
            <a:r>
              <a:rPr lang="en-US" sz="2000" b="1" dirty="0"/>
              <a:t>and then move</a:t>
            </a:r>
          </a:p>
          <a:p>
            <a:r>
              <a:rPr lang="en-US" sz="2000" b="1" dirty="0"/>
              <a:t>on to the next command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44788" y="1698417"/>
            <a:ext cx="381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https://www.learn-c.org/en/For_loops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1411" y="2093601"/>
            <a:ext cx="10051875" cy="2846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CAD406-EED1-4F5E-82BF-88F850BCC6EA}"/>
              </a:ext>
            </a:extLst>
          </p:cNvPr>
          <p:cNvSpPr/>
          <p:nvPr/>
        </p:nvSpPr>
        <p:spPr>
          <a:xfrm>
            <a:off x="663379" y="5211222"/>
            <a:ext cx="10407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800" b="1" dirty="0">
                <a:solidFill>
                  <a:srgbClr val="C00000"/>
                </a:solidFill>
              </a:rPr>
              <a:t>NOTE! </a:t>
            </a:r>
            <a:r>
              <a:rPr lang="nn-NO" sz="2800" b="1" dirty="0"/>
              <a:t>Doing </a:t>
            </a:r>
            <a:r>
              <a:rPr lang="nn-NO" sz="2800" b="1" dirty="0">
                <a:solidFill>
                  <a:srgbClr val="FFC000"/>
                </a:solidFill>
              </a:rPr>
              <a:t>++i </a:t>
            </a:r>
            <a:r>
              <a:rPr lang="nn-NO" sz="2800" b="1" dirty="0"/>
              <a:t>will add</a:t>
            </a:r>
            <a:r>
              <a:rPr lang="nn-NO" sz="2800" b="1" dirty="0">
                <a:solidFill>
                  <a:srgbClr val="FFC000"/>
                </a:solidFill>
              </a:rPr>
              <a:t> one </a:t>
            </a:r>
            <a:r>
              <a:rPr lang="nn-NO" sz="2800" b="1" dirty="0"/>
              <a:t>to </a:t>
            </a:r>
            <a:r>
              <a:rPr lang="nn-NO" sz="2800" b="1" dirty="0">
                <a:solidFill>
                  <a:srgbClr val="FFC000"/>
                </a:solidFill>
              </a:rPr>
              <a:t>i</a:t>
            </a:r>
            <a:r>
              <a:rPr lang="nn-NO" sz="2800" b="1" dirty="0"/>
              <a:t> before the first iteration of the 					loop. The loop will start at </a:t>
            </a:r>
            <a:r>
              <a:rPr lang="nn-NO" sz="2800" b="1" dirty="0">
                <a:solidFill>
                  <a:srgbClr val="FFC000"/>
                </a:solidFill>
              </a:rPr>
              <a:t>one</a:t>
            </a:r>
            <a:r>
              <a:rPr lang="nn-NO" sz="2800" b="1" dirty="0"/>
              <a:t> instead of </a:t>
            </a:r>
            <a:r>
              <a:rPr lang="nn-NO" sz="2800" b="1" dirty="0">
                <a:solidFill>
                  <a:srgbClr val="FFC000"/>
                </a:solidFill>
              </a:rPr>
              <a:t>zero</a:t>
            </a:r>
            <a:r>
              <a:rPr lang="nn-NO" sz="2800" b="1" dirty="0"/>
              <a:t>. 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9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588818" y="181040"/>
            <a:ext cx="1024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C Programming Workshop </a:t>
            </a:r>
            <a:r>
              <a:rPr lang="en-US" sz="4000" b="1" u="sng" dirty="0" err="1"/>
              <a:t>Prework</a:t>
            </a:r>
            <a:r>
              <a:rPr lang="en-US" sz="4000" b="1" u="sng" dirty="0"/>
              <a:t> – Jan 19,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890" y="1295508"/>
            <a:ext cx="6626629" cy="443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Pre-Work Assignment (Optional but Helpful)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4692" y="2879637"/>
            <a:ext cx="32827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FFC000"/>
                </a:solidFill>
              </a:rPr>
              <a:t>int n = 0;</a:t>
            </a:r>
          </a:p>
          <a:p>
            <a:r>
              <a:rPr lang="pt-BR" sz="3600" b="1" dirty="0">
                <a:solidFill>
                  <a:srgbClr val="FFC000"/>
                </a:solidFill>
              </a:rPr>
              <a:t>while (n &lt; 10) {</a:t>
            </a:r>
          </a:p>
          <a:p>
            <a:r>
              <a:rPr lang="pt-BR" sz="3600" b="1" dirty="0">
                <a:solidFill>
                  <a:srgbClr val="FFC000"/>
                </a:solidFill>
              </a:rPr>
              <a:t>    n++;</a:t>
            </a:r>
          </a:p>
          <a:p>
            <a:r>
              <a:rPr lang="pt-BR" sz="3600" b="1" dirty="0">
                <a:solidFill>
                  <a:srgbClr val="FFC000"/>
                </a:solidFill>
              </a:rPr>
              <a:t>}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6622" y="2525035"/>
            <a:ext cx="9680686" cy="2834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91766" y="2580572"/>
            <a:ext cx="3779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Define </a:t>
            </a:r>
            <a:r>
              <a:rPr lang="en-US" sz="2000" dirty="0">
                <a:solidFill>
                  <a:srgbClr val="FFC000"/>
                </a:solidFill>
              </a:rPr>
              <a:t>n</a:t>
            </a:r>
            <a:r>
              <a:rPr lang="en-US" sz="2000" dirty="0"/>
              <a:t> as an integer with value </a:t>
            </a:r>
            <a:r>
              <a:rPr lang="en-US" sz="2000" dirty="0">
                <a:solidFill>
                  <a:srgbClr val="FFC000"/>
                </a:solidFill>
              </a:rPr>
              <a:t>0</a:t>
            </a:r>
          </a:p>
        </p:txBody>
      </p:sp>
      <p:cxnSp>
        <p:nvCxnSpPr>
          <p:cNvPr id="12" name="Straight Arrow Connector 11"/>
          <p:cNvCxnSpPr>
            <a:cxnSpLocks/>
            <a:stCxn id="10" idx="1"/>
          </p:cNvCxnSpPr>
          <p:nvPr/>
        </p:nvCxnSpPr>
        <p:spPr>
          <a:xfrm flipH="1">
            <a:off x="3311854" y="2780627"/>
            <a:ext cx="1779912" cy="40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6" idx="1"/>
          </p:cNvCxnSpPr>
          <p:nvPr/>
        </p:nvCxnSpPr>
        <p:spPr>
          <a:xfrm flipH="1">
            <a:off x="3721211" y="3164634"/>
            <a:ext cx="1347282" cy="32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68493" y="2964579"/>
            <a:ext cx="4489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 is a test condition for the </a:t>
            </a:r>
            <a:r>
              <a:rPr lang="en-US" sz="2000" dirty="0">
                <a:solidFill>
                  <a:srgbClr val="FFC000"/>
                </a:solidFill>
              </a:rPr>
              <a:t>while</a:t>
            </a:r>
            <a:r>
              <a:rPr lang="en-US" sz="2000" dirty="0"/>
              <a:t> loop</a:t>
            </a:r>
          </a:p>
        </p:txBody>
      </p:sp>
      <p:cxnSp>
        <p:nvCxnSpPr>
          <p:cNvPr id="18" name="Straight Arrow Connector 17"/>
          <p:cNvCxnSpPr>
            <a:cxnSpLocks/>
            <a:stCxn id="20" idx="1"/>
          </p:cNvCxnSpPr>
          <p:nvPr/>
        </p:nvCxnSpPr>
        <p:spPr>
          <a:xfrm flipH="1" flipV="1">
            <a:off x="3311854" y="4278524"/>
            <a:ext cx="1779912" cy="6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91766" y="3678356"/>
            <a:ext cx="5743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test condition is true execute statements inside</a:t>
            </a:r>
          </a:p>
          <a:p>
            <a:r>
              <a:rPr lang="en-US" sz="2000" dirty="0"/>
              <a:t>the curly brackets and then go back to the test</a:t>
            </a:r>
          </a:p>
          <a:p>
            <a:r>
              <a:rPr lang="en-US" sz="2000" dirty="0"/>
              <a:t>condition and see if it is still true. If the test condition</a:t>
            </a:r>
          </a:p>
          <a:p>
            <a:r>
              <a:rPr lang="en-US" sz="2000" dirty="0"/>
              <a:t>is ever false, move on to the next program segment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31303" y="1762815"/>
            <a:ext cx="4053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https://www.learn-c.org/en/While_loops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7EFDB-435A-4D46-B37B-7022CF954449}"/>
              </a:ext>
            </a:extLst>
          </p:cNvPr>
          <p:cNvSpPr txBox="1"/>
          <p:nvPr/>
        </p:nvSpPr>
        <p:spPr>
          <a:xfrm>
            <a:off x="3986350" y="695456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Learn “while” loops</a:t>
            </a:r>
          </a:p>
        </p:txBody>
      </p:sp>
    </p:spTree>
    <p:extLst>
      <p:ext uri="{BB962C8B-B14F-4D97-AF65-F5344CB8AC3E}">
        <p14:creationId xmlns:p14="http://schemas.microsoft.com/office/powerpoint/2010/main" val="248076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588818" y="181040"/>
            <a:ext cx="10246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C Programming Workshop </a:t>
            </a:r>
            <a:r>
              <a:rPr lang="en-US" sz="4000" b="1" u="sng" dirty="0" err="1"/>
              <a:t>Prework</a:t>
            </a:r>
            <a:r>
              <a:rPr lang="en-US" sz="4000" b="1" u="sng" dirty="0"/>
              <a:t> – Jan 19, 2018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635" y="1171920"/>
            <a:ext cx="6626629" cy="443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Pre-Work Assignment (Optional but Helpful)</a:t>
            </a:r>
          </a:p>
        </p:txBody>
      </p:sp>
      <p:sp>
        <p:nvSpPr>
          <p:cNvPr id="9" name="Rectangle 8"/>
          <p:cNvSpPr/>
          <p:nvPr/>
        </p:nvSpPr>
        <p:spPr>
          <a:xfrm>
            <a:off x="344836" y="2046578"/>
            <a:ext cx="11427286" cy="4164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99831" y="2171350"/>
            <a:ext cx="456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Define the function name (</a:t>
            </a:r>
            <a:r>
              <a:rPr lang="en-US" sz="2000" dirty="0">
                <a:solidFill>
                  <a:srgbClr val="FFC000"/>
                </a:solidFill>
              </a:rPr>
              <a:t>foo</a:t>
            </a:r>
            <a:r>
              <a:rPr lang="en-US" sz="2000" dirty="0"/>
              <a:t>) that will return an </a:t>
            </a:r>
            <a:r>
              <a:rPr lang="en-US" sz="2000" dirty="0">
                <a:solidFill>
                  <a:srgbClr val="FF0000"/>
                </a:solidFill>
              </a:rPr>
              <a:t>integer</a:t>
            </a:r>
            <a:r>
              <a:rPr lang="en-US" sz="2000" dirty="0"/>
              <a:t> value the argument given to the function call is also an integer</a:t>
            </a:r>
          </a:p>
        </p:txBody>
      </p:sp>
      <p:cxnSp>
        <p:nvCxnSpPr>
          <p:cNvPr id="12" name="Straight Arrow Connector 11"/>
          <p:cNvCxnSpPr>
            <a:cxnSpLocks/>
            <a:stCxn id="10" idx="1"/>
          </p:cNvCxnSpPr>
          <p:nvPr/>
        </p:nvCxnSpPr>
        <p:spPr>
          <a:xfrm flipH="1">
            <a:off x="2971353" y="2679182"/>
            <a:ext cx="3928478" cy="2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7" idx="1"/>
          </p:cNvCxnSpPr>
          <p:nvPr/>
        </p:nvCxnSpPr>
        <p:spPr>
          <a:xfrm flipH="1">
            <a:off x="6191631" y="4135874"/>
            <a:ext cx="1273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5115" y="1554966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https://www.learn-c.org/en/Functions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060" y="2060871"/>
            <a:ext cx="55644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/* function declaration */</a:t>
            </a:r>
          </a:p>
          <a:p>
            <a:r>
              <a:rPr lang="en-US" sz="2400" b="1" dirty="0" err="1">
                <a:solidFill>
                  <a:srgbClr val="FFC000"/>
                </a:solidFill>
              </a:rPr>
              <a:t>int</a:t>
            </a:r>
            <a:r>
              <a:rPr lang="en-US" sz="2400" b="1" dirty="0">
                <a:solidFill>
                  <a:srgbClr val="FFC000"/>
                </a:solidFill>
              </a:rPr>
              <a:t> foo(</a:t>
            </a:r>
            <a:r>
              <a:rPr lang="en-US" sz="2400" b="1" dirty="0" err="1">
                <a:solidFill>
                  <a:srgbClr val="FFC000"/>
                </a:solidFill>
              </a:rPr>
              <a:t>int</a:t>
            </a:r>
            <a:r>
              <a:rPr lang="en-US" sz="2400" b="1" dirty="0">
                <a:solidFill>
                  <a:srgbClr val="FFC000"/>
                </a:solidFill>
              </a:rPr>
              <a:t> bar);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 err="1">
                <a:solidFill>
                  <a:srgbClr val="FFC000"/>
                </a:solidFill>
              </a:rPr>
              <a:t>int</a:t>
            </a:r>
            <a:r>
              <a:rPr lang="en-US" sz="2400" b="1" dirty="0">
                <a:solidFill>
                  <a:srgbClr val="FFC000"/>
                </a:solidFill>
              </a:rPr>
              <a:t> main() {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    /* calling foo from main */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    </a:t>
            </a:r>
            <a:r>
              <a:rPr lang="en-US" sz="2400" b="1" dirty="0" err="1">
                <a:solidFill>
                  <a:srgbClr val="FFC000"/>
                </a:solidFill>
              </a:rPr>
              <a:t>printf</a:t>
            </a:r>
            <a:r>
              <a:rPr lang="en-US" sz="2400" b="1" dirty="0">
                <a:solidFill>
                  <a:srgbClr val="FFC000"/>
                </a:solidFill>
              </a:rPr>
              <a:t>("The value of foo is %d", foo(1));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}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 err="1">
                <a:solidFill>
                  <a:srgbClr val="FFC000"/>
                </a:solidFill>
              </a:rPr>
              <a:t>int</a:t>
            </a:r>
            <a:r>
              <a:rPr lang="en-US" sz="2400" b="1" dirty="0">
                <a:solidFill>
                  <a:srgbClr val="FFC000"/>
                </a:solidFill>
              </a:rPr>
              <a:t> foo(</a:t>
            </a:r>
            <a:r>
              <a:rPr lang="en-US" sz="2400" b="1" dirty="0" err="1">
                <a:solidFill>
                  <a:srgbClr val="FFC000"/>
                </a:solidFill>
              </a:rPr>
              <a:t>int</a:t>
            </a:r>
            <a:r>
              <a:rPr lang="en-US" sz="2400" b="1" dirty="0">
                <a:solidFill>
                  <a:srgbClr val="FFC000"/>
                </a:solidFill>
              </a:rPr>
              <a:t> bar) {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    return bar + 1;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5542" y="3812708"/>
            <a:ext cx="409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program calls the function foo and sends a value of 1 into the function</a:t>
            </a:r>
          </a:p>
        </p:txBody>
      </p:sp>
      <p:cxnSp>
        <p:nvCxnSpPr>
          <p:cNvPr id="23" name="Straight Arrow Connector 22"/>
          <p:cNvCxnSpPr>
            <a:cxnSpLocks/>
            <a:stCxn id="19" idx="1"/>
          </p:cNvCxnSpPr>
          <p:nvPr/>
        </p:nvCxnSpPr>
        <p:spPr>
          <a:xfrm flipH="1" flipV="1">
            <a:off x="3015079" y="5228140"/>
            <a:ext cx="2853462" cy="29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8541" y="4919511"/>
            <a:ext cx="5605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where the function is defined. In this case it takes the number given to it and increments it by 1. Since the main program gives it a 1, the function will return a value of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80D1F-207E-43C1-893F-3416D2D63F89}"/>
              </a:ext>
            </a:extLst>
          </p:cNvPr>
          <p:cNvSpPr txBox="1"/>
          <p:nvPr/>
        </p:nvSpPr>
        <p:spPr>
          <a:xfrm>
            <a:off x="4296338" y="664627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Learn Functions</a:t>
            </a:r>
          </a:p>
        </p:txBody>
      </p:sp>
    </p:spTree>
    <p:extLst>
      <p:ext uri="{BB962C8B-B14F-4D97-AF65-F5344CB8AC3E}">
        <p14:creationId xmlns:p14="http://schemas.microsoft.com/office/powerpoint/2010/main" val="28520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365126"/>
            <a:ext cx="12075622" cy="7487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LESSON: Jan 14, 2019: Create a Calculator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32" y="14515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 the c-language “calculator program” from the email on to one of two C compilers:</a:t>
            </a:r>
          </a:p>
          <a:p>
            <a:pPr marL="514350" indent="-514350">
              <a:buAutoNum type="alphaLcPeriod"/>
            </a:pPr>
            <a:r>
              <a:rPr lang="en-US" dirty="0"/>
              <a:t>You can use the online compiler </a:t>
            </a:r>
            <a:r>
              <a:rPr lang="en-US" u="sng" dirty="0">
                <a:hlinkClick r:id="rId2"/>
              </a:rPr>
              <a:t>https://www.onlinegdb.com/online_c_compiler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This is an easy and fast way of checking out the program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You can download the Microsoft visual studio environment found</a:t>
            </a:r>
          </a:p>
          <a:p>
            <a:pPr marL="0" indent="0">
              <a:buNone/>
            </a:pPr>
            <a:r>
              <a:rPr lang="en-US" dirty="0"/>
              <a:t>at   </a:t>
            </a:r>
            <a:r>
              <a:rPr lang="en-US" dirty="0">
                <a:hlinkClick r:id="rId3"/>
              </a:rPr>
              <a:t>https://visualstudio.microsoft.com/vs/whatsnew/</a:t>
            </a:r>
            <a:r>
              <a:rPr lang="en-US" dirty="0"/>
              <a:t>.    This is a very </a:t>
            </a:r>
          </a:p>
          <a:p>
            <a:pPr marL="0" indent="0">
              <a:buNone/>
            </a:pPr>
            <a:r>
              <a:rPr lang="en-US" dirty="0"/>
              <a:t>Big download but it is a professional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747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78" y="365126"/>
            <a:ext cx="12075622" cy="7487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LESSON: Jan 14, 2018: Create a Calculator Program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2051" y="1113906"/>
            <a:ext cx="908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  Download the program to your C-compiler  </a:t>
            </a:r>
            <a:r>
              <a:rPr lang="en-US" u="sng" dirty="0">
                <a:hlinkClick r:id="rId2"/>
              </a:rPr>
              <a:t>https://www.onlinegdb.com/online_c_compiler</a:t>
            </a:r>
            <a:endParaRPr lang="en-US" u="sng" dirty="0"/>
          </a:p>
          <a:p>
            <a:r>
              <a:rPr lang="en-US" dirty="0"/>
              <a:t>And make sure it runs OK.   It should provide and output like this.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51" t="7510" r="50317" b="9897"/>
          <a:stretch/>
        </p:blipFill>
        <p:spPr>
          <a:xfrm>
            <a:off x="1517765" y="1862686"/>
            <a:ext cx="7969134" cy="46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9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41" y="678634"/>
            <a:ext cx="12075622" cy="7487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LESSON: Jan 14, 2019: Understand the Calculator Program; then add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043" y="2277837"/>
            <a:ext cx="862420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eriod"/>
            </a:pPr>
            <a:r>
              <a:rPr lang="en-US" sz="2400" b="1" dirty="0">
                <a:solidFill>
                  <a:srgbClr val="FF0000"/>
                </a:solidFill>
              </a:rPr>
              <a:t>Read through the program and understand how it works</a:t>
            </a:r>
          </a:p>
          <a:p>
            <a:pPr marL="457200" indent="-457200">
              <a:buAutoNum type="alphaL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>
              <a:buAutoNum type="alphaLcPeriod"/>
            </a:pPr>
            <a:r>
              <a:rPr lang="en-US" sz="2800" b="1" dirty="0">
                <a:solidFill>
                  <a:srgbClr val="FF0000"/>
                </a:solidFill>
              </a:rPr>
              <a:t>Modify the program so that it has the option to calculate the average of 5 numbers.   </a:t>
            </a:r>
          </a:p>
          <a:p>
            <a:endParaRPr lang="en-US" sz="2400" b="1" dirty="0"/>
          </a:p>
          <a:p>
            <a:r>
              <a:rPr lang="en-US" sz="2400" b="1" dirty="0"/>
              <a:t>c. You have completed the lesson for Jan. 14.   Feel free to iterate on this example to learn more.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56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06F3-F2DA-4220-B747-BA964E60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944" y="281619"/>
            <a:ext cx="5443636" cy="9086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33FF"/>
                </a:solidFill>
                <a:latin typeface="+mn-lt"/>
              </a:rPr>
              <a:t>Installing Visual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EAB54-C91B-40AB-A705-58761BB57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23" y="120208"/>
            <a:ext cx="1088024" cy="1088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F6838-0847-4F95-9E7D-D34CF2E315BA}"/>
              </a:ext>
            </a:extLst>
          </p:cNvPr>
          <p:cNvSpPr txBox="1"/>
          <p:nvPr/>
        </p:nvSpPr>
        <p:spPr>
          <a:xfrm>
            <a:off x="0" y="1208232"/>
            <a:ext cx="123869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 Download: </a:t>
            </a:r>
            <a:r>
              <a:rPr lang="en-US" sz="2800" dirty="0">
                <a:hlinkClick r:id="rId3"/>
              </a:rPr>
              <a:t>https://goo.gl/JE8Czy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 Install </a:t>
            </a:r>
            <a:r>
              <a:rPr lang="en-US" sz="2800" dirty="0">
                <a:solidFill>
                  <a:srgbClr val="FF0000"/>
                </a:solidFill>
              </a:rPr>
              <a:t>Community Edition</a:t>
            </a:r>
          </a:p>
          <a:p>
            <a:pPr marL="342900" indent="-342900">
              <a:buAutoNum type="arabicPeriod"/>
            </a:pPr>
            <a:r>
              <a:rPr lang="en-US" sz="2800" dirty="0"/>
              <a:t> Acknowledge the License Terms and Privacy Statement.</a:t>
            </a:r>
          </a:p>
          <a:p>
            <a:pPr marL="342900" indent="-342900">
              <a:buAutoNum type="arabicPeriod"/>
            </a:pPr>
            <a:r>
              <a:rPr lang="en-US" sz="2800" dirty="0"/>
              <a:t> Check these boxes: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41142-79AE-4BC6-9CC6-1B09A8C57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018" y="2492341"/>
            <a:ext cx="8871982" cy="44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1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1023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C Programming Workshop; Prework – Jan 14, 2019</vt:lpstr>
      <vt:lpstr>C Programming Workshop Prework – Jan 14, 2019</vt:lpstr>
      <vt:lpstr>C Programming Workshop Prework – Jan 19, 2018</vt:lpstr>
      <vt:lpstr>C Programming Workshop Prework – Jan 19, 2018</vt:lpstr>
      <vt:lpstr>MAIN LESSON: Jan 14, 2019: Create a Calculator Program</vt:lpstr>
      <vt:lpstr>MAIN LESSON: Jan 14, 2018: Create a Calculator Program</vt:lpstr>
      <vt:lpstr>MAIN LESSON: Jan 14, 2019: Understand the Calculator Program; then add functionality</vt:lpstr>
      <vt:lpstr>Installing Visual Studio</vt:lpstr>
    </vt:vector>
  </TitlesOfParts>
  <Company>Cal Poly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Derickson</dc:creator>
  <cp:lastModifiedBy>Nima Reza Behmanesh</cp:lastModifiedBy>
  <cp:revision>21</cp:revision>
  <dcterms:created xsi:type="dcterms:W3CDTF">2019-01-10T17:46:51Z</dcterms:created>
  <dcterms:modified xsi:type="dcterms:W3CDTF">2019-01-11T09:26:49Z</dcterms:modified>
</cp:coreProperties>
</file>