
<file path=[Content_Types].xml><?xml version="1.0" encoding="utf-8"?>
<Types xmlns="http://schemas.openxmlformats.org/package/2006/content-types"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83" r:id="rId1"/>
  </p:sldMasterIdLst>
  <p:notesMasterIdLst>
    <p:notesMasterId r:id="rId3"/>
  </p:notesMasterIdLst>
  <p:sldIdLst>
    <p:sldId id="257" r:id="rId2"/>
  </p:sldIdLst>
  <p:sldSz cx="27432000" cy="18288000"/>
  <p:notesSz cx="6858000" cy="9144000"/>
  <p:defaultTextStyle>
    <a:defPPr>
      <a:defRPr lang="en-US"/>
    </a:defPPr>
    <a:lvl1pPr marL="0" algn="l" defTabSz="130620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02" algn="l" defTabSz="130620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404" algn="l" defTabSz="130620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606" algn="l" defTabSz="130620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4808" algn="l" defTabSz="130620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011" algn="l" defTabSz="130620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213" algn="l" defTabSz="130620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415" algn="l" defTabSz="130620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49617" algn="l" defTabSz="130620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Luis Gomez" initials="L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>
      <p:cViewPr>
        <p:scale>
          <a:sx n="34" d="100"/>
          <a:sy n="34" d="100"/>
        </p:scale>
        <p:origin x="-528" y="-376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view3D>
      <c:rotX val="30"/>
      <c:perspective val="30"/>
    </c:view3D>
    <c:plotArea>
      <c:layout>
        <c:manualLayout>
          <c:layoutTarget val="inner"/>
          <c:xMode val="edge"/>
          <c:yMode val="edge"/>
          <c:x val="0.0440855837209298"/>
          <c:y val="0.170757428474966"/>
          <c:w val="0.511431800531534"/>
          <c:h val="0.759010021739799"/>
        </c:manualLayout>
      </c:layout>
      <c:pie3D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4000"/>
                </a:pPr>
                <a:endParaRPr lang="en-US"/>
              </a:p>
            </c:txPr>
            <c:showVal val="1"/>
            <c:showLeaderLines val="1"/>
          </c:dLbls>
          <c:cat>
            <c:strRef>
              <c:f>Sheet1!$A$1:$A$4</c:f>
              <c:strCache>
                <c:ptCount val="4"/>
                <c:pt idx="0">
                  <c:v>Manufacturing </c:v>
                </c:pt>
                <c:pt idx="1">
                  <c:v>Electrical Components</c:v>
                </c:pt>
                <c:pt idx="2">
                  <c:v>Mechanical Components</c:v>
                </c:pt>
                <c:pt idx="3">
                  <c:v>Programming</c:v>
                </c:pt>
              </c:strCache>
            </c:strRef>
          </c:cat>
          <c:val>
            <c:numRef>
              <c:f>Sheet1!$B$1:$B$4</c:f>
              <c:numCache>
                <c:formatCode>"$"#,##0.00_);[Red]\("$"#,##0.00\)</c:formatCode>
                <c:ptCount val="4"/>
                <c:pt idx="0">
                  <c:v>83.97</c:v>
                </c:pt>
                <c:pt idx="1">
                  <c:v>64.1</c:v>
                </c:pt>
                <c:pt idx="2">
                  <c:v>287.35</c:v>
                </c:pt>
                <c:pt idx="3" formatCode="&quot;$&quot;#,##0_);[Red]\(&quot;$&quot;#,##0\)">
                  <c:v>42.42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63545282490672"/>
          <c:y val="0.13373188109082"/>
          <c:w val="0.318666278265771"/>
          <c:h val="0.508652990036644"/>
        </c:manualLayout>
      </c:layout>
      <c:txPr>
        <a:bodyPr/>
        <a:lstStyle/>
        <a:p>
          <a:pPr>
            <a:defRPr sz="4000"/>
          </a:pPr>
          <a:endParaRPr lang="en-US"/>
        </a:p>
      </c:txPr>
    </c:legend>
    <c:plotVisOnly val="1"/>
  </c:chart>
  <c:txPr>
    <a:bodyPr/>
    <a:lstStyle/>
    <a:p>
      <a:pPr>
        <a:defRPr sz="12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D1B79-6E18-3E4D-B347-871A4C2E2348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CD874-DB20-8C40-841B-7896B6556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0620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1306202" algn="l" defTabSz="130620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2612404" algn="l" defTabSz="130620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3918606" algn="l" defTabSz="130620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5224808" algn="l" defTabSz="130620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6531011" algn="l" defTabSz="130620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7837213" algn="l" defTabSz="130620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9143415" algn="l" defTabSz="130620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10449617" algn="l" defTabSz="1306202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D874-DB20-8C40-841B-7896B6556E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2214" y="11080376"/>
            <a:ext cx="22626636" cy="2701365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2214" y="13949083"/>
            <a:ext cx="22626636" cy="2749179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59" y="599144"/>
            <a:ext cx="17387889" cy="105156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720" y="10566399"/>
            <a:ext cx="22757130" cy="1792941"/>
          </a:xfrm>
        </p:spPr>
        <p:txBody>
          <a:bodyPr anchor="b">
            <a:normAutofit/>
          </a:bodyPr>
          <a:lstStyle>
            <a:lvl1pPr algn="ctr">
              <a:defRPr sz="103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05873" y="1219202"/>
            <a:ext cx="8820261" cy="7840232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261240" tIns="130620" rIns="261240" bIns="130620" rtlCol="0">
            <a:normAutofit/>
          </a:bodyPr>
          <a:lstStyle>
            <a:lvl1pPr marL="0" indent="0" algn="l" defTabSz="2612404" rtl="0" eaLnBrk="1" latinLnBrk="0" hangingPunct="1">
              <a:spcBef>
                <a:spcPts val="5714"/>
              </a:spcBef>
              <a:buFontTx/>
              <a:buNone/>
              <a:defRPr sz="6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1306202" indent="0">
              <a:buNone/>
              <a:defRPr sz="8000"/>
            </a:lvl2pPr>
            <a:lvl3pPr marL="2612404" indent="0">
              <a:buNone/>
              <a:defRPr sz="6800"/>
            </a:lvl3pPr>
            <a:lvl4pPr marL="3918606" indent="0">
              <a:buNone/>
              <a:defRPr sz="5700"/>
            </a:lvl4pPr>
            <a:lvl5pPr marL="5224808" indent="0">
              <a:buNone/>
              <a:defRPr sz="5700"/>
            </a:lvl5pPr>
            <a:lvl6pPr marL="6531011" indent="0">
              <a:buNone/>
              <a:defRPr sz="5700"/>
            </a:lvl6pPr>
            <a:lvl7pPr marL="7837213" indent="0">
              <a:buNone/>
              <a:defRPr sz="5700"/>
            </a:lvl7pPr>
            <a:lvl8pPr marL="9143415" indent="0">
              <a:buNone/>
              <a:defRPr sz="5700"/>
            </a:lvl8pPr>
            <a:lvl9pPr marL="10449617" indent="0">
              <a:buNone/>
              <a:defRPr sz="5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720" y="12371293"/>
            <a:ext cx="22757130" cy="3657600"/>
          </a:xfrm>
        </p:spPr>
        <p:txBody>
          <a:bodyPr vert="horz" lIns="261240" tIns="130620" rIns="261240" bIns="130620" rtlCol="0">
            <a:normAutofit/>
          </a:bodyPr>
          <a:lstStyle>
            <a:lvl1pPr marL="0" indent="0" algn="ctr">
              <a:buNone/>
              <a:defRPr sz="57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1306202" indent="0">
              <a:buNone/>
              <a:defRPr sz="3500"/>
            </a:lvl2pPr>
            <a:lvl3pPr marL="2612404" indent="0">
              <a:buNone/>
              <a:defRPr sz="2900"/>
            </a:lvl3pPr>
            <a:lvl4pPr marL="3918606" indent="0">
              <a:buNone/>
              <a:defRPr sz="2600"/>
            </a:lvl4pPr>
            <a:lvl5pPr marL="5224808" indent="0">
              <a:buNone/>
              <a:defRPr sz="2600"/>
            </a:lvl5pPr>
            <a:lvl6pPr marL="6531011" indent="0">
              <a:buNone/>
              <a:defRPr sz="2600"/>
            </a:lvl6pPr>
            <a:lvl7pPr marL="7837213" indent="0">
              <a:buNone/>
              <a:defRPr sz="2600"/>
            </a:lvl7pPr>
            <a:lvl8pPr marL="9143415" indent="0">
              <a:buNone/>
              <a:defRPr sz="2600"/>
            </a:lvl8pPr>
            <a:lvl9pPr marL="10449617" indent="0">
              <a:buNone/>
              <a:defRPr sz="2600"/>
            </a:lvl9pPr>
          </a:lstStyle>
          <a:p>
            <a:pPr marL="0" lvl="0" indent="0" algn="ctr" defTabSz="2612404" rtl="0" eaLnBrk="1" latinLnBrk="0" hangingPunct="1">
              <a:spcBef>
                <a:spcPts val="5714"/>
              </a:spcBef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058097" y="1111624"/>
            <a:ext cx="5822577" cy="1495313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2212" y="1104040"/>
            <a:ext cx="18434517" cy="149607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3" y="3250703"/>
            <a:ext cx="22626639" cy="5223933"/>
          </a:xfrm>
        </p:spPr>
        <p:txBody>
          <a:bodyPr vert="horz" lIns="261240" tIns="130620" rIns="261240" bIns="130620" rtlCol="0" anchor="b" anchorCtr="0">
            <a:noAutofit/>
          </a:bodyPr>
          <a:lstStyle>
            <a:lvl1pPr algn="ctr" defTabSz="2612404" rtl="0" eaLnBrk="1" latinLnBrk="0" hangingPunct="1">
              <a:spcBef>
                <a:spcPct val="0"/>
              </a:spcBef>
              <a:buNone/>
              <a:defRPr sz="149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2213" y="8597903"/>
            <a:ext cx="22626639" cy="4000499"/>
          </a:xfrm>
        </p:spPr>
        <p:txBody>
          <a:bodyPr vert="horz" lIns="261240" tIns="130620" rIns="261240" bIns="130620" rtlCol="0">
            <a:normAutofit/>
          </a:bodyPr>
          <a:lstStyle>
            <a:lvl1pPr marL="0" indent="0" algn="ctr" defTabSz="2612404" rtl="0" eaLnBrk="1" latinLnBrk="0" hangingPunct="1">
              <a:spcBef>
                <a:spcPts val="857"/>
              </a:spcBef>
              <a:buFontTx/>
              <a:buNone/>
              <a:defRPr sz="6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130620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40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606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48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01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21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41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4961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388" y="286872"/>
            <a:ext cx="22745703" cy="4410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8386" y="5046136"/>
            <a:ext cx="10972800" cy="10600267"/>
          </a:xfrm>
        </p:spPr>
        <p:txBody>
          <a:bodyPr>
            <a:normAutofit/>
          </a:bodyPr>
          <a:lstStyle>
            <a:lvl1pPr>
              <a:defRPr sz="5700"/>
            </a:lvl1pPr>
            <a:lvl2pPr>
              <a:defRPr sz="5100"/>
            </a:lvl2pPr>
            <a:lvl3pPr>
              <a:defRPr sz="51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11289" y="5046136"/>
            <a:ext cx="10972800" cy="10600267"/>
          </a:xfrm>
        </p:spPr>
        <p:txBody>
          <a:bodyPr>
            <a:normAutofit/>
          </a:bodyPr>
          <a:lstStyle>
            <a:lvl1pPr>
              <a:defRPr sz="5700"/>
            </a:lvl1pPr>
            <a:lvl2pPr>
              <a:defRPr sz="5100"/>
            </a:lvl2pPr>
            <a:lvl3pPr>
              <a:defRPr sz="51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388" y="286872"/>
            <a:ext cx="22745703" cy="441063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8386" y="4697508"/>
            <a:ext cx="10972800" cy="1374584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6800" b="1"/>
            </a:lvl1pPr>
            <a:lvl2pPr marL="1306202" indent="0">
              <a:buNone/>
              <a:defRPr sz="5700" b="1"/>
            </a:lvl2pPr>
            <a:lvl3pPr marL="2612404" indent="0">
              <a:buNone/>
              <a:defRPr sz="5100" b="1"/>
            </a:lvl3pPr>
            <a:lvl4pPr marL="3918606" indent="0">
              <a:buNone/>
              <a:defRPr sz="4600" b="1"/>
            </a:lvl4pPr>
            <a:lvl5pPr marL="5224808" indent="0">
              <a:buNone/>
              <a:defRPr sz="4600" b="1"/>
            </a:lvl5pPr>
            <a:lvl6pPr marL="6531011" indent="0">
              <a:buNone/>
              <a:defRPr sz="4600" b="1"/>
            </a:lvl6pPr>
            <a:lvl7pPr marL="7837213" indent="0">
              <a:buNone/>
              <a:defRPr sz="4600" b="1"/>
            </a:lvl7pPr>
            <a:lvl8pPr marL="9143415" indent="0">
              <a:buNone/>
              <a:defRPr sz="4600" b="1"/>
            </a:lvl8pPr>
            <a:lvl9pPr marL="10449617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8386" y="6382868"/>
            <a:ext cx="10972800" cy="9263528"/>
          </a:xfrm>
        </p:spPr>
        <p:txBody>
          <a:bodyPr>
            <a:normAutofit/>
          </a:bodyPr>
          <a:lstStyle>
            <a:lvl1pPr>
              <a:defRPr sz="5700"/>
            </a:lvl1pPr>
            <a:lvl2pPr>
              <a:defRPr sz="5100"/>
            </a:lvl2pPr>
            <a:lvl3pPr>
              <a:defRPr sz="5100"/>
            </a:lvl3pPr>
            <a:lvl4pPr>
              <a:defRPr sz="5100"/>
            </a:lvl4pPr>
            <a:lvl5pPr>
              <a:defRPr sz="51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11289" y="4697508"/>
            <a:ext cx="10972800" cy="1374584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6800" b="1"/>
            </a:lvl1pPr>
            <a:lvl2pPr marL="1306202" indent="0">
              <a:buNone/>
              <a:defRPr sz="5700" b="1"/>
            </a:lvl2pPr>
            <a:lvl3pPr marL="2612404" indent="0">
              <a:buNone/>
              <a:defRPr sz="5100" b="1"/>
            </a:lvl3pPr>
            <a:lvl4pPr marL="3918606" indent="0">
              <a:buNone/>
              <a:defRPr sz="4600" b="1"/>
            </a:lvl4pPr>
            <a:lvl5pPr marL="5224808" indent="0">
              <a:buNone/>
              <a:defRPr sz="4600" b="1"/>
            </a:lvl5pPr>
            <a:lvl6pPr marL="6531011" indent="0">
              <a:buNone/>
              <a:defRPr sz="4600" b="1"/>
            </a:lvl6pPr>
            <a:lvl7pPr marL="7837213" indent="0">
              <a:buNone/>
              <a:defRPr sz="4600" b="1"/>
            </a:lvl7pPr>
            <a:lvl8pPr marL="9143415" indent="0">
              <a:buNone/>
              <a:defRPr sz="4600" b="1"/>
            </a:lvl8pPr>
            <a:lvl9pPr marL="10449617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11289" y="6382868"/>
            <a:ext cx="10972800" cy="9263528"/>
          </a:xfrm>
        </p:spPr>
        <p:txBody>
          <a:bodyPr>
            <a:normAutofit/>
          </a:bodyPr>
          <a:lstStyle>
            <a:lvl1pPr>
              <a:defRPr sz="5700"/>
            </a:lvl1pPr>
            <a:lvl2pPr>
              <a:defRPr sz="5100"/>
            </a:lvl2pPr>
            <a:lvl3pPr>
              <a:defRPr sz="5100"/>
            </a:lvl3pPr>
            <a:lvl4pPr>
              <a:defRPr sz="5100"/>
            </a:lvl4pPr>
            <a:lvl5pPr>
              <a:defRPr sz="51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87" y="1219203"/>
            <a:ext cx="10698480" cy="3657600"/>
          </a:xfrm>
        </p:spPr>
        <p:txBody>
          <a:bodyPr anchor="b">
            <a:normAutofit/>
          </a:bodyPr>
          <a:lstStyle>
            <a:lvl1pPr algn="ct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7179" y="1219203"/>
            <a:ext cx="10698480" cy="14427200"/>
          </a:xfrm>
        </p:spPr>
        <p:txBody>
          <a:bodyPr>
            <a:normAutofit/>
          </a:bodyPr>
          <a:lstStyle>
            <a:lvl1pPr>
              <a:defRPr sz="68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787" y="4876803"/>
            <a:ext cx="10698480" cy="9753600"/>
          </a:xfrm>
        </p:spPr>
        <p:txBody>
          <a:bodyPr>
            <a:normAutofit/>
          </a:bodyPr>
          <a:lstStyle>
            <a:lvl1pPr marL="0" indent="0" algn="ctr">
              <a:buNone/>
              <a:defRPr sz="5700"/>
            </a:lvl1pPr>
            <a:lvl2pPr marL="1306202" indent="0">
              <a:buNone/>
              <a:defRPr sz="3500"/>
            </a:lvl2pPr>
            <a:lvl3pPr marL="2612404" indent="0">
              <a:buNone/>
              <a:defRPr sz="2900"/>
            </a:lvl3pPr>
            <a:lvl4pPr marL="3918606" indent="0">
              <a:buNone/>
              <a:defRPr sz="2600"/>
            </a:lvl4pPr>
            <a:lvl5pPr marL="5224808" indent="0">
              <a:buNone/>
              <a:defRPr sz="2600"/>
            </a:lvl5pPr>
            <a:lvl6pPr marL="6531011" indent="0">
              <a:buNone/>
              <a:defRPr sz="2600"/>
            </a:lvl6pPr>
            <a:lvl7pPr marL="7837213" indent="0">
              <a:buNone/>
              <a:defRPr sz="2600"/>
            </a:lvl7pPr>
            <a:lvl8pPr marL="9143415" indent="0">
              <a:buNone/>
              <a:defRPr sz="2600"/>
            </a:lvl8pPr>
            <a:lvl9pPr marL="10449617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720" y="1219200"/>
            <a:ext cx="10698480" cy="3657600"/>
          </a:xfrm>
        </p:spPr>
        <p:txBody>
          <a:bodyPr anchor="b">
            <a:normAutofit/>
          </a:bodyPr>
          <a:lstStyle>
            <a:lvl1pPr algn="ctr">
              <a:defRPr sz="103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00295" y="4470400"/>
            <a:ext cx="8926830" cy="793496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6800"/>
            </a:lvl1pPr>
            <a:lvl2pPr marL="1306202" indent="0">
              <a:buNone/>
              <a:defRPr sz="8000"/>
            </a:lvl2pPr>
            <a:lvl3pPr marL="2612404" indent="0">
              <a:buNone/>
              <a:defRPr sz="6800"/>
            </a:lvl3pPr>
            <a:lvl4pPr marL="3918606" indent="0">
              <a:buNone/>
              <a:defRPr sz="5700"/>
            </a:lvl4pPr>
            <a:lvl5pPr marL="5224808" indent="0">
              <a:buNone/>
              <a:defRPr sz="5700"/>
            </a:lvl5pPr>
            <a:lvl6pPr marL="6531011" indent="0">
              <a:buNone/>
              <a:defRPr sz="5700"/>
            </a:lvl6pPr>
            <a:lvl7pPr marL="7837213" indent="0">
              <a:buNone/>
              <a:defRPr sz="5700"/>
            </a:lvl7pPr>
            <a:lvl8pPr marL="9143415" indent="0">
              <a:buNone/>
              <a:defRPr sz="5700"/>
            </a:lvl8pPr>
            <a:lvl9pPr marL="10449617" indent="0">
              <a:buNone/>
              <a:defRPr sz="5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720" y="4876800"/>
            <a:ext cx="10698480" cy="9753600"/>
          </a:xfrm>
        </p:spPr>
        <p:txBody>
          <a:bodyPr vert="horz" lIns="261240" tIns="130620" rIns="261240" bIns="130620" rtlCol="0">
            <a:normAutofit/>
          </a:bodyPr>
          <a:lstStyle>
            <a:lvl1pPr marL="0" indent="0" algn="ctr">
              <a:buNone/>
              <a:defRPr sz="57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1306202" indent="0">
              <a:buNone/>
              <a:defRPr sz="3500"/>
            </a:lvl2pPr>
            <a:lvl3pPr marL="2612404" indent="0">
              <a:buNone/>
              <a:defRPr sz="2900"/>
            </a:lvl3pPr>
            <a:lvl4pPr marL="3918606" indent="0">
              <a:buNone/>
              <a:defRPr sz="2600"/>
            </a:lvl4pPr>
            <a:lvl5pPr marL="5224808" indent="0">
              <a:buNone/>
              <a:defRPr sz="2600"/>
            </a:lvl5pPr>
            <a:lvl6pPr marL="6531011" indent="0">
              <a:buNone/>
              <a:defRPr sz="2600"/>
            </a:lvl6pPr>
            <a:lvl7pPr marL="7837213" indent="0">
              <a:buNone/>
              <a:defRPr sz="2600"/>
            </a:lvl7pPr>
            <a:lvl8pPr marL="9143415" indent="0">
              <a:buNone/>
              <a:defRPr sz="2600"/>
            </a:lvl8pPr>
            <a:lvl9pPr marL="10449617" indent="0">
              <a:buNone/>
              <a:defRPr sz="2600"/>
            </a:lvl9pPr>
          </a:lstStyle>
          <a:p>
            <a:pPr marL="0" lvl="0" indent="0" algn="ctr" defTabSz="2612404" rtl="0" eaLnBrk="1" latinLnBrk="0" hangingPunct="1">
              <a:spcBef>
                <a:spcPts val="5714"/>
              </a:spcBef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27432000" cy="1828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8388" y="286872"/>
            <a:ext cx="22745703" cy="4410635"/>
          </a:xfrm>
          <a:prstGeom prst="rect">
            <a:avLst/>
          </a:prstGeom>
        </p:spPr>
        <p:txBody>
          <a:bodyPr vert="horz" lIns="261240" tIns="130620" rIns="261240" bIns="1306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8388" y="5020234"/>
            <a:ext cx="22745703" cy="10542496"/>
          </a:xfrm>
          <a:prstGeom prst="rect">
            <a:avLst/>
          </a:prstGeom>
        </p:spPr>
        <p:txBody>
          <a:bodyPr vert="horz" lIns="261240" tIns="130620" rIns="261240" bIns="1306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955436" y="16950268"/>
            <a:ext cx="6400800" cy="973667"/>
          </a:xfrm>
          <a:prstGeom prst="rect">
            <a:avLst/>
          </a:prstGeom>
        </p:spPr>
        <p:txBody>
          <a:bodyPr vert="horz" lIns="261240" tIns="130620" rIns="261240" bIns="1306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077F61D-F99D-CC49-A144-61FFC17DFD0B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318" y="16950268"/>
            <a:ext cx="8686800" cy="973667"/>
          </a:xfrm>
          <a:prstGeom prst="rect">
            <a:avLst/>
          </a:prstGeom>
        </p:spPr>
        <p:txBody>
          <a:bodyPr vert="horz" lIns="261240" tIns="130620" rIns="261240" bIns="1306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73000" y="16950268"/>
            <a:ext cx="2286000" cy="973667"/>
          </a:xfrm>
          <a:prstGeom prst="rect">
            <a:avLst/>
          </a:prstGeom>
        </p:spPr>
        <p:txBody>
          <a:bodyPr vert="horz" lIns="261240" tIns="130620" rIns="261240" bIns="1306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AB9C7674-CD36-594D-A7B3-18F8F32FC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xStyles>
    <p:titleStyle>
      <a:lvl1pPr algn="ctr" defTabSz="2612404" rtl="0" eaLnBrk="1" latinLnBrk="0" hangingPunct="1">
        <a:spcBef>
          <a:spcPct val="0"/>
        </a:spcBef>
        <a:buNone/>
        <a:defRPr sz="16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151998" indent="-1151998" algn="l" defTabSz="2612404" rtl="0" eaLnBrk="1" latinLnBrk="0" hangingPunct="1">
        <a:spcBef>
          <a:spcPts val="5714"/>
        </a:spcBef>
        <a:buFontTx/>
        <a:buBlip>
          <a:blip r:embed="rId15"/>
        </a:buBlip>
        <a:defRPr sz="6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2303995" indent="-1151998" algn="l" defTabSz="2612404" rtl="0" eaLnBrk="1" latinLnBrk="0" hangingPunct="1">
        <a:spcBef>
          <a:spcPts val="1714"/>
        </a:spcBef>
        <a:buFontTx/>
        <a:buBlip>
          <a:blip r:embed="rId15"/>
        </a:buBlip>
        <a:defRPr sz="63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3265505" indent="-961510" algn="l" defTabSz="2612404" rtl="0" eaLnBrk="1" latinLnBrk="0" hangingPunct="1">
        <a:spcBef>
          <a:spcPts val="1714"/>
        </a:spcBef>
        <a:buFontTx/>
        <a:buBlip>
          <a:blip r:embed="rId15"/>
        </a:buBlip>
        <a:defRPr sz="57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4263299" indent="-997793" algn="l" defTabSz="2612404" rtl="0" eaLnBrk="1" latinLnBrk="0" hangingPunct="1">
        <a:spcBef>
          <a:spcPts val="1714"/>
        </a:spcBef>
        <a:buFontTx/>
        <a:buBlip>
          <a:blip r:embed="rId15"/>
        </a:buBlip>
        <a:defRPr sz="51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5224808" indent="-961510" algn="l" defTabSz="2612404" rtl="0" eaLnBrk="1" latinLnBrk="0" hangingPunct="1">
        <a:spcBef>
          <a:spcPts val="1714"/>
        </a:spcBef>
        <a:buFontTx/>
        <a:buBlip>
          <a:blip r:embed="rId15"/>
        </a:buBlip>
        <a:defRPr sz="51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7184112" indent="-653101" algn="l" defTabSz="26124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314" indent="-653101" algn="l" defTabSz="26124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516" indent="-653101" algn="l" defTabSz="26124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718" indent="-653101" algn="l" defTabSz="26124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2612404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02" algn="l" defTabSz="2612404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04" algn="l" defTabSz="2612404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06" algn="l" defTabSz="2612404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08" algn="l" defTabSz="2612404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011" algn="l" defTabSz="2612404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213" algn="l" defTabSz="2612404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415" algn="l" defTabSz="2612404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617" algn="l" defTabSz="2612404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chart" Target="../charts/chart1.xml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sembly Explosion.JPG"/>
          <p:cNvPicPr>
            <a:picLocks noGrp="1" noChangeAspect="1"/>
          </p:cNvPicPr>
          <p:nvPr>
            <p:ph idx="1"/>
          </p:nvPr>
        </p:nvPicPr>
        <p:blipFill>
          <a:blip r:embed="rId3"/>
          <a:srcRect t="-6172" b="-6172"/>
          <a:stretch>
            <a:fillRect/>
          </a:stretch>
        </p:blipFill>
        <p:spPr>
          <a:xfrm>
            <a:off x="9071307" y="12553240"/>
            <a:ext cx="9623094" cy="56896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420" y="-37350"/>
            <a:ext cx="12800249" cy="39592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2" y="3729403"/>
            <a:ext cx="5130801" cy="1048621"/>
          </a:xfrm>
          <a:prstGeom prst="rect">
            <a:avLst/>
          </a:prstGeom>
          <a:noFill/>
        </p:spPr>
        <p:txBody>
          <a:bodyPr wrap="square" lIns="261240" tIns="130620" rIns="261240" bIns="130620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Bill of Materials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2" y="2799644"/>
          <a:ext cx="15849603" cy="875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70005" y="9934224"/>
            <a:ext cx="7620000" cy="1048621"/>
          </a:xfrm>
          <a:prstGeom prst="rect">
            <a:avLst/>
          </a:prstGeom>
          <a:noFill/>
        </p:spPr>
        <p:txBody>
          <a:bodyPr wrap="square" lIns="261240" tIns="130620" rIns="261240" bIns="130620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Total Cost: $477.42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2" name="Content Placeholder 3" descr="Electronics.JPG"/>
          <p:cNvPicPr>
            <a:picLocks noChangeAspect="1"/>
          </p:cNvPicPr>
          <p:nvPr/>
        </p:nvPicPr>
        <p:blipFill>
          <a:blip r:embed="rId6"/>
          <a:srcRect t="-6172" b="-6172"/>
          <a:stretch>
            <a:fillRect/>
          </a:stretch>
        </p:blipFill>
        <p:spPr bwMode="auto">
          <a:xfrm>
            <a:off x="9102373" y="8037688"/>
            <a:ext cx="9642825" cy="474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9811999" y="45157"/>
            <a:ext cx="7721601" cy="9066201"/>
          </a:xfrm>
          <a:prstGeom prst="rect">
            <a:avLst/>
          </a:prstGeom>
          <a:noFill/>
        </p:spPr>
        <p:txBody>
          <a:bodyPr wrap="square" lIns="261240" tIns="130620" rIns="261240" bIns="130620" rtlCol="0">
            <a:spAutoFit/>
          </a:bodyPr>
          <a:lstStyle/>
          <a:p>
            <a:r>
              <a:rPr lang="en-US" sz="3500" dirty="0"/>
              <a:t>Manufacturing Process:</a:t>
            </a:r>
          </a:p>
          <a:p>
            <a:endParaRPr lang="en-US" sz="2900" dirty="0"/>
          </a:p>
          <a:p>
            <a:pPr marL="979652" indent="-979652">
              <a:buAutoNum type="arabicParenR"/>
            </a:pPr>
            <a:r>
              <a:rPr lang="en-US" sz="2900" dirty="0"/>
              <a:t>Create Preliminary design on </a:t>
            </a:r>
            <a:r>
              <a:rPr lang="en-US" sz="2900" dirty="0" err="1"/>
              <a:t>Solidworks</a:t>
            </a:r>
            <a:endParaRPr lang="en-US" sz="2900" dirty="0"/>
          </a:p>
          <a:p>
            <a:pPr marL="979652" indent="-979652">
              <a:buAutoNum type="arabicParenR"/>
            </a:pPr>
            <a:r>
              <a:rPr lang="en-US" sz="2900" dirty="0"/>
              <a:t>Fabricate Parts in welding &amp; Machine shop</a:t>
            </a:r>
          </a:p>
          <a:p>
            <a:pPr marL="979652" indent="-979652">
              <a:buAutoNum type="arabicParenR"/>
            </a:pPr>
            <a:r>
              <a:rPr lang="en-US" sz="2900" dirty="0"/>
              <a:t>Assemble mechanical &amp; electrical components for a complete robotic assembly</a:t>
            </a:r>
          </a:p>
          <a:p>
            <a:pPr marL="979652" indent="-979652">
              <a:buAutoNum type="arabicParenR"/>
            </a:pPr>
            <a:r>
              <a:rPr lang="en-US" sz="2900" dirty="0"/>
              <a:t>Configure Programming </a:t>
            </a:r>
          </a:p>
          <a:p>
            <a:pPr marL="979652" indent="-979652">
              <a:buAutoNum type="arabicParenR"/>
            </a:pPr>
            <a:r>
              <a:rPr lang="en-US" sz="2900" dirty="0"/>
              <a:t>Sketch Chassis Design &amp; create </a:t>
            </a:r>
            <a:r>
              <a:rPr lang="en-US" sz="2900" dirty="0" err="1"/>
              <a:t>Solidworks</a:t>
            </a:r>
            <a:r>
              <a:rPr lang="en-US" sz="2900" dirty="0"/>
              <a:t>/AutoCAD design</a:t>
            </a:r>
          </a:p>
          <a:p>
            <a:pPr marL="979652" indent="-979652">
              <a:buAutoNum type="arabicParenR"/>
            </a:pPr>
            <a:r>
              <a:rPr lang="en-US" sz="2900" dirty="0"/>
              <a:t>Laser-Cut Chassis components &amp; Assembly</a:t>
            </a:r>
          </a:p>
          <a:p>
            <a:pPr marL="979652" indent="-979652">
              <a:buAutoNum type="arabicParenR"/>
            </a:pPr>
            <a:r>
              <a:rPr lang="en-US" sz="2900" dirty="0"/>
              <a:t>Complete Assembly</a:t>
            </a:r>
          </a:p>
          <a:p>
            <a:pPr marL="979652" indent="-979652">
              <a:buAutoNum type="arabicParenR"/>
            </a:pPr>
            <a:endParaRPr lang="en-US" sz="2900" dirty="0"/>
          </a:p>
          <a:p>
            <a:pPr marL="979652" indent="-979652">
              <a:buAutoNum type="arabicParenR"/>
            </a:pPr>
            <a:endParaRPr lang="en-US" dirty="0" smtClean="0"/>
          </a:p>
          <a:p>
            <a:pPr marL="979652" indent="-979652">
              <a:buAutoNum type="arabicParenR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846801" y="12101689"/>
            <a:ext cx="8686800" cy="5803769"/>
          </a:xfrm>
          <a:prstGeom prst="rect">
            <a:avLst/>
          </a:prstGeom>
          <a:noFill/>
        </p:spPr>
        <p:txBody>
          <a:bodyPr wrap="square" lIns="261240" tIns="130620" rIns="261240" bIns="130620" rtlCol="0">
            <a:spAutoFit/>
          </a:bodyPr>
          <a:lstStyle/>
          <a:p>
            <a:r>
              <a:rPr lang="en-US" sz="4000" dirty="0"/>
              <a:t>Chassis Cost in relation to other costs was negligible at $31.92 (6.69% of total cost). This outcome is sensible considering the simplicity of chassis design and quality of materials used. Future renditions of chassis concept will require more expensive materials and manufacturing processes ( i.e. sheet metal, laser-etched aluminum).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999" y="11604979"/>
            <a:ext cx="8128002" cy="1048621"/>
          </a:xfrm>
          <a:prstGeom prst="rect">
            <a:avLst/>
          </a:prstGeom>
          <a:noFill/>
        </p:spPr>
        <p:txBody>
          <a:bodyPr wrap="square" lIns="261240" tIns="130620" rIns="261240" bIns="130620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2" y="12417779"/>
            <a:ext cx="8636001" cy="4051109"/>
          </a:xfrm>
          <a:prstGeom prst="rect">
            <a:avLst/>
          </a:prstGeom>
          <a:noFill/>
        </p:spPr>
        <p:txBody>
          <a:bodyPr wrap="square" lIns="261240" tIns="130620" rIns="261240" bIns="130620" rtlCol="0">
            <a:spAutoFit/>
          </a:bodyPr>
          <a:lstStyle/>
          <a:p>
            <a:r>
              <a:rPr lang="en-US" sz="4000" dirty="0"/>
              <a:t>Mechanical components comprised the bulk of costs on the BOM. This was due to sheer number of mechanical components &amp; the added cost of buying small components &amp; raw materials in bulk.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8951" y="254291"/>
            <a:ext cx="3340156" cy="36675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349" y="194601"/>
            <a:ext cx="3556000" cy="3652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FFFFFF"/>
      </a:dk1>
      <a:lt1>
        <a:srgbClr val="000000"/>
      </a:lt1>
      <a:dk2>
        <a:srgbClr val="212C28"/>
      </a:dk2>
      <a:lt2>
        <a:srgbClr val="7C9BA5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215</TotalTime>
  <Words>149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Orbit</vt:lpstr>
      <vt:lpstr>Slide 1</vt:lpstr>
    </vt:vector>
  </TitlesOfParts>
  <Company>Gomez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Luis Gomez</dc:creator>
  <cp:lastModifiedBy>Luis Gomez</cp:lastModifiedBy>
  <cp:revision>11</cp:revision>
  <dcterms:created xsi:type="dcterms:W3CDTF">2014-12-09T17:10:58Z</dcterms:created>
  <dcterms:modified xsi:type="dcterms:W3CDTF">2014-12-09T17:11:21Z</dcterms:modified>
</cp:coreProperties>
</file>