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Garamond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B714DD-9F9F-4770-8B06-22C2EE5565F1}">
  <a:tblStyle styleId="{9DB714DD-9F9F-4770-8B06-22C2EE556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BBAB73A-B674-4C15-8FE3-67A07CB9D99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bold.fntdata"/><Relationship Id="rId20" Type="http://schemas.openxmlformats.org/officeDocument/2006/relationships/slide" Target="slides/slide14.xml"/><Relationship Id="rId42" Type="http://schemas.openxmlformats.org/officeDocument/2006/relationships/font" Target="fonts/Garamond-boldItalic.fntdata"/><Relationship Id="rId41" Type="http://schemas.openxmlformats.org/officeDocument/2006/relationships/font" Target="fonts/Garamond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Garamond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e49e8c5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e49e8c5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479e9d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479e9d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479e9d3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479e9d3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e49e8c5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e49e8c5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e81003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e81003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49e8c5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49e8c5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84337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384337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5a797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5a797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49e8c58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49e8c5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e49e8c58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e49e8c58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2ba62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2ba62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e49e8c5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e49e8c5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c658c47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c658c47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0a3ba333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0a3ba333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c895d35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c895d3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e49e8c58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e49e8c58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c658c479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c658c47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e76295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e76295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c658c47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c658c47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e49e8c58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e49e8c58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e49e8c58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e49e8c58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c658c4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c658c4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c658c47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c658c47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c658c47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c658c47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c658c47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c658c47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e49e8c5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e49e8c5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658c47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c658c47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Inicial - SmartNest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Tecnologias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Docker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React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HTML, CSS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Bootstrap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TypeScript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Node, Express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ORM Prisma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Mobile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53686" l="0" r="0" t="0"/>
          <a:stretch/>
        </p:blipFill>
        <p:spPr>
          <a:xfrm>
            <a:off x="2105588" y="1017725"/>
            <a:ext cx="4932821" cy="412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Arquitetura do Sistema</a:t>
            </a:r>
            <a:endParaRPr sz="25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56222"/>
          <a:stretch/>
        </p:blipFill>
        <p:spPr>
          <a:xfrm>
            <a:off x="378301" y="1203325"/>
            <a:ext cx="6551425" cy="37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Arquitetura do Sistema</a:t>
            </a:r>
            <a:endParaRPr sz="2500"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124450" y="2562450"/>
            <a:ext cx="1853400" cy="1011300"/>
          </a:xfrm>
          <a:prstGeom prst="rect">
            <a:avLst/>
          </a:prstGeom>
          <a:ln cap="flat" cmpd="sng" w="9525">
            <a:solidFill>
              <a:srgbClr val="13317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API REST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Microservices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22538" l="12671" r="11765" t="24076"/>
          <a:stretch/>
        </p:blipFill>
        <p:spPr>
          <a:xfrm>
            <a:off x="7163175" y="3761375"/>
            <a:ext cx="1775949" cy="6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2375" y="1637275"/>
            <a:ext cx="737550" cy="7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20556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Diagramas UML (Casos de Uso)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697" y="0"/>
            <a:ext cx="56473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Cenários de Casos de Uso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Diagrama Miro para Fluxo de Sequência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Abstrair Requisito Não Funcional  ou Regra de Negócio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Priorizar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de UC</a:t>
            </a:r>
            <a:endParaRPr/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4324125" y="-982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{9DB714DD-9F9F-4770-8B06-22C2EE5565F1}</a:tableStyleId>
              </a:tblPr>
              <a:tblGrid>
                <a:gridCol w="2060725"/>
                <a:gridCol w="2033300"/>
              </a:tblGrid>
              <a:tr h="212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Caso de Uso </a:t>
                      </a: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Visualizar Sobre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ctr">
                    <a:solidFill>
                      <a:srgbClr val="D9D9D9"/>
                    </a:solidFill>
                  </a:tcPr>
                </a:tc>
                <a:tc hMerge="1"/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Nome do Caso de Uso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Visualizar Sobre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Caso de Uso Geral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Ator Principal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Usuário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Atores Secundários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579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Resumo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Este caso de uso descreve os processos para a consulta de informações a respeito da equipe de desenvolvimento.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Pré-Condições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Pós-Condições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 usuário visualizará as informações a respeito da equipe de desenvolvimento do aplicativo.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Ações do Ator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Ações do Sistema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 – Acessar o aplicativo.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 – Exibir a logo do aplicativo.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 – Exibir informações sobre o teste.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 – Selecionar menu.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 – Exibir lista com opções de interação como Histórico e Sobre.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 – Selecionar Sobre.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 – Exibir informações sobre a equipe de desenvolvimento.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 – Visualizar informações sobre a equipe de desenvolvimento.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de 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 e Cadastro</a:t>
            </a:r>
            <a:endParaRPr/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4639775" y="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{9DB714DD-9F9F-4770-8B06-22C2EE5565F1}</a:tableStyleId>
              </a:tblPr>
              <a:tblGrid>
                <a:gridCol w="2060725"/>
                <a:gridCol w="2033300"/>
              </a:tblGrid>
              <a:tr h="212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Caso de Uso </a:t>
                      </a: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Autenticação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ctr">
                    <a:solidFill>
                      <a:srgbClr val="D9D9D9"/>
                    </a:solidFill>
                  </a:tcPr>
                </a:tc>
                <a:tc hMerge="1"/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Nome do Caso de Uso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Login e Cadastro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Ator Principal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Usuário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579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Resumo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Para logar no sistema SmartNest o usuário deve ter registro.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Pré-Condições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É necessário esta</a:t>
                      </a: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 cadastrado no sistema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Pós-Condições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Após o login confirmado o usuário é direcionado para a tela Dashboard.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Ações do Ator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Ações do Sistema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 – Acessar o sistema SmartNest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é exibido a tela de login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2 - Acessar o dashboard do sistema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exibe os dispositivos pré-cadastrados na tela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Fluxo Alternativo</a:t>
                      </a:r>
                      <a:endParaRPr b="1"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Usuário não tem cadastro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realiza o cadastro na tela de registro para novo usuario.</a:t>
                      </a:r>
                      <a:endParaRPr sz="12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Alterações</a:t>
            </a:r>
            <a:endParaRPr/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3262700" y="92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{ABBAB73A-B674-4C15-8FE3-67A07CB9D991}</a:tableStyleId>
              </a:tblPr>
              <a:tblGrid>
                <a:gridCol w="904875"/>
                <a:gridCol w="790575"/>
                <a:gridCol w="2209800"/>
                <a:gridCol w="1400175"/>
              </a:tblGrid>
              <a:tr h="37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Data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Versão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Autor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16/01/2024</a:t>
                      </a:r>
                      <a:endParaRPr sz="10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0.1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Versão contendo os casos de uso Login e Cadastro de Usuário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Adriano, Antonio, Caio, Caroline e Isabella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</a:t>
                      </a:r>
                      <a:r>
                        <a:rPr lang="pt-BR" sz="1000"/>
                        <a:t>/01/2024</a:t>
                      </a:r>
                      <a:endParaRPr sz="10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Versão contendo os casos de uso Adicionar Dispositivos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Adriano, Antonio, Caio, Caroline e Isabella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</a:t>
                      </a:r>
                      <a:endParaRPr sz="1200"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Modelo Conceitual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Modelo Lógico</a:t>
            </a:r>
            <a:br>
              <a:rPr b="1" lang="pt-BR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Estruturar o Modelo Físico a partir de possíveis dados mais requisitados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Definir dados que devem ser armazenados</a:t>
            </a:r>
            <a:endParaRPr b="1"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Alta Fidelidade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Figma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Trabalhar acessibilidade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Utilizar Referências para o design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Rotatividade de Liderança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595959"/>
                </a:solidFill>
              </a:rPr>
              <a:t>Seguir ordem alfabética dos nomes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Adriano - Líder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Antonio</a:t>
            </a:r>
            <a:r>
              <a:rPr b="1" lang="pt-BR" sz="1500"/>
              <a:t> 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Caio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Caroline</a:t>
            </a:r>
            <a:r>
              <a:rPr b="1" lang="pt-BR" sz="1500"/>
              <a:t> 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Isabella</a:t>
            </a:r>
            <a:r>
              <a:rPr b="1" lang="pt-BR" sz="1500"/>
              <a:t>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Novo líder a cada Sprint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Exceção Sprint 1 e 2 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Utilizar cenários do caso de uso para basear os testes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Testes unitários no Backend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Desktop Checking para o Frontend</a:t>
            </a:r>
            <a:endParaRPr b="1"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Criar a Main  e configurar o projeto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Criar branch para o caso de uso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Criar duas Branchs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Backend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Frontend</a:t>
            </a:r>
            <a:br>
              <a:rPr b="1" lang="pt-BR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Ferramentas (GitHub Desktop, VSCode, CLI)</a:t>
            </a:r>
            <a:endParaRPr b="1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1732463" y="2333750"/>
            <a:ext cx="7176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3932750" y="2333750"/>
            <a:ext cx="7176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5811625" y="1561950"/>
            <a:ext cx="7176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5811625" y="2333750"/>
            <a:ext cx="7176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34"/>
          <p:cNvCxnSpPr>
            <a:stCxn id="219" idx="6"/>
            <a:endCxn id="220" idx="2"/>
          </p:cNvCxnSpPr>
          <p:nvPr/>
        </p:nvCxnSpPr>
        <p:spPr>
          <a:xfrm>
            <a:off x="2450063" y="2670350"/>
            <a:ext cx="14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4"/>
          <p:cNvCxnSpPr>
            <a:stCxn id="220" idx="7"/>
            <a:endCxn id="221" idx="2"/>
          </p:cNvCxnSpPr>
          <p:nvPr/>
        </p:nvCxnSpPr>
        <p:spPr>
          <a:xfrm flipH="1" rot="10800000">
            <a:off x="4545260" y="1898638"/>
            <a:ext cx="12663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4"/>
          <p:cNvCxnSpPr>
            <a:stCxn id="220" idx="6"/>
            <a:endCxn id="222" idx="2"/>
          </p:cNvCxnSpPr>
          <p:nvPr/>
        </p:nvCxnSpPr>
        <p:spPr>
          <a:xfrm>
            <a:off x="4650350" y="2670350"/>
            <a:ext cx="11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4"/>
          <p:cNvSpPr txBox="1"/>
          <p:nvPr/>
        </p:nvSpPr>
        <p:spPr>
          <a:xfrm>
            <a:off x="1800713" y="1898525"/>
            <a:ext cx="58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694238" y="1898525"/>
            <a:ext cx="11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Caso de Uso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529225" y="1706100"/>
            <a:ext cx="8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529225" y="2477900"/>
            <a:ext cx="8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60125" y="3683463"/>
            <a:ext cx="85206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Adição de Dispositivos</a:t>
            </a:r>
            <a:endParaRPr sz="1600"/>
          </a:p>
        </p:txBody>
      </p:sp>
      <p:sp>
        <p:nvSpPr>
          <p:cNvPr id="231" name="Google Shape;231;p34"/>
          <p:cNvSpPr/>
          <p:nvPr/>
        </p:nvSpPr>
        <p:spPr>
          <a:xfrm>
            <a:off x="5811625" y="3105550"/>
            <a:ext cx="7176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34"/>
          <p:cNvCxnSpPr>
            <a:stCxn id="220" idx="5"/>
            <a:endCxn id="231" idx="2"/>
          </p:cNvCxnSpPr>
          <p:nvPr/>
        </p:nvCxnSpPr>
        <p:spPr>
          <a:xfrm>
            <a:off x="4545260" y="2908362"/>
            <a:ext cx="12663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4"/>
          <p:cNvSpPr txBox="1"/>
          <p:nvPr/>
        </p:nvSpPr>
        <p:spPr>
          <a:xfrm>
            <a:off x="6529213" y="3249700"/>
            <a:ext cx="8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 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184" y="3164225"/>
            <a:ext cx="363000" cy="379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17623" l="0" r="0" t="27542"/>
          <a:stretch/>
        </p:blipFill>
        <p:spPr>
          <a:xfrm>
            <a:off x="7452011" y="1708950"/>
            <a:ext cx="363000" cy="379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5">
            <a:alphaModFix/>
          </a:blip>
          <a:srcRect b="16991" l="0" r="0" t="0"/>
          <a:stretch/>
        </p:blipFill>
        <p:spPr>
          <a:xfrm>
            <a:off x="7451998" y="2480742"/>
            <a:ext cx="363000" cy="379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6">
            <a:alphaModFix/>
          </a:blip>
          <a:srcRect b="1456" l="0" r="0" t="1465"/>
          <a:stretch/>
        </p:blipFill>
        <p:spPr>
          <a:xfrm>
            <a:off x="4338914" y="3164225"/>
            <a:ext cx="363000" cy="379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34"/>
          <p:cNvPicPr preferRelativeResize="0"/>
          <p:nvPr/>
        </p:nvPicPr>
        <p:blipFill rotWithShape="1">
          <a:blip r:embed="rId7">
            <a:alphaModFix/>
          </a:blip>
          <a:srcRect b="22602" l="0" r="0" t="22602"/>
          <a:stretch/>
        </p:blipFill>
        <p:spPr>
          <a:xfrm>
            <a:off x="7451994" y="3252542"/>
            <a:ext cx="363000" cy="379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597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37253" l="0" r="0" t="30558"/>
          <a:stretch/>
        </p:blipFill>
        <p:spPr>
          <a:xfrm>
            <a:off x="2136808" y="1318650"/>
            <a:ext cx="5375243" cy="36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CI/CD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Realizar Implementação Contínua com Frequência (Codificação)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Finalizar uma atividade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Parar por um bom tempo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Realizar Integração do Backend e Frontend na Main (Merge)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Reunião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Docker para Build e Testes, Deploy no Google Cloud</a:t>
            </a:r>
            <a:endParaRPr b="1"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Revisões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Backs ficam responsáveis pela code review e testes do parceiro.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Fronts ficam </a:t>
            </a:r>
            <a:r>
              <a:rPr b="1" lang="pt-BR" sz="1500"/>
              <a:t>responsáveis</a:t>
            </a:r>
            <a:r>
              <a:rPr b="1" lang="pt-BR" sz="1500"/>
              <a:t> pela code review e testes do parceiro.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Líder responsável pelo merge e verificação final.</a:t>
            </a:r>
            <a:endParaRPr b="1"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Refinamento e Planning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Criar os user stories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Quebrar os requisitos em tarefas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Pontuar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07/01 (Domingo) - 15h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Refinamento (Story Points)</a:t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4516"/>
          <a:stretch/>
        </p:blipFill>
        <p:spPr>
          <a:xfrm>
            <a:off x="4711450" y="725613"/>
            <a:ext cx="4386925" cy="3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Lembretes / Anotações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Transformar discussão / apresentação em tarefas no JIRA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Fluxo de trabalho?: Desenvolver (dev responsavel) &gt; Revisar (outro dev) &gt; Validar (um terceiro dev?) &gt; Mergear (dev responsavel)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4685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3674825"/>
            <a:ext cx="76887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Sprint 1 quase finalizada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Planning Hoje (06/01)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Planning Quinta (11/01)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 - Sprint 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●"/>
            </a:pPr>
            <a:r>
              <a:rPr b="1" lang="pt-BR" sz="1362">
                <a:solidFill>
                  <a:srgbClr val="595959"/>
                </a:solidFill>
              </a:rPr>
              <a:t>Refinement e Planning - </a:t>
            </a:r>
            <a:r>
              <a:rPr b="1" lang="pt-BR" sz="1362">
                <a:solidFill>
                  <a:srgbClr val="595959"/>
                </a:solidFill>
              </a:rPr>
              <a:t>1h</a:t>
            </a:r>
            <a:endParaRPr b="1" sz="1362">
              <a:solidFill>
                <a:srgbClr val="595959"/>
              </a:solidFill>
            </a:endParaRPr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○"/>
            </a:pPr>
            <a:r>
              <a:rPr b="1" lang="pt-BR" sz="1362">
                <a:solidFill>
                  <a:srgbClr val="595959"/>
                </a:solidFill>
              </a:rPr>
              <a:t>06/01 (Sábado) - 11h</a:t>
            </a:r>
            <a:br>
              <a:rPr b="1" lang="pt-BR" sz="1362">
                <a:solidFill>
                  <a:srgbClr val="595959"/>
                </a:solidFill>
              </a:rPr>
            </a:br>
            <a:endParaRPr b="1" sz="1362">
              <a:solidFill>
                <a:srgbClr val="595959"/>
              </a:solidFill>
            </a:endParaRPr>
          </a:p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●"/>
            </a:pPr>
            <a:r>
              <a:rPr b="1" lang="pt-BR" sz="1362"/>
              <a:t>Daily Scrum / Checkpoint - 15min 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○"/>
            </a:pPr>
            <a:r>
              <a:rPr b="1" lang="pt-BR" sz="1362"/>
              <a:t>08/01 (Segunda) - 20h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b="1" lang="pt-BR" sz="1362"/>
              <a:t>09/01 (Terça) - 20h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b="1" lang="pt-BR" sz="1362"/>
              <a:t>10/01 (Quarta) -20h</a:t>
            </a:r>
            <a:br>
              <a:rPr b="1" lang="pt-BR" sz="1362"/>
            </a:br>
            <a:endParaRPr b="1" sz="1362"/>
          </a:p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b="1" lang="pt-BR" sz="1362"/>
              <a:t>Sprint Review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b="1" lang="pt-BR" sz="1362"/>
              <a:t>09/01 (Terça) - 18h15min</a:t>
            </a:r>
            <a:endParaRPr b="1" sz="136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</a:t>
            </a:r>
            <a:r>
              <a:rPr lang="pt-BR"/>
              <a:t> - Sprint 2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●"/>
            </a:pPr>
            <a:r>
              <a:rPr b="1" lang="pt-BR" sz="1362">
                <a:solidFill>
                  <a:srgbClr val="595959"/>
                </a:solidFill>
              </a:rPr>
              <a:t>Refinement e Planning -1h</a:t>
            </a:r>
            <a:endParaRPr b="1" sz="1362">
              <a:solidFill>
                <a:srgbClr val="595959"/>
              </a:solidFill>
            </a:endParaRPr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○"/>
            </a:pPr>
            <a:r>
              <a:rPr b="1" lang="pt-BR" sz="1362">
                <a:solidFill>
                  <a:srgbClr val="595959"/>
                </a:solidFill>
              </a:rPr>
              <a:t>11/01 (Quinta) - 18h15min</a:t>
            </a:r>
            <a:br>
              <a:rPr b="1" lang="pt-BR" sz="1362">
                <a:solidFill>
                  <a:srgbClr val="595959"/>
                </a:solidFill>
              </a:rPr>
            </a:br>
            <a:endParaRPr b="1" sz="1362">
              <a:solidFill>
                <a:srgbClr val="595959"/>
              </a:solidFill>
            </a:endParaRPr>
          </a:p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●"/>
            </a:pPr>
            <a:r>
              <a:rPr b="1" lang="pt-BR" sz="1362"/>
              <a:t>Daily Scrum / Checkpoint - 15min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63"/>
              <a:buChar char="○"/>
            </a:pPr>
            <a:r>
              <a:rPr b="1" lang="pt-BR" sz="1362"/>
              <a:t>12/01 a 15/01 - 20h</a:t>
            </a:r>
            <a:br>
              <a:rPr b="1" lang="pt-BR" sz="1362"/>
            </a:br>
            <a:endParaRPr b="1" sz="1362"/>
          </a:p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b="1" lang="pt-BR" sz="1362"/>
              <a:t>Sprint Review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b="1" lang="pt-BR" sz="1362"/>
              <a:t>16/01 (Terça) - 19h</a:t>
            </a:r>
            <a:endParaRPr b="1" sz="136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</a:t>
            </a:r>
            <a:r>
              <a:rPr lang="pt-BR"/>
              <a:t> - Sprint 3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b="1" lang="pt-BR" sz="1362"/>
              <a:t>Sprint Retrospective - 15min</a:t>
            </a:r>
            <a:endParaRPr b="1" sz="1362"/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b="1" lang="pt-BR" sz="1362"/>
              <a:t>18/01 (Quinta) - 10h</a:t>
            </a:r>
            <a:endParaRPr b="1" sz="136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 na Equipe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Funções: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Backend ou Frontend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Equipe: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Adriano - Backend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Antonio</a:t>
            </a:r>
            <a:r>
              <a:rPr b="1" lang="pt-BR" sz="1500"/>
              <a:t> - </a:t>
            </a:r>
            <a:r>
              <a:rPr b="1" lang="pt-BR" sz="1500"/>
              <a:t>Backend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Caio</a:t>
            </a:r>
            <a:r>
              <a:rPr b="1" lang="pt-BR" sz="1500"/>
              <a:t> - Backend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Caroline</a:t>
            </a:r>
            <a:r>
              <a:rPr b="1" lang="pt-BR" sz="1500"/>
              <a:t> - Frontend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pt-BR" sz="1500">
                <a:solidFill>
                  <a:srgbClr val="595959"/>
                </a:solidFill>
              </a:rPr>
              <a:t>Isabella</a:t>
            </a:r>
            <a:r>
              <a:rPr b="1" lang="pt-BR" sz="1500"/>
              <a:t> - Frontend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Com o constante avanço da Internet das Coisas, torna-se cada vez mais essencial administrar os dispositivos inteligentes voltados para residências. Logo, contar com um ponto central para o gerenciamento dos dispositivos de automação residencial simplifica a vida do usuário, oferecendo praticidade e eficiência no controle.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Geral do Sistema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O sistema de automação residencial deve oferecer uma plataforma de fácil utilização, permitindo que os usuários personalizem seus ambientes criando cômodos e hierarquias conforme suas preferências. Com a capacidade de adicionar dispositivos pré-definidos a cada cômodo, os usuários têm controle total sobre seus eletrodomésticos e equipamentos, podendo ativá-los remotamente através da interface web. Além disso, a plataforma possibilita a criação de rotinas automatizadas, permitindo que os usuários programem horários específicos para a execução de ações predefinidas pelos dispositivos. Assumindo o uso de dispositivos simulados (mokados).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