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embeddedFontLst>
    <p:embeddedFont>
      <p:font typeface="Impact" panose="020B0806030902050204" pitchFamily="34" charset="0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jMskO7Nsh8E6okDfiAgkIxEyxL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9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5678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295845" y="269972"/>
            <a:ext cx="2295845" cy="2743583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3477491" y="1032355"/>
            <a:ext cx="5237331" cy="377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900" b="1" i="0" u="none" strike="noStrike" cap="none" smtClean="0">
                <a:solidFill>
                  <a:srgbClr val="FFBF61"/>
                </a:solidFill>
                <a:latin typeface="Impact"/>
                <a:ea typeface="Impact"/>
                <a:cs typeface="Impact"/>
                <a:sym typeface="Impact"/>
              </a:rPr>
              <a:t>LIST</a:t>
            </a:r>
            <a:endParaRPr sz="23900" b="1">
              <a:solidFill>
                <a:srgbClr val="FFBF6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86" name="Google Shape;86;p1" descr="Task List | PNG All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2559915" cy="2559916"/>
          </a:xfrm>
          <a:prstGeom prst="rect">
            <a:avLst/>
          </a:prstGeom>
          <a:noFill/>
          <a:ln>
            <a:noFill/>
          </a:ln>
          <a:effectLst>
            <a:outerShdw dist="114300" dir="2700000" algn="tl" rotWithShape="0">
              <a:srgbClr val="000000">
                <a:alpha val="31764"/>
              </a:srgbClr>
            </a:outerShdw>
          </a:effectLst>
        </p:spPr>
      </p:pic>
      <p:sp>
        <p:nvSpPr>
          <p:cNvPr id="87" name="Google Shape;87;p1"/>
          <p:cNvSpPr/>
          <p:nvPr/>
        </p:nvSpPr>
        <p:spPr>
          <a:xfrm>
            <a:off x="2413699" y="4376969"/>
            <a:ext cx="7364914" cy="851297"/>
          </a:xfrm>
          <a:prstGeom prst="roundRect">
            <a:avLst>
              <a:gd name="adj" fmla="val 16667"/>
            </a:avLst>
          </a:prstGeom>
          <a:solidFill>
            <a:srgbClr val="8ABFA3"/>
          </a:solidFill>
          <a:ln w="76200" cap="flat" cmpd="sng">
            <a:solidFill>
              <a:srgbClr val="4E906D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2700000" algn="tl" rotWithShape="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List five occasions when you might send an informal invitation email e.g., birthday party, movie night.</a:t>
            </a:r>
            <a:endParaRPr sz="4400" dirty="0">
              <a:solidFill>
                <a:srgbClr val="3C3B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5678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295845" y="269972"/>
            <a:ext cx="2295845" cy="2743583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"/>
          <p:cNvSpPr txBox="1"/>
          <p:nvPr/>
        </p:nvSpPr>
        <p:spPr>
          <a:xfrm>
            <a:off x="5178770" y="375326"/>
            <a:ext cx="6736139" cy="377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900" b="1" smtClean="0">
                <a:solidFill>
                  <a:srgbClr val="FFBF61"/>
                </a:solidFill>
                <a:latin typeface="Impact"/>
                <a:ea typeface="Impact"/>
                <a:cs typeface="Impact"/>
                <a:sym typeface="Impact"/>
              </a:rPr>
              <a:t>Ask 2</a:t>
            </a:r>
            <a:endParaRPr sz="23900" b="1">
              <a:solidFill>
                <a:srgbClr val="FFBF6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112326" y="3830581"/>
            <a:ext cx="6802583" cy="851297"/>
          </a:xfrm>
          <a:prstGeom prst="roundRect">
            <a:avLst>
              <a:gd name="adj" fmla="val 16667"/>
            </a:avLst>
          </a:prstGeom>
          <a:solidFill>
            <a:srgbClr val="8ABFA3"/>
          </a:solidFill>
          <a:ln w="76200" cap="flat" cmpd="sng">
            <a:solidFill>
              <a:srgbClr val="4E906D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2700000" algn="tl" rotWithShape="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What is the difference between a formal and informal invitation?  Discuss with your partner.</a:t>
            </a:r>
            <a:endParaRPr sz="4400" dirty="0">
              <a:solidFill>
                <a:srgbClr val="3C3B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2" descr="Conversation - Free communications icon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918853"/>
            <a:ext cx="4876800" cy="487680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5678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295845" y="269972"/>
            <a:ext cx="2295845" cy="274358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3"/>
          <p:cNvSpPr txBox="1"/>
          <p:nvPr/>
        </p:nvSpPr>
        <p:spPr>
          <a:xfrm>
            <a:off x="1971778" y="901604"/>
            <a:ext cx="8600431" cy="377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900" b="1" smtClean="0">
                <a:solidFill>
                  <a:srgbClr val="FFBF61"/>
                </a:solidFill>
                <a:latin typeface="Impact"/>
                <a:ea typeface="Impact"/>
                <a:cs typeface="Impact"/>
                <a:sym typeface="Impact"/>
              </a:rPr>
              <a:t>SELECT</a:t>
            </a:r>
            <a:endParaRPr sz="23900" b="1">
              <a:solidFill>
                <a:srgbClr val="FFBF6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2" name="Google Shape;102;p3"/>
          <p:cNvSpPr/>
          <p:nvPr/>
        </p:nvSpPr>
        <p:spPr>
          <a:xfrm>
            <a:off x="1731818" y="4246218"/>
            <a:ext cx="10065641" cy="783193"/>
          </a:xfrm>
          <a:prstGeom prst="roundRect">
            <a:avLst>
              <a:gd name="adj" fmla="val 16667"/>
            </a:avLst>
          </a:prstGeom>
          <a:solidFill>
            <a:srgbClr val="8ABFA3"/>
          </a:solidFill>
          <a:ln w="76200" cap="flat" cmpd="sng">
            <a:solidFill>
              <a:srgbClr val="4E906D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2700000" algn="tl" rotWithShape="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Using the list from the warm-up, brainstorm key phrases and vocabulary you would use in an informal invitation email for each occasion.</a:t>
            </a:r>
            <a:endParaRPr sz="4000" dirty="0">
              <a:solidFill>
                <a:srgbClr val="3C3B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3" descr="Select - Free computer icon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5120" y="0"/>
            <a:ext cx="2379807" cy="237980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04" name="Google Shape;104;p3"/>
          <p:cNvSpPr/>
          <p:nvPr/>
        </p:nvSpPr>
        <p:spPr>
          <a:xfrm>
            <a:off x="1731818" y="5298772"/>
            <a:ext cx="5664382" cy="783193"/>
          </a:xfrm>
          <a:prstGeom prst="roundRect">
            <a:avLst>
              <a:gd name="adj" fmla="val 16667"/>
            </a:avLst>
          </a:prstGeom>
          <a:solidFill>
            <a:srgbClr val="8ABFA3"/>
          </a:solidFill>
          <a:ln w="76200" cap="flat" cmpd="sng">
            <a:solidFill>
              <a:srgbClr val="4E906D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2700000" algn="tl" rotWithShape="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normAutofit fontScale="32500" lnSpcReduction="2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e.g.: Subject: Coffee this weekend?  Hey [Friend's Name],  Fancy grabbing coffee this weekend? I was thinking Saturday afternoon around 2pm at [Cafe Name].  Let me know if you're free!  See you soon, [Your Name]</a:t>
            </a:r>
            <a:endParaRPr sz="4000" dirty="0">
              <a:solidFill>
                <a:srgbClr val="3C3B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5678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295845" y="269972"/>
            <a:ext cx="2295845" cy="2743583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4"/>
          <p:cNvSpPr txBox="1"/>
          <p:nvPr/>
        </p:nvSpPr>
        <p:spPr>
          <a:xfrm>
            <a:off x="5178770" y="375326"/>
            <a:ext cx="6736139" cy="377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900" b="1" smtClean="0">
                <a:solidFill>
                  <a:srgbClr val="FFBF61"/>
                </a:solidFill>
                <a:latin typeface="Impact"/>
                <a:ea typeface="Impact"/>
                <a:cs typeface="Impact"/>
                <a:sym typeface="Impact"/>
              </a:rPr>
              <a:t>Ask 2</a:t>
            </a:r>
            <a:endParaRPr sz="23900" b="1">
              <a:solidFill>
                <a:srgbClr val="FFBF6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1" name="Google Shape;111;p4"/>
          <p:cNvSpPr/>
          <p:nvPr/>
        </p:nvSpPr>
        <p:spPr>
          <a:xfrm>
            <a:off x="5112326" y="3830581"/>
            <a:ext cx="6802583" cy="851252"/>
          </a:xfrm>
          <a:prstGeom prst="roundRect">
            <a:avLst>
              <a:gd name="adj" fmla="val 16667"/>
            </a:avLst>
          </a:prstGeom>
          <a:solidFill>
            <a:srgbClr val="8ABFA3"/>
          </a:solidFill>
          <a:ln w="76200" cap="flat" cmpd="sng">
            <a:solidFill>
              <a:srgbClr val="4E906D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2700000" algn="tl" rotWithShape="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normAutofit fontScale="40000" lnSpcReduction="20000"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3C3B41"/>
              </a:buClr>
              <a:buSzPts val="4400"/>
            </a:pPr>
            <a:r>
              <a:rPr lang="en-US" sz="4400" b="1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With a partner, write a short informal invitation email for one of the occasions from your list, focusing on key phrases and vocabulary.</a:t>
            </a:r>
            <a:endParaRPr dirty="0"/>
          </a:p>
        </p:txBody>
      </p:sp>
      <p:pic>
        <p:nvPicPr>
          <p:cNvPr id="112" name="Google Shape;112;p4" descr="Conversation - Free communications icon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918853"/>
            <a:ext cx="4876800" cy="487680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5678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295845" y="269972"/>
            <a:ext cx="2295845" cy="2743583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5"/>
          <p:cNvSpPr txBox="1"/>
          <p:nvPr/>
        </p:nvSpPr>
        <p:spPr>
          <a:xfrm>
            <a:off x="1317834" y="2162768"/>
            <a:ext cx="9881872" cy="6217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900" b="1" smtClean="0">
                <a:solidFill>
                  <a:srgbClr val="FFBF61"/>
                </a:solidFill>
                <a:latin typeface="Impact"/>
                <a:ea typeface="Impact"/>
                <a:cs typeface="Impact"/>
                <a:sym typeface="Impact"/>
              </a:rPr>
              <a:t>PAGE 95</a:t>
            </a:r>
            <a:endParaRPr sz="19900" b="1" dirty="0">
              <a:solidFill>
                <a:srgbClr val="FFBF6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19" name="Google Shape;119;p5" descr="Open Book School Supply Icon 23221041 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34696" y="867553"/>
            <a:ext cx="2601480" cy="214600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5678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295845" y="269972"/>
            <a:ext cx="2295845" cy="2743583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6"/>
          <p:cNvSpPr txBox="1"/>
          <p:nvPr/>
        </p:nvSpPr>
        <p:spPr>
          <a:xfrm>
            <a:off x="1687424" y="120593"/>
            <a:ext cx="3563796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 b="1" smtClean="0">
                <a:solidFill>
                  <a:srgbClr val="FFBF61"/>
                </a:solidFill>
                <a:latin typeface="Impact"/>
                <a:ea typeface="Impact"/>
                <a:cs typeface="Impact"/>
                <a:sym typeface="Impact"/>
              </a:rPr>
              <a:t>Create</a:t>
            </a:r>
            <a:endParaRPr sz="9600" b="1">
              <a:solidFill>
                <a:srgbClr val="FFBF6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26" name="Google Shape;126;p6" descr="Writing - Free education icon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4206" y="178529"/>
            <a:ext cx="1953491" cy="195349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27" name="Google Shape;127;p6"/>
          <p:cNvSpPr/>
          <p:nvPr/>
        </p:nvSpPr>
        <p:spPr>
          <a:xfrm>
            <a:off x="595745" y="1940921"/>
            <a:ext cx="11111345" cy="783148"/>
          </a:xfrm>
          <a:prstGeom prst="roundRect">
            <a:avLst>
              <a:gd name="adj" fmla="val 16667"/>
            </a:avLst>
          </a:prstGeom>
          <a:solidFill>
            <a:srgbClr val="8ABFA3"/>
          </a:solidFill>
          <a:ln w="76200" cap="flat" cmpd="sng">
            <a:solidFill>
              <a:srgbClr val="4E906D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2700000" algn="tl" rotWithShape="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Write a complete informal invitation email to a friend, inviting them to an event of your choice. Include details such as date, time, location, and what to expect.</a:t>
            </a:r>
            <a:endParaRPr sz="4000" dirty="0">
              <a:solidFill>
                <a:srgbClr val="3C3B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6"/>
          <p:cNvSpPr/>
          <p:nvPr/>
        </p:nvSpPr>
        <p:spPr>
          <a:xfrm>
            <a:off x="595744" y="5167544"/>
            <a:ext cx="11111345" cy="783193"/>
          </a:xfrm>
          <a:prstGeom prst="roundRect">
            <a:avLst>
              <a:gd name="adj" fmla="val 16667"/>
            </a:avLst>
          </a:prstGeom>
          <a:solidFill>
            <a:srgbClr val="8ABFA3"/>
          </a:solidFill>
          <a:ln w="76200" cap="flat" cmpd="sng">
            <a:solidFill>
              <a:srgbClr val="4E906D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2700000" algn="tl" rotWithShape="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e.g.: </a:t>
            </a:r>
            <a:endParaRPr sz="4000" dirty="0">
              <a:solidFill>
                <a:srgbClr val="3C3B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5678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295845" y="269972"/>
            <a:ext cx="2295845" cy="2743583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7"/>
          <p:cNvSpPr txBox="1"/>
          <p:nvPr/>
        </p:nvSpPr>
        <p:spPr>
          <a:xfrm>
            <a:off x="1687424" y="120593"/>
            <a:ext cx="3810659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 b="1" smtClean="0">
                <a:solidFill>
                  <a:srgbClr val="FFBF61"/>
                </a:solidFill>
                <a:latin typeface="Impact"/>
                <a:ea typeface="Impact"/>
                <a:cs typeface="Impact"/>
                <a:sym typeface="Impact"/>
              </a:rPr>
              <a:t>Review</a:t>
            </a:r>
            <a:endParaRPr sz="9600" b="1">
              <a:solidFill>
                <a:srgbClr val="FFBF6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7" name="Google Shape;137;p7"/>
          <p:cNvSpPr/>
          <p:nvPr/>
        </p:nvSpPr>
        <p:spPr>
          <a:xfrm>
            <a:off x="595745" y="1940921"/>
            <a:ext cx="11111345" cy="1464231"/>
          </a:xfrm>
          <a:prstGeom prst="roundRect">
            <a:avLst>
              <a:gd name="adj" fmla="val 16667"/>
            </a:avLst>
          </a:prstGeom>
          <a:solidFill>
            <a:srgbClr val="8ABFA3"/>
          </a:solidFill>
          <a:ln w="76200" cap="flat" cmpd="sng">
            <a:solidFill>
              <a:srgbClr val="4E906D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2700000" algn="tl" rotWithShape="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Which phrase is MOST appropriate for an informal email invitation?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a) I would be honored if you could attend...        b) Wanna hang out?</a:t>
            </a:r>
            <a:endParaRPr sz="4000" dirty="0">
              <a:solidFill>
                <a:srgbClr val="3C3B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7" descr="Back In Time Vector Art PNG Images | Free Download On Pngtre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62474" y="-100764"/>
            <a:ext cx="2012372" cy="201237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39" name="Google Shape;139;p7"/>
          <p:cNvSpPr/>
          <p:nvPr/>
        </p:nvSpPr>
        <p:spPr>
          <a:xfrm>
            <a:off x="1515230" y="2646409"/>
            <a:ext cx="1136073" cy="73429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7"/>
          <p:cNvSpPr/>
          <p:nvPr/>
        </p:nvSpPr>
        <p:spPr>
          <a:xfrm>
            <a:off x="651163" y="3631176"/>
            <a:ext cx="11111345" cy="1464231"/>
          </a:xfrm>
          <a:prstGeom prst="roundRect">
            <a:avLst>
              <a:gd name="adj" fmla="val 16667"/>
            </a:avLst>
          </a:prstGeom>
          <a:solidFill>
            <a:srgbClr val="8ABFA3"/>
          </a:solidFill>
          <a:ln w="76200" cap="flat" cmpd="sng">
            <a:solidFill>
              <a:srgbClr val="4E906D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2700000" algn="tl" rotWithShape="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lvl="0" algn="ctr"/>
            <a:r>
              <a:rPr lang="en-US" sz="4000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In an informal invitation, it is generally acceptable to:</a:t>
            </a:r>
          </a:p>
          <a:p>
            <a:pPr lvl="0" algn="ctr"/>
            <a:r>
              <a:rPr lang="en-US" sz="4000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a) Use slang and contractions.             b) Use formal language and titles.</a:t>
            </a:r>
            <a:endParaRPr sz="4000" dirty="0">
              <a:solidFill>
                <a:srgbClr val="3C3B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7"/>
          <p:cNvSpPr/>
          <p:nvPr/>
        </p:nvSpPr>
        <p:spPr>
          <a:xfrm>
            <a:off x="5746375" y="4361116"/>
            <a:ext cx="1136073" cy="73429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7"/>
          <p:cNvSpPr/>
          <p:nvPr/>
        </p:nvSpPr>
        <p:spPr>
          <a:xfrm>
            <a:off x="623454" y="5279867"/>
            <a:ext cx="11111345" cy="1464231"/>
          </a:xfrm>
          <a:prstGeom prst="roundRect">
            <a:avLst>
              <a:gd name="adj" fmla="val 16667"/>
            </a:avLst>
          </a:prstGeom>
          <a:solidFill>
            <a:srgbClr val="8ABFA3"/>
          </a:solidFill>
          <a:ln w="76200" cap="flat" cmpd="sng">
            <a:solidFill>
              <a:srgbClr val="4E906D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2700000" algn="tl" rotWithShape="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lvl="0" algn="ctr"/>
            <a:r>
              <a:rPr lang="en-US" sz="4000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What information is usually NOT necessary in an informal invitation email?</a:t>
            </a:r>
          </a:p>
          <a:p>
            <a:pPr lvl="0" algn="ctr"/>
            <a:r>
              <a:rPr lang="en-US" sz="4000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a) RSVP information     b) Detailed dress code</a:t>
            </a:r>
            <a:endParaRPr sz="4000" dirty="0">
              <a:solidFill>
                <a:srgbClr val="3C3B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7"/>
          <p:cNvSpPr/>
          <p:nvPr/>
        </p:nvSpPr>
        <p:spPr>
          <a:xfrm>
            <a:off x="3024716" y="6009807"/>
            <a:ext cx="1136073" cy="73429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5678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295845" y="269972"/>
            <a:ext cx="2295845" cy="2743583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8"/>
          <p:cNvSpPr txBox="1"/>
          <p:nvPr/>
        </p:nvSpPr>
        <p:spPr>
          <a:xfrm>
            <a:off x="1068985" y="2399925"/>
            <a:ext cx="10132902" cy="2646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600" b="1" smtClean="0">
                <a:solidFill>
                  <a:srgbClr val="FFBF61"/>
                </a:solidFill>
                <a:latin typeface="Impact"/>
                <a:ea typeface="Impact"/>
                <a:cs typeface="Impact"/>
                <a:sym typeface="Impact"/>
              </a:rPr>
              <a:t>HOMEWORK</a:t>
            </a:r>
            <a:endParaRPr sz="16600" b="1">
              <a:solidFill>
                <a:srgbClr val="FFBF6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50" name="Google Shape;150;p8" descr="Open Book School Supply Icon 23221041 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34696" y="867553"/>
            <a:ext cx="2601480" cy="214600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51" name="Google Shape;151;p8"/>
          <p:cNvSpPr/>
          <p:nvPr/>
        </p:nvSpPr>
        <p:spPr>
          <a:xfrm>
            <a:off x="579763" y="4711830"/>
            <a:ext cx="11111345" cy="783193"/>
          </a:xfrm>
          <a:prstGeom prst="roundRect">
            <a:avLst>
              <a:gd name="adj" fmla="val 16667"/>
            </a:avLst>
          </a:prstGeom>
          <a:solidFill>
            <a:srgbClr val="8ABFA3"/>
          </a:solidFill>
          <a:ln w="76200" cap="flat" cmpd="sng">
            <a:solidFill>
              <a:srgbClr val="4E906D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2700000" algn="tl" rotWithShape="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normAutofit fontScale="475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Write two more informal invitation emails for two different events.  One should invite a friend to a casual dinner, and the other should invite a group of friends to an activity e.g., hiking, playing games.</a:t>
            </a:r>
            <a:endParaRPr sz="4000" dirty="0">
              <a:solidFill>
                <a:srgbClr val="3C3B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293</Words>
  <Application>Microsoft Office PowerPoint</Application>
  <PresentationFormat>Widescreen</PresentationFormat>
  <Paragraphs>22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Impact</vt:lpstr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Teacher</dc:creator>
  <cp:lastModifiedBy>Teacher</cp:lastModifiedBy>
  <cp:revision>6</cp:revision>
  <dcterms:created xsi:type="dcterms:W3CDTF">2024-10-14T16:18:30Z</dcterms:created>
  <dcterms:modified xsi:type="dcterms:W3CDTF">2025-05-14T16:06:57Z</dcterms:modified>
</cp:coreProperties>
</file>