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2" r:id="rId4"/>
    <p:sldId id="258" r:id="rId5"/>
    <p:sldId id="259" r:id="rId6"/>
    <p:sldId id="260" r:id="rId7"/>
    <p:sldId id="261" r:id="rId8"/>
    <p:sldId id="264" r:id="rId9"/>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61" autoAdjust="0"/>
  </p:normalViewPr>
  <p:slideViewPr>
    <p:cSldViewPr>
      <p:cViewPr varScale="1">
        <p:scale>
          <a:sx n="59" d="100"/>
          <a:sy n="59" d="100"/>
        </p:scale>
        <p:origin x="-1674"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2BC22-3270-4AEF-96BC-18CB30D510C4}" type="datetimeFigureOut">
              <a:rPr lang="pt-PT" smtClean="0"/>
              <a:t>28-11-2017</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E0586-61ED-497C-B285-14A795464110}" type="slidenum">
              <a:rPr lang="pt-PT" smtClean="0"/>
              <a:t>‹nº›</a:t>
            </a:fld>
            <a:endParaRPr lang="pt-PT"/>
          </a:p>
        </p:txBody>
      </p:sp>
    </p:spTree>
    <p:extLst>
      <p:ext uri="{BB962C8B-B14F-4D97-AF65-F5344CB8AC3E}">
        <p14:creationId xmlns:p14="http://schemas.microsoft.com/office/powerpoint/2010/main" val="313770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noProof="0" dirty="0" smtClean="0"/>
              <a:t>This presentation is about recognizing emotions in a live video</a:t>
            </a:r>
            <a:r>
              <a:rPr lang="en-US" baseline="0" noProof="0" dirty="0" smtClean="0"/>
              <a:t> stream</a:t>
            </a:r>
            <a:endParaRPr lang="en-US" noProof="0"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1</a:t>
            </a:fld>
            <a:endParaRPr lang="pt-PT"/>
          </a:p>
        </p:txBody>
      </p:sp>
    </p:spTree>
    <p:extLst>
      <p:ext uri="{BB962C8B-B14F-4D97-AF65-F5344CB8AC3E}">
        <p14:creationId xmlns:p14="http://schemas.microsoft.com/office/powerpoint/2010/main" val="406322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smtClean="0"/>
              <a:t>How do we recognize emotions? There’s their actions and sounds, but also the expression on people’s faces. This however, is not so easy. As a </a:t>
            </a:r>
            <a:r>
              <a:rPr lang="en-US" noProof="0" dirty="0" smtClean="0"/>
              <a:t>very</a:t>
            </a:r>
            <a:r>
              <a:rPr lang="en-US" dirty="0" smtClean="0"/>
              <a:t> popular character in popular culture, Vader became an icon for someone who is hard to read how he is feeling at any given moment.</a:t>
            </a:r>
            <a:endParaRPr lang="en-US"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2</a:t>
            </a:fld>
            <a:endParaRPr lang="pt-PT"/>
          </a:p>
        </p:txBody>
      </p:sp>
    </p:spTree>
    <p:extLst>
      <p:ext uri="{BB962C8B-B14F-4D97-AF65-F5344CB8AC3E}">
        <p14:creationId xmlns:p14="http://schemas.microsoft.com/office/powerpoint/2010/main" val="97404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smtClean="0"/>
              <a:t>(open the </a:t>
            </a:r>
            <a:r>
              <a:rPr lang="en-US" dirty="0" err="1" smtClean="0"/>
              <a:t>jupyter</a:t>
            </a:r>
            <a:r>
              <a:rPr lang="en-US" dirty="0" smtClean="0"/>
              <a:t> notebook to test the</a:t>
            </a:r>
            <a:r>
              <a:rPr lang="en-US" baseline="0" dirty="0" smtClean="0"/>
              <a:t> model)</a:t>
            </a:r>
            <a:endParaRPr lang="en-US"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3</a:t>
            </a:fld>
            <a:endParaRPr lang="pt-PT"/>
          </a:p>
        </p:txBody>
      </p:sp>
    </p:spTree>
    <p:extLst>
      <p:ext uri="{BB962C8B-B14F-4D97-AF65-F5344CB8AC3E}">
        <p14:creationId xmlns:p14="http://schemas.microsoft.com/office/powerpoint/2010/main" val="184362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noProof="0" dirty="0" smtClean="0"/>
              <a:t>This dataset is not very well balanced, there are a lot of pictures for the happy and neutral faces, but almost none for disgusted.</a:t>
            </a:r>
            <a:r>
              <a:rPr lang="en-US" baseline="0" noProof="0" dirty="0" smtClean="0"/>
              <a:t> But we do have a lot of images in general (14 thousand), which is very nice to train a neural network from scratch. </a:t>
            </a:r>
            <a:endParaRPr lang="en-US" noProof="0"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4</a:t>
            </a:fld>
            <a:endParaRPr lang="pt-PT"/>
          </a:p>
        </p:txBody>
      </p:sp>
    </p:spTree>
    <p:extLst>
      <p:ext uri="{BB962C8B-B14F-4D97-AF65-F5344CB8AC3E}">
        <p14:creationId xmlns:p14="http://schemas.microsoft.com/office/powerpoint/2010/main" val="13997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smtClean="0"/>
              <a:t>I used</a:t>
            </a:r>
            <a:r>
              <a:rPr lang="en-US" baseline="0" dirty="0" smtClean="0"/>
              <a:t> a convolutional neural network model to recognize the emotions. Using 3 convolutional layers and max pooling layers, it learns how interpret the patterns in the face that are most expressive and are activated when we feel something. The dense layers at the end pick and choose from these which ones correspond to each emotion and are where almost all parameters are. The input is 48 by 48  pixels (grayscale) and the last dense layer output will give us our emotion (size 7)</a:t>
            </a:r>
            <a:endParaRPr lang="en-US"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5</a:t>
            </a:fld>
            <a:endParaRPr lang="pt-PT"/>
          </a:p>
        </p:txBody>
      </p:sp>
    </p:spTree>
    <p:extLst>
      <p:ext uri="{BB962C8B-B14F-4D97-AF65-F5344CB8AC3E}">
        <p14:creationId xmlns:p14="http://schemas.microsoft.com/office/powerpoint/2010/main" val="39133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smtClean="0"/>
              <a:t>I believe I got a good result,</a:t>
            </a:r>
            <a:r>
              <a:rPr lang="en-US" baseline="0" dirty="0" smtClean="0"/>
              <a:t> but it could indeed be better. It turns out that the dataset was not very well labeled to start with, as can could be seen by the research papers associated with it. Still, the happy emotion is the easiest to detect, since you practically only need to smile and it will return happy. Disgusted is the most hard to detect, because of how little pictures we had to begin with for training. Fearful and Sad because of mislabeled data, I believe. Or just hard to separate them to begin with.</a:t>
            </a:r>
            <a:endParaRPr lang="en-US"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6</a:t>
            </a:fld>
            <a:endParaRPr lang="pt-PT"/>
          </a:p>
        </p:txBody>
      </p:sp>
    </p:spTree>
    <p:extLst>
      <p:ext uri="{BB962C8B-B14F-4D97-AF65-F5344CB8AC3E}">
        <p14:creationId xmlns:p14="http://schemas.microsoft.com/office/powerpoint/2010/main" val="80091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smtClean="0"/>
              <a:t>How does our model see our pictures? What parts of each face are important for the classification it gives?</a:t>
            </a:r>
            <a:r>
              <a:rPr lang="en-US" baseline="0" dirty="0" smtClean="0"/>
              <a:t> I used a saliency map, with and without guided backpropagation. This algorithm tries to maximize the output of each emotion per picture. Basically, what could we change in each image to improve the score. As we can see, it looks all over the face but on the bottom row we can see which areas are the most important. The happy one is the smile, Surprised looks at the white of the eyes, Angry goes for the nose and upper face, Neutral is all over the place. Note how it doesn’t care about the hand in front of the mouth for Fearful.</a:t>
            </a:r>
            <a:endParaRPr lang="en-US" dirty="0"/>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7</a:t>
            </a:fld>
            <a:endParaRPr lang="pt-PT"/>
          </a:p>
        </p:txBody>
      </p:sp>
    </p:spTree>
    <p:extLst>
      <p:ext uri="{BB962C8B-B14F-4D97-AF65-F5344CB8AC3E}">
        <p14:creationId xmlns:p14="http://schemas.microsoft.com/office/powerpoint/2010/main" val="3615409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noProof="0" dirty="0" smtClean="0"/>
              <a:t>Here is my </a:t>
            </a:r>
            <a:r>
              <a:rPr lang="en-US" noProof="0" dirty="0" err="1" smtClean="0"/>
              <a:t>github</a:t>
            </a:r>
            <a:r>
              <a:rPr lang="en-US" noProof="0" dirty="0" smtClean="0"/>
              <a:t> project, you can download and train your own model.</a:t>
            </a:r>
            <a:r>
              <a:rPr lang="en-US" baseline="0" noProof="0" dirty="0" smtClean="0"/>
              <a:t>  And here is my model’s prediction of Vader’s emotion. He seems rather sad, pending to neutral </a:t>
            </a:r>
            <a:r>
              <a:rPr lang="en-US" baseline="0" noProof="0" dirty="0" smtClean="0">
                <a:sym typeface="Wingdings" panose="05000000000000000000" pitchFamily="2" charset="2"/>
              </a:rPr>
              <a:t></a:t>
            </a:r>
          </a:p>
          <a:p>
            <a:endParaRPr lang="en-US" baseline="0" noProof="0" dirty="0" smtClean="0"/>
          </a:p>
          <a:p>
            <a:r>
              <a:rPr lang="en-US" sz="1200" dirty="0" smtClean="0"/>
              <a:t>More and better data! Seems obvious, but the dataset is not very well labeled.</a:t>
            </a:r>
          </a:p>
          <a:p>
            <a:r>
              <a:rPr lang="en-US" sz="1200" dirty="0" smtClean="0"/>
              <a:t>Different model. There are more recent models being tested in academia.</a:t>
            </a:r>
          </a:p>
          <a:p>
            <a:r>
              <a:rPr lang="en-US" sz="1200" dirty="0" smtClean="0"/>
              <a:t>More data preprocessing. Like rotating the face to be face forward before using as input to the CNN.</a:t>
            </a:r>
          </a:p>
          <a:p>
            <a:r>
              <a:rPr lang="en-US" sz="1200" dirty="0" smtClean="0"/>
              <a:t>Balancing the classes (more faces are happy and neutral,  disgust is a very small set).</a:t>
            </a:r>
          </a:p>
        </p:txBody>
      </p:sp>
      <p:sp>
        <p:nvSpPr>
          <p:cNvPr id="4" name="Marcador de Posição do Número do Diapositivo 3"/>
          <p:cNvSpPr>
            <a:spLocks noGrp="1"/>
          </p:cNvSpPr>
          <p:nvPr>
            <p:ph type="sldNum" sz="quarter" idx="10"/>
          </p:nvPr>
        </p:nvSpPr>
        <p:spPr/>
        <p:txBody>
          <a:bodyPr/>
          <a:lstStyle/>
          <a:p>
            <a:fld id="{47DE0586-61ED-497C-B285-14A795464110}" type="slidenum">
              <a:rPr lang="pt-PT" smtClean="0"/>
              <a:t>8</a:t>
            </a:fld>
            <a:endParaRPr lang="pt-PT"/>
          </a:p>
        </p:txBody>
      </p:sp>
    </p:spTree>
    <p:extLst>
      <p:ext uri="{BB962C8B-B14F-4D97-AF65-F5344CB8AC3E}">
        <p14:creationId xmlns:p14="http://schemas.microsoft.com/office/powerpoint/2010/main" val="328166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1C270875-E729-438F-AD64-DA10B3256A5A}" type="datetimeFigureOut">
              <a:rPr lang="pt-PT" smtClean="0"/>
              <a:t>28-11-2017</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C270875-E729-438F-AD64-DA10B3256A5A}" type="datetimeFigureOut">
              <a:rPr lang="pt-PT" smtClean="0"/>
              <a:t>28-11-2017</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C270875-E729-438F-AD64-DA10B3256A5A}" type="datetimeFigureOut">
              <a:rPr lang="pt-PT" smtClean="0"/>
              <a:t>28-11-2017</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1C270875-E729-438F-AD64-DA10B3256A5A}" type="datetimeFigureOut">
              <a:rPr lang="pt-PT" smtClean="0"/>
              <a:t>28-11-2017</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1C270875-E729-438F-AD64-DA10B3256A5A}" type="datetimeFigureOut">
              <a:rPr lang="pt-PT" smtClean="0"/>
              <a:t>28-11-2017</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1C270875-E729-438F-AD64-DA10B3256A5A}" type="datetimeFigureOut">
              <a:rPr lang="pt-PT" smtClean="0"/>
              <a:t>28-11-2017</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1C270875-E729-438F-AD64-DA10B3256A5A}" type="datetimeFigureOut">
              <a:rPr lang="pt-PT" smtClean="0"/>
              <a:t>28-11-2017</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1C270875-E729-438F-AD64-DA10B3256A5A}" type="datetimeFigureOut">
              <a:rPr lang="pt-PT" smtClean="0"/>
              <a:t>28-11-2017</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1C270875-E729-438F-AD64-DA10B3256A5A}" type="datetimeFigureOut">
              <a:rPr lang="pt-PT" smtClean="0"/>
              <a:t>28-11-2017</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1C270875-E729-438F-AD64-DA10B3256A5A}" type="datetimeFigureOut">
              <a:rPr lang="pt-PT" smtClean="0"/>
              <a:t>28-11-2017</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1C270875-E729-438F-AD64-DA10B3256A5A}" type="datetimeFigureOut">
              <a:rPr lang="pt-PT" smtClean="0"/>
              <a:t>28-11-2017</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7AC85B3-BB92-4040-8F52-E774985663BC}" type="slidenum">
              <a:rPr lang="pt-PT" smtClean="0"/>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70875-E729-438F-AD64-DA10B3256A5A}" type="datetimeFigureOut">
              <a:rPr lang="pt-PT" smtClean="0"/>
              <a:t>28-11-2017</a:t>
            </a:fld>
            <a:endParaRPr lang="pt-PT"/>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C85B3-BB92-4040-8F52-E774985663BC}" type="slidenum">
              <a:rPr lang="pt-PT" smtClean="0"/>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Emotions Recognition</a:t>
            </a:r>
            <a:br>
              <a:rPr lang="en-US" dirty="0" smtClean="0"/>
            </a:br>
            <a:r>
              <a:rPr lang="en-US" dirty="0" smtClean="0"/>
              <a:t>In a Video Stream</a:t>
            </a:r>
            <a:endParaRPr lang="en-US" dirty="0"/>
          </a:p>
        </p:txBody>
      </p:sp>
      <p:sp>
        <p:nvSpPr>
          <p:cNvPr id="3" name="Subtítulo 2"/>
          <p:cNvSpPr>
            <a:spLocks noGrp="1"/>
          </p:cNvSpPr>
          <p:nvPr>
            <p:ph type="subTitle" idx="1"/>
          </p:nvPr>
        </p:nvSpPr>
        <p:spPr/>
        <p:txBody>
          <a:bodyPr>
            <a:normAutofit/>
          </a:bodyPr>
          <a:lstStyle/>
          <a:p>
            <a:r>
              <a:rPr lang="en-US" sz="2400" dirty="0" err="1" smtClean="0">
                <a:solidFill>
                  <a:schemeClr val="tx1"/>
                </a:solidFill>
              </a:rPr>
              <a:t>João</a:t>
            </a:r>
            <a:r>
              <a:rPr lang="en-US" sz="2400" dirty="0" smtClean="0">
                <a:solidFill>
                  <a:schemeClr val="tx1"/>
                </a:solidFill>
              </a:rPr>
              <a:t> Gomes</a:t>
            </a:r>
            <a:endParaRPr lang="en-US" sz="2400" dirty="0">
              <a:solidFill>
                <a:schemeClr val="tx1"/>
              </a:solidFill>
            </a:endParaRPr>
          </a:p>
        </p:txBody>
      </p:sp>
      <p:pic>
        <p:nvPicPr>
          <p:cNvPr id="1026" name="Picture 2" descr="C:\Users\João Gomes\Desktop\imagens apresentação\Logo-no-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5796136" y="6133861"/>
            <a:ext cx="2158348" cy="369332"/>
          </a:xfrm>
          <a:prstGeom prst="rect">
            <a:avLst/>
          </a:prstGeom>
          <a:noFill/>
        </p:spPr>
        <p:txBody>
          <a:bodyPr wrap="none" rtlCol="0">
            <a:spAutoFit/>
          </a:bodyPr>
          <a:lstStyle/>
          <a:p>
            <a:r>
              <a:rPr lang="en-US" b="1" dirty="0" smtClean="0"/>
              <a:t>Data Science Retreat</a:t>
            </a:r>
            <a:endParaRPr lang="en-US" b="1" dirty="0"/>
          </a:p>
        </p:txBody>
      </p:sp>
    </p:spTree>
    <p:extLst>
      <p:ext uri="{BB962C8B-B14F-4D97-AF65-F5344CB8AC3E}">
        <p14:creationId xmlns:p14="http://schemas.microsoft.com/office/powerpoint/2010/main" val="1372000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marL="0" indent="0"/>
            <a:r>
              <a:rPr lang="en-US" dirty="0" smtClean="0"/>
              <a:t>How to recognize emotions?</a:t>
            </a:r>
            <a:endParaRPr lang="en-US" dirty="0"/>
          </a:p>
        </p:txBody>
      </p:sp>
      <p:sp>
        <p:nvSpPr>
          <p:cNvPr id="3" name="Marcador de Posição de Conteúdo 2"/>
          <p:cNvSpPr>
            <a:spLocks noGrp="1"/>
          </p:cNvSpPr>
          <p:nvPr>
            <p:ph idx="1"/>
          </p:nvPr>
        </p:nvSpPr>
        <p:spPr/>
        <p:txBody>
          <a:bodyPr/>
          <a:lstStyle/>
          <a:p>
            <a:pPr marL="0" indent="0">
              <a:buNone/>
            </a:pPr>
            <a:endParaRPr lang="en-US" dirty="0" smtClean="0">
              <a:solidFill>
                <a:srgbClr val="FF0000"/>
              </a:solidFill>
            </a:endParaRPr>
          </a:p>
          <a:p>
            <a:pPr marL="0" indent="0">
              <a:buNone/>
            </a:pPr>
            <a:endParaRPr lang="en-US" dirty="0"/>
          </a:p>
          <a:p>
            <a:pPr marL="0" indent="0">
              <a:buNone/>
            </a:pPr>
            <a:endParaRPr lang="pt-PT"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386590"/>
            <a:ext cx="4066009" cy="501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João Gomes\Desktop\imagens apresentação\Logo-no-tex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704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Live Demo</a:t>
            </a:r>
            <a:endParaRPr lang="pt-PT" dirty="0"/>
          </a:p>
        </p:txBody>
      </p:sp>
      <p:sp>
        <p:nvSpPr>
          <p:cNvPr id="3" name="Marcador de Posição de Conteúdo 2"/>
          <p:cNvSpPr>
            <a:spLocks noGrp="1"/>
          </p:cNvSpPr>
          <p:nvPr>
            <p:ph idx="1"/>
          </p:nvPr>
        </p:nvSpPr>
        <p:spPr/>
        <p:txBody>
          <a:bodyPr/>
          <a:lstStyle/>
          <a:p>
            <a:r>
              <a:rPr lang="en-US" sz="2800" dirty="0" smtClean="0"/>
              <a:t>Model is small enough to be able to use in real time.</a:t>
            </a:r>
          </a:p>
          <a:p>
            <a:r>
              <a:rPr lang="en-US" sz="2800" dirty="0" smtClean="0"/>
              <a:t>Using </a:t>
            </a:r>
            <a:r>
              <a:rPr lang="en-US" sz="2800" dirty="0" err="1" smtClean="0"/>
              <a:t>OpenCV</a:t>
            </a:r>
            <a:r>
              <a:rPr lang="en-US" sz="2800" dirty="0" smtClean="0"/>
              <a:t> to detect faces.</a:t>
            </a:r>
          </a:p>
          <a:p>
            <a:r>
              <a:rPr lang="en-US" sz="2800" dirty="0" smtClean="0"/>
              <a:t>Needs a bit of exaggeration to get the detection just right.</a:t>
            </a:r>
          </a:p>
          <a:p>
            <a:endParaRPr lang="pt-PT" dirty="0"/>
          </a:p>
        </p:txBody>
      </p:sp>
      <p:pic>
        <p:nvPicPr>
          <p:cNvPr id="4" name="Picture 2" descr="C:\Users\João Gomes\Desktop\imagens apresentação\Logo-no-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5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Dataset</a:t>
            </a:r>
            <a:endParaRPr lang="en-US" dirty="0"/>
          </a:p>
        </p:txBody>
      </p:sp>
      <p:sp>
        <p:nvSpPr>
          <p:cNvPr id="3" name="Marcador de Posição de Conteúdo 2"/>
          <p:cNvSpPr>
            <a:spLocks noGrp="1"/>
          </p:cNvSpPr>
          <p:nvPr>
            <p:ph idx="1"/>
          </p:nvPr>
        </p:nvSpPr>
        <p:spPr>
          <a:xfrm>
            <a:off x="493204" y="1124744"/>
            <a:ext cx="8229600" cy="4525963"/>
          </a:xfrm>
        </p:spPr>
        <p:txBody>
          <a:bodyPr>
            <a:normAutofit/>
          </a:bodyPr>
          <a:lstStyle/>
          <a:p>
            <a:r>
              <a:rPr lang="en-US" sz="2000" dirty="0" smtClean="0"/>
              <a:t>Using a dataset to train:</a:t>
            </a:r>
          </a:p>
          <a:p>
            <a:pPr lvl="1"/>
            <a:r>
              <a:rPr lang="en-US" sz="1800" dirty="0" smtClean="0"/>
              <a:t>fer2003 </a:t>
            </a:r>
          </a:p>
          <a:p>
            <a:pPr lvl="1"/>
            <a:r>
              <a:rPr lang="en-US" sz="1800" dirty="0" smtClean="0"/>
              <a:t>Started with 36k but removed images until I had 14k forward looking faces</a:t>
            </a:r>
            <a:endParaRPr 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20811"/>
            <a:ext cx="6840760" cy="423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João Gomes\Desktop\imagens apresentação\Logo-no-tex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409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João Gomes\Documents\Python test\project\data\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60648"/>
            <a:ext cx="3600400" cy="598681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323528" y="260648"/>
            <a:ext cx="4474840" cy="1143000"/>
          </a:xfrm>
        </p:spPr>
        <p:txBody>
          <a:bodyPr>
            <a:noAutofit/>
          </a:bodyPr>
          <a:lstStyle/>
          <a:p>
            <a:r>
              <a:rPr lang="en-US" sz="2400" b="1" dirty="0" smtClean="0"/>
              <a:t>Convolutional Neural Network</a:t>
            </a:r>
            <a:endParaRPr lang="en-US" sz="2400" b="1" dirty="0"/>
          </a:p>
        </p:txBody>
      </p:sp>
      <p:sp>
        <p:nvSpPr>
          <p:cNvPr id="3" name="Marcador de Posição de Conteúdo 2"/>
          <p:cNvSpPr>
            <a:spLocks noGrp="1"/>
          </p:cNvSpPr>
          <p:nvPr>
            <p:ph idx="1"/>
          </p:nvPr>
        </p:nvSpPr>
        <p:spPr/>
        <p:txBody>
          <a:bodyPr>
            <a:normAutofit lnSpcReduction="10000"/>
          </a:bodyPr>
          <a:lstStyle/>
          <a:p>
            <a:r>
              <a:rPr lang="en-US" sz="2400" dirty="0" err="1" smtClean="0"/>
              <a:t>Keras</a:t>
            </a:r>
            <a:r>
              <a:rPr lang="en-US" sz="2400" dirty="0" smtClean="0"/>
              <a:t> with </a:t>
            </a:r>
            <a:r>
              <a:rPr lang="en-US" sz="2400" dirty="0" err="1" smtClean="0"/>
              <a:t>tensorflow</a:t>
            </a:r>
            <a:r>
              <a:rPr lang="en-US" sz="2400" dirty="0" smtClean="0"/>
              <a:t> backend</a:t>
            </a:r>
          </a:p>
          <a:p>
            <a:pPr marL="0" indent="0">
              <a:buNone/>
            </a:pPr>
            <a:r>
              <a:rPr lang="en-US" sz="2400" dirty="0" smtClean="0"/>
              <a:t>Best model:</a:t>
            </a:r>
          </a:p>
          <a:p>
            <a:pPr lvl="1"/>
            <a:r>
              <a:rPr lang="en-US" sz="2000" dirty="0" smtClean="0"/>
              <a:t>3 convolutional layers , filter size (5x5)</a:t>
            </a:r>
          </a:p>
          <a:p>
            <a:pPr lvl="1"/>
            <a:r>
              <a:rPr lang="en-US" sz="2000" dirty="0" smtClean="0"/>
              <a:t>max pooling layers, size (2x2)</a:t>
            </a:r>
          </a:p>
          <a:p>
            <a:pPr lvl="1"/>
            <a:r>
              <a:rPr lang="en-US" sz="2000" dirty="0" smtClean="0"/>
              <a:t>2 dense layers, size first layer (3072)</a:t>
            </a:r>
          </a:p>
          <a:p>
            <a:pPr marL="0" indent="0">
              <a:buNone/>
            </a:pPr>
            <a:endParaRPr lang="en-US" sz="2400" dirty="0" smtClean="0"/>
          </a:p>
          <a:p>
            <a:pPr marL="0" indent="0">
              <a:buNone/>
            </a:pPr>
            <a:r>
              <a:rPr lang="en-US" sz="2400" dirty="0" smtClean="0"/>
              <a:t>Used dropout method to regularize.</a:t>
            </a:r>
          </a:p>
          <a:p>
            <a:pPr marL="0" indent="0">
              <a:buNone/>
            </a:pPr>
            <a:endParaRPr lang="en-US" sz="2400" dirty="0" smtClean="0"/>
          </a:p>
          <a:p>
            <a:pPr marL="0" indent="0">
              <a:buNone/>
            </a:pPr>
            <a:r>
              <a:rPr lang="en-US" sz="2400" dirty="0" smtClean="0"/>
              <a:t>Tested models with between</a:t>
            </a:r>
          </a:p>
          <a:p>
            <a:pPr marL="0" indent="0">
              <a:buNone/>
            </a:pPr>
            <a:r>
              <a:rPr lang="en-US" sz="2400" dirty="0" smtClean="0"/>
              <a:t>2 million and 14 million </a:t>
            </a:r>
          </a:p>
          <a:p>
            <a:pPr marL="0" indent="0">
              <a:buNone/>
            </a:pPr>
            <a:r>
              <a:rPr lang="en-US" sz="2400" dirty="0" smtClean="0"/>
              <a:t>parameters.</a:t>
            </a:r>
          </a:p>
          <a:p>
            <a:pPr marL="0" indent="0">
              <a:buNone/>
            </a:pPr>
            <a:endParaRPr lang="pt-PT" dirty="0"/>
          </a:p>
        </p:txBody>
      </p:sp>
      <p:pic>
        <p:nvPicPr>
          <p:cNvPr id="5" name="Picture 2" descr="C:\Users\João Gomes\Desktop\imagens apresentação\Logo-no-tex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641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Results</a:t>
            </a:r>
            <a:endParaRPr lang="en-US" dirty="0"/>
          </a:p>
        </p:txBody>
      </p:sp>
      <p:sp>
        <p:nvSpPr>
          <p:cNvPr id="3" name="Marcador de Posição de Conteúdo 2"/>
          <p:cNvSpPr>
            <a:spLocks noGrp="1"/>
          </p:cNvSpPr>
          <p:nvPr>
            <p:ph idx="1"/>
          </p:nvPr>
        </p:nvSpPr>
        <p:spPr/>
        <p:txBody>
          <a:bodyPr/>
          <a:lstStyle/>
          <a:p>
            <a:r>
              <a:rPr lang="en-US" sz="2400" dirty="0" smtClean="0"/>
              <a:t>Accuracy  is 61% (research papers for this dataset is 70%)</a:t>
            </a:r>
          </a:p>
          <a:p>
            <a:pPr marL="0" indent="0">
              <a:buNone/>
            </a:pPr>
            <a:endParaRPr lang="pt-PT" dirty="0"/>
          </a:p>
          <a:p>
            <a:pPr marL="0" indent="0">
              <a:buNone/>
            </a:pPr>
            <a:endParaRPr lang="pt-PT" dirty="0"/>
          </a:p>
          <a:p>
            <a:pPr marL="0" indent="0">
              <a:buNone/>
            </a:pPr>
            <a:endParaRPr lang="pt-PT" dirty="0" smtClean="0"/>
          </a:p>
          <a:p>
            <a:pPr marL="0" indent="0">
              <a:buNone/>
            </a:pPr>
            <a:endParaRPr lang="pt-PT" dirty="0"/>
          </a:p>
          <a:p>
            <a:pPr marL="0" indent="0">
              <a:buNone/>
            </a:pPr>
            <a:endParaRPr lang="pt-PT" dirty="0" smtClean="0"/>
          </a:p>
          <a:p>
            <a:pPr marL="0" indent="0">
              <a:buNone/>
            </a:pPr>
            <a:endParaRPr lang="pt-PT"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84062"/>
            <a:ext cx="4712764" cy="405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João Gomes\Desktop\imagens apresentação\Logo-no-tex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27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João Gomes\Desktop\imagens apresentação\Logo-no-tex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r>
              <a:rPr lang="en-US" dirty="0" smtClean="0"/>
              <a:t>Feature Visualization</a:t>
            </a:r>
            <a:endParaRPr lang="en-US" dirty="0"/>
          </a:p>
        </p:txBody>
      </p:sp>
      <p:sp>
        <p:nvSpPr>
          <p:cNvPr id="3" name="Marcador de Posição de Conteúdo 2"/>
          <p:cNvSpPr>
            <a:spLocks noGrp="1"/>
          </p:cNvSpPr>
          <p:nvPr>
            <p:ph idx="1"/>
          </p:nvPr>
        </p:nvSpPr>
        <p:spPr/>
        <p:txBody>
          <a:bodyPr>
            <a:normAutofit/>
          </a:bodyPr>
          <a:lstStyle/>
          <a:p>
            <a:r>
              <a:rPr lang="en-US" sz="2400" dirty="0" smtClean="0"/>
              <a:t>How does our CNN distinguish between the emotions?</a:t>
            </a:r>
            <a:endParaRPr lang="en-US" sz="24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76872"/>
            <a:ext cx="8316416" cy="3393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16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Closing</a:t>
            </a:r>
            <a:endParaRPr lang="en-US" dirty="0"/>
          </a:p>
        </p:txBody>
      </p:sp>
      <p:sp>
        <p:nvSpPr>
          <p:cNvPr id="3" name="Marcador de Posição de Conteúdo 2"/>
          <p:cNvSpPr>
            <a:spLocks noGrp="1"/>
          </p:cNvSpPr>
          <p:nvPr>
            <p:ph idx="1"/>
          </p:nvPr>
        </p:nvSpPr>
        <p:spPr/>
        <p:txBody>
          <a:bodyPr>
            <a:normAutofit/>
          </a:bodyPr>
          <a:lstStyle/>
          <a:p>
            <a:r>
              <a:rPr lang="en-US" sz="2000" dirty="0" err="1" smtClean="0"/>
              <a:t>Github</a:t>
            </a:r>
            <a:r>
              <a:rPr lang="en-US" sz="2000" dirty="0" smtClean="0"/>
              <a:t> project:</a:t>
            </a:r>
          </a:p>
          <a:p>
            <a:pPr marL="0" indent="0">
              <a:buNone/>
            </a:pPr>
            <a:r>
              <a:rPr lang="en-US" sz="2000" dirty="0" smtClean="0"/>
              <a:t>https://github.com/GomesJP/Emotions-Recognition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63837"/>
            <a:ext cx="6768752" cy="4127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C:\Users\João Gomes\Desktop\imagens apresentação\Logo-no-tex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84" y="5733256"/>
            <a:ext cx="762000" cy="76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648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728</Words>
  <Application>Microsoft Office PowerPoint</Application>
  <PresentationFormat>Apresentação no Ecrã (4:3)</PresentationFormat>
  <Paragraphs>57</Paragraphs>
  <Slides>8</Slides>
  <Notes>8</Notes>
  <HiddenSlides>0</HiddenSlides>
  <MMClips>0</MMClips>
  <ScaleCrop>false</ScaleCrop>
  <HeadingPairs>
    <vt:vector size="4" baseType="variant">
      <vt:variant>
        <vt:lpstr>Tema</vt:lpstr>
      </vt:variant>
      <vt:variant>
        <vt:i4>1</vt:i4>
      </vt:variant>
      <vt:variant>
        <vt:lpstr>Títulos dos diapositivos</vt:lpstr>
      </vt:variant>
      <vt:variant>
        <vt:i4>8</vt:i4>
      </vt:variant>
    </vt:vector>
  </HeadingPairs>
  <TitlesOfParts>
    <vt:vector size="9" baseType="lpstr">
      <vt:lpstr>Tema do Office</vt:lpstr>
      <vt:lpstr>Emotions Recognition In a Video Stream</vt:lpstr>
      <vt:lpstr>How to recognize emotions?</vt:lpstr>
      <vt:lpstr>Live Demo</vt:lpstr>
      <vt:lpstr>Dataset</vt:lpstr>
      <vt:lpstr>Convolutional Neural Network</vt:lpstr>
      <vt:lpstr>Results</vt:lpstr>
      <vt:lpstr>Feature Visualization</vt:lpstr>
      <vt:lpstr>Closing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 Recognition</dc:title>
  <dc:creator>João Gomes</dc:creator>
  <cp:lastModifiedBy>João Gomes</cp:lastModifiedBy>
  <cp:revision>37</cp:revision>
  <dcterms:created xsi:type="dcterms:W3CDTF">2017-11-20T17:58:41Z</dcterms:created>
  <dcterms:modified xsi:type="dcterms:W3CDTF">2017-11-28T15:29:50Z</dcterms:modified>
</cp:coreProperties>
</file>