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4" r:id="rId6"/>
    <p:sldId id="265" r:id="rId7"/>
    <p:sldId id="263" r:id="rId8"/>
    <p:sldId id="262" r:id="rId9"/>
    <p:sldId id="257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E58106D-1D5A-455B-B0B3-E7401877AC2F}">
          <p14:sldIdLst>
            <p14:sldId id="256"/>
            <p14:sldId id="260"/>
            <p14:sldId id="259"/>
            <p14:sldId id="261"/>
            <p14:sldId id="264"/>
            <p14:sldId id="265"/>
            <p14:sldId id="263"/>
            <p14:sldId id="262"/>
            <p14:sldId id="257"/>
            <p14:sldId id="266"/>
            <p14:sldId id="25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471E-4789-4844-9521-7D239CD7E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C0C93-FB6E-475E-BFE3-572348627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07D4D-6EAF-4D77-866A-53EFBA92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10C73-C7E1-4AB0-B9FB-E819B05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7CEEF-4D24-49CF-9B68-9D97B09C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326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8162-E60E-4ED0-B2C2-84C71520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DC8EDF-44F2-4883-918D-665E1515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52092-C540-4E18-A6DF-9995A237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80505-07F5-4E23-AA4A-146ADEBE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EEA63-CA4B-4996-88BB-D30EBE05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5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9D2EF4-50E5-40FB-8F3E-61D819FE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A59BFE-642F-452F-A3CA-80591A693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55285-FF2B-4DAD-9DF4-265B13B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EF5A6-EC9C-4180-A994-6F428CA0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C725D-A013-44FD-8395-6D44632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51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6CB2-8750-419D-999A-1200A27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116E0-E367-4E35-94CA-F31C5261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00550-6CC8-4BC1-BD8C-E98D79BD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3CB78-A10E-465D-AC52-80EE9739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EDC8B-C32E-4DE4-BD95-9B2B630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27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07856-1960-4C20-A19F-4B76735B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69470E-6504-497F-B30C-CE03C579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9BB40-1997-4B77-9FDA-973DCBF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DC527-4106-4AC8-8C00-833788A3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16266-4398-499D-BA31-0EF9B4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3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1100-31A4-4827-95A9-A59B14B5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097D4-D29B-4F51-AA3E-8454C8BD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411F2-A1C7-46E5-A9F0-5CEC410E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2091A7-B8B7-4685-A44E-94F17C62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68F77-80E3-48A6-8DFA-D8523056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84275-D7D0-49A1-B39E-37CC31A9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36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E3249-1F0B-4EAE-A4D2-8E20A3B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04545-5879-4BB1-A976-BB1D2B24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336749-021F-473E-95DA-DD6FAEFD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A76DAF-199D-409D-A9A1-B1F5BC2E7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C019A0-AB90-407E-8B68-466738537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ACED47-B73D-4D98-B5F2-51865DF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8DBA3-2CC1-4F1A-82EF-2FC8CAA5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C2E1C-B542-43C0-AA62-87509755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13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BD7E7-988E-4E15-B239-81FE99B1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165B23-9FE9-46A9-BDE8-BD8FF912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6B2EA9-3A84-4415-B978-ACA45A1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EFC1D-6324-4B59-946A-604A652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42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F2BA4-62EB-413F-80B0-B3E899E6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3AC51-34C5-46F8-9CFC-073D333B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0A153-0538-40F8-B2CB-E4CA0D5F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1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63FCF-1D54-4AD6-B7C5-B295D08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BA307-08FF-4635-B12E-A55662B6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FD98DB-B7FE-4633-945F-DFF2D1F3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C6953B-1750-484F-8D14-C3921627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0E7015-5A42-494E-860C-ED93404C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52A21-D2F2-455B-8CFC-245C49E3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0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FA2E-6CAB-4317-BF86-52B47DF9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DAD014-123B-4A46-9D7D-5130B035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4B119B-A20F-482A-8CE2-7C6C816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B34C1-72DC-43F6-9034-D042C4EF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9B9EB-D0C3-41FB-BE52-73408AC8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99663-9DA5-40DB-9CCF-37920E73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02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80000" t="2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5A8273-43FE-4171-9C18-BEC7FE3C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5E7F9-FB1F-4707-B377-0A985DD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2F548-6E3E-4A13-8A19-984379DB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5F6F8-4A8B-40DF-B86F-CCD930B31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89766-4D8B-4565-82C5-68563FE42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36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7D6E-E3BA-41A8-9A7A-1DE9E1BD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4" y="357351"/>
            <a:ext cx="8324193" cy="934929"/>
          </a:xfrm>
        </p:spPr>
        <p:txBody>
          <a:bodyPr>
            <a:normAutofit/>
          </a:bodyPr>
          <a:lstStyle/>
          <a:p>
            <a:r>
              <a:rPr lang="es-AR" sz="3200" dirty="0"/>
              <a:t>Trabajo integrador Programación 1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36D00-DF74-4CAC-B8EC-1526850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6152"/>
            <a:ext cx="9144000" cy="3836276"/>
          </a:xfrm>
        </p:spPr>
        <p:txBody>
          <a:bodyPr>
            <a:normAutofit fontScale="92500" lnSpcReduction="10000"/>
          </a:bodyPr>
          <a:lstStyle/>
          <a:p>
            <a:endParaRPr lang="es-AR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Circuitos RLC y respuesta en Frecuencia e investigación aplicada en Python</a:t>
            </a:r>
            <a:endParaRPr lang="es-AR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Análisis de Algoritmos y Estructuras de Datos en circuitos electrónicos</a:t>
            </a:r>
            <a:endParaRPr lang="es-AR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2200" b="1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Augusto Nahuel Gómez Saucedo</a:t>
            </a:r>
          </a:p>
          <a:p>
            <a:endParaRPr lang="es-AR" dirty="0"/>
          </a:p>
          <a:p>
            <a:r>
              <a:rPr lang="es-AR" dirty="0"/>
              <a:t>Javier González</a:t>
            </a:r>
          </a:p>
        </p:txBody>
      </p:sp>
    </p:spTree>
    <p:extLst>
      <p:ext uri="{BB962C8B-B14F-4D97-AF65-F5344CB8AC3E}">
        <p14:creationId xmlns:p14="http://schemas.microsoft.com/office/powerpoint/2010/main" val="87609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782EBC-A026-4554-8D34-C30EE01664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 bwMode="auto">
          <a:xfrm>
            <a:off x="127000" y="427514"/>
            <a:ext cx="7988300" cy="6002972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31B546-3E15-47B4-B243-F96B8D20E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48" y="1612900"/>
            <a:ext cx="4173752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00E0E-EF63-4284-BD4A-8D54AF23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122"/>
            <a:ext cx="10515600" cy="5720802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424242"/>
                </a:solidFill>
                <a:effectLst/>
                <a:latin typeface="Segoe Sans"/>
              </a:rPr>
              <a:t>¿Qué operación matemática representa esto?</a:t>
            </a:r>
          </a:p>
          <a:p>
            <a:pPr algn="l"/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La operación matemática es simplemente:</a:t>
            </a:r>
          </a:p>
          <a:p>
            <a:pPr algn="l"/>
            <a:endParaRPr lang="es-E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ctr">
              <a:buNone/>
            </a:pP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T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in"/>
              </a:rPr>
              <a:t>(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n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in"/>
              </a:rPr>
              <a:t>)= 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c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in"/>
              </a:rPr>
              <a:t>⋅ 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n</a:t>
            </a:r>
            <a:endParaRPr lang="es-ES" b="0" i="1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Donde: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T</a:t>
            </a:r>
            <a:r>
              <a:rPr lang="es-ES" b="0" i="0" dirty="0">
                <a:solidFill>
                  <a:srgbClr val="424242"/>
                </a:solidFill>
                <a:effectLst/>
                <a:latin typeface="KaTeX_Main"/>
              </a:rPr>
              <a:t>(</a:t>
            </a: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n</a:t>
            </a:r>
            <a:r>
              <a:rPr lang="es-ES" b="0" i="0" dirty="0">
                <a:solidFill>
                  <a:srgbClr val="424242"/>
                </a:solidFill>
                <a:effectLst/>
                <a:latin typeface="KaTeX_Main"/>
              </a:rPr>
              <a:t>)</a:t>
            </a: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 es el tiempo que tarda el algoritmo.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n</a:t>
            </a: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 es el tamaño de la entrada.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1" dirty="0">
                <a:solidFill>
                  <a:srgbClr val="424242"/>
                </a:solidFill>
                <a:effectLst/>
                <a:latin typeface="KaTeX_Math"/>
              </a:rPr>
              <a:t>c</a:t>
            </a: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 es una constante que representa el tiempo que tarda cada operación.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743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493B7-F799-4826-9B76-39A658D3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8224"/>
            <a:ext cx="10833100" cy="48418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análisis BIG 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determinar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impedancia de un circuito RLC en serie en función de la frecuencia.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identificó claramente el fenómeno de </a:t>
            </a:r>
            <a:r>
              <a:rPr lang="es-A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resonancia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donde la impedancia alcanza un mínimo y la fase se anula, lo cual es fundamental en el diseño de filtros y sistemas de sintonización. Los gráficos obtenidos permitieron interpretar de manera intuitiva el comportamiento del circuito, lo cual es especialmente útil en contextos educativos o de diseño. La representación visual de la magnitud y fase de la impedancia ayuda a entender conceptos como la reactancia inductiva y capacitiva.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análisis del tiempo de ejecución mostró que el programa tiene una </a:t>
            </a:r>
            <a:r>
              <a:rPr lang="es-A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complejidad temporal lineal O(n)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Esto significa que el tiempo de cálculo crece proporcionalmente al número de puntos de frecuencia analizados, lo cual es eficiente y escalable para simulaciones de alta resolución.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13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6D8614-3558-4107-B8DE-9EEA9610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520246"/>
            <a:ext cx="8912242" cy="58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025D75-7937-422A-B488-D560BC710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380" y="400288"/>
            <a:ext cx="6901507" cy="58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B663A7-22A7-478B-8736-55D9BFD5D1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89" y="559120"/>
            <a:ext cx="5076496" cy="57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5D25C2-CC39-449A-BFB2-725DE400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2" y="427601"/>
            <a:ext cx="6578413" cy="4274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A69B1E-31C1-4A7B-B43C-C7F89F8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7" y="3673041"/>
            <a:ext cx="6655045" cy="26522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A7710A-CFD3-4D94-98B0-C689CA09C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7" y="1338692"/>
            <a:ext cx="4410184" cy="1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DCBB88-746F-4D1E-922D-F63EC232D2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45" y="1125043"/>
            <a:ext cx="7995466" cy="55599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539311-BC17-4872-ACE5-B72546E0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6" y="282466"/>
            <a:ext cx="4378468" cy="1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5412E-1158-4480-A179-112455D9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55" y="1465206"/>
            <a:ext cx="10515600" cy="4706993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La </a:t>
            </a:r>
            <a:r>
              <a:rPr lang="es-ES" b="1" i="0" dirty="0">
                <a:solidFill>
                  <a:srgbClr val="424242"/>
                </a:solidFill>
                <a:effectLst/>
                <a:latin typeface="Segoe Sans"/>
              </a:rPr>
              <a:t>complejidad temporal</a:t>
            </a: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 es una forma de medir </a:t>
            </a:r>
            <a:r>
              <a:rPr lang="es-ES" b="1" i="0" dirty="0">
                <a:solidFill>
                  <a:srgbClr val="424242"/>
                </a:solidFill>
                <a:effectLst/>
                <a:latin typeface="Segoe Sans"/>
              </a:rPr>
              <a:t>cuánto tiempo tarda un algoritmo en ejecutarse</a:t>
            </a: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 en función del tamaño de la entrada. Es una herramienta fundamental en informática y matemáticas para comparar la eficiencia de diferentes algoritmos.</a:t>
            </a:r>
          </a:p>
          <a:p>
            <a:endParaRPr lang="es-ES" dirty="0">
              <a:solidFill>
                <a:srgbClr val="424242"/>
              </a:solidFill>
              <a:latin typeface="Segoe Sans"/>
            </a:endParaRPr>
          </a:p>
          <a:p>
            <a:pPr marL="0" indent="0">
              <a:buNone/>
            </a:pPr>
            <a:endParaRPr lang="es-E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Porque nos permite saber </a:t>
            </a:r>
            <a:r>
              <a:rPr lang="es-ES" b="1" i="0" dirty="0">
                <a:solidFill>
                  <a:srgbClr val="424242"/>
                </a:solidFill>
                <a:effectLst/>
                <a:latin typeface="Segoe Sans"/>
              </a:rPr>
              <a:t>qué tan rápido o lento</a:t>
            </a:r>
            <a:r>
              <a:rPr lang="es-ES" b="0" i="0" dirty="0">
                <a:solidFill>
                  <a:srgbClr val="424242"/>
                </a:solidFill>
                <a:effectLst/>
                <a:latin typeface="Segoe Sans"/>
              </a:rPr>
              <a:t> será un algoritmo cuando los datos crecen. No es lo mismo un algoritmo que tarda 1 segundo con 100 datos que uno que tarda 1 minuto con los mismos datos.</a:t>
            </a:r>
            <a:endParaRPr lang="es-ES" dirty="0">
              <a:solidFill>
                <a:srgbClr val="424242"/>
              </a:solidFill>
              <a:latin typeface="Segoe Sans"/>
            </a:endParaRPr>
          </a:p>
          <a:p>
            <a:endParaRPr lang="es-ES" dirty="0">
              <a:solidFill>
                <a:srgbClr val="424242"/>
              </a:solidFill>
              <a:latin typeface="Segoe San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713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1ADA3C6-D8D8-4A47-A455-1BB0660A7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88369"/>
              </p:ext>
            </p:extLst>
          </p:nvPr>
        </p:nvGraphicFramePr>
        <p:xfrm>
          <a:off x="838200" y="2366958"/>
          <a:ext cx="10515600" cy="377317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645824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885105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031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0">
                          <a:effectLst/>
                        </a:rPr>
                        <a:t>Notación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b="0">
                          <a:effectLst/>
                        </a:rPr>
                        <a:t>Nombre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b="0" dirty="0">
                          <a:effectLst/>
                        </a:rPr>
                        <a:t>Ejemplo típico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O(1)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Tiempo constante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Acceso a un elemento en un array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1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O(log n)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logarítmico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Búsqueda binaria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2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 dirty="0">
                          <a:effectLst/>
                        </a:rPr>
                        <a:t>O(n)</a:t>
                      </a:r>
                      <a:endParaRPr lang="es-AR" dirty="0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lineal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Recorrer una lista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2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O(n log n)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lineal-logarítmico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Algoritmos de ordenamiento eficientes (</a:t>
                      </a:r>
                      <a:r>
                        <a:rPr lang="es-AR" dirty="0" err="1">
                          <a:effectLst/>
                        </a:rPr>
                        <a:t>MergeSort</a:t>
                      </a:r>
                      <a:r>
                        <a:rPr lang="es-AR" dirty="0">
                          <a:effectLst/>
                        </a:rPr>
                        <a:t>, </a:t>
                      </a:r>
                      <a:r>
                        <a:rPr lang="es-AR" dirty="0" err="1">
                          <a:effectLst/>
                        </a:rPr>
                        <a:t>QuickSort</a:t>
                      </a:r>
                      <a:r>
                        <a:rPr lang="es-AR" dirty="0">
                          <a:effectLst/>
                        </a:rPr>
                        <a:t>)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3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O(n²)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cuadrático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Burbujas, inserción, selección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7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O(2ⁿ)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exponencial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Algoritmos de fuerza bruta (como el de la mochila)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4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O(n!)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factorial</a:t>
                      </a: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Permutaciones, problemas de </a:t>
                      </a:r>
                      <a:r>
                        <a:rPr lang="es-AR" dirty="0" err="1">
                          <a:effectLst/>
                        </a:rPr>
                        <a:t>backtracking</a:t>
                      </a:r>
                      <a:endParaRPr lang="es-AR" dirty="0">
                        <a:effectLst/>
                      </a:endParaRP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0502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1E5B6F-A208-41C7-83D2-CED55238C12C}"/>
              </a:ext>
            </a:extLst>
          </p:cNvPr>
          <p:cNvSpPr txBox="1"/>
          <p:nvPr/>
        </p:nvSpPr>
        <p:spPr>
          <a:xfrm>
            <a:off x="756745" y="391196"/>
            <a:ext cx="10972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usa la notación Big O (O grande), que describe el comportamiento del tiempo de ejecución en el peor caso.</a:t>
            </a:r>
          </a:p>
          <a:p>
            <a:endParaRPr lang="es-ES" dirty="0"/>
          </a:p>
          <a:p>
            <a:r>
              <a:rPr lang="es-ES" dirty="0"/>
              <a:t>La fórmula de complejidad temporal se refiere a cómo crece el tiempo de ejecución de un algoritmo en función del tamaño de la entrada, denotado comúnmente como n. </a:t>
            </a:r>
          </a:p>
          <a:p>
            <a:endParaRPr lang="es-ES" dirty="0"/>
          </a:p>
          <a:p>
            <a:r>
              <a:rPr lang="es-ES" dirty="0"/>
              <a:t>Tipos comunes de complejidad temporal (en función de n):</a:t>
            </a:r>
          </a:p>
        </p:txBody>
      </p:sp>
    </p:spTree>
    <p:extLst>
      <p:ext uri="{BB962C8B-B14F-4D97-AF65-F5344CB8AC3E}">
        <p14:creationId xmlns:p14="http://schemas.microsoft.com/office/powerpoint/2010/main" val="14865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88561-E144-48F3-9F20-47AE6475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110"/>
            <a:ext cx="10515600" cy="564405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¿Qué significa "complejidad temporal lineal" (O(n))?</a:t>
            </a:r>
          </a:p>
          <a:p>
            <a:endParaRPr lang="es-ES" dirty="0"/>
          </a:p>
          <a:p>
            <a:r>
              <a:rPr lang="es-ES" dirty="0"/>
              <a:t>Significa que el tiempo que tarda un algoritmo en ejecutarse crece proporcionalmente al tamaño de la entrada.</a:t>
            </a:r>
          </a:p>
          <a:p>
            <a:endParaRPr lang="es-ES" dirty="0"/>
          </a:p>
          <a:p>
            <a:r>
              <a:rPr lang="es-ES" dirty="0"/>
              <a:t>Si la entrada tiene 10 elementos, el algoritmo hace aproximadamente 10 operaciones.</a:t>
            </a:r>
          </a:p>
          <a:p>
            <a:endParaRPr lang="es-ES" dirty="0"/>
          </a:p>
          <a:p>
            <a:r>
              <a:rPr lang="es-ES" dirty="0"/>
              <a:t>Si la entrada tiene 1000 elementos, hace unas 1000 operaciones.</a:t>
            </a:r>
          </a:p>
          <a:p>
            <a:endParaRPr lang="es-ES" dirty="0"/>
          </a:p>
          <a:p>
            <a:r>
              <a:rPr lang="es-ES" dirty="0"/>
              <a:t>Por eso se llama lineal, porque si graficás el tamaño de la entrada (n) en el eje X y el tiempo de ejecución en el eje Y, la curva es una línea recta.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0232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565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KaTeX_Math</vt:lpstr>
      <vt:lpstr>Segoe Sans</vt:lpstr>
      <vt:lpstr>Tema de Office</vt:lpstr>
      <vt:lpstr>Trabajo integrador Programación 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Gonzalez</dc:creator>
  <cp:lastModifiedBy>Javier Gonzalez</cp:lastModifiedBy>
  <cp:revision>7</cp:revision>
  <dcterms:created xsi:type="dcterms:W3CDTF">2025-06-09T16:10:25Z</dcterms:created>
  <dcterms:modified xsi:type="dcterms:W3CDTF">2025-06-09T23:05:06Z</dcterms:modified>
</cp:coreProperties>
</file>