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8" r:id="rId12"/>
    <p:sldId id="269" r:id="rId13"/>
    <p:sldId id="270" r:id="rId14"/>
    <p:sldId id="271" r:id="rId15"/>
    <p:sldId id="273" r:id="rId16"/>
    <p:sldId id="272" r:id="rId17"/>
    <p:sldId id="274" r:id="rId18"/>
  </p:sldIdLst>
  <p:sldSz cx="12192000" cy="6858000"/>
  <p:notesSz cx="6858000" cy="9144000"/>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AC6D2-61D9-62C9-6197-09A79C9829D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Y"/>
          </a:p>
        </p:txBody>
      </p:sp>
      <p:sp>
        <p:nvSpPr>
          <p:cNvPr id="3" name="Subtítulo 2">
            <a:extLst>
              <a:ext uri="{FF2B5EF4-FFF2-40B4-BE49-F238E27FC236}">
                <a16:creationId xmlns:a16="http://schemas.microsoft.com/office/drawing/2014/main" id="{DCC39379-977D-768A-FA6C-7A6440DA6C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Y"/>
          </a:p>
        </p:txBody>
      </p:sp>
      <p:sp>
        <p:nvSpPr>
          <p:cNvPr id="4" name="Marcador de fecha 3">
            <a:extLst>
              <a:ext uri="{FF2B5EF4-FFF2-40B4-BE49-F238E27FC236}">
                <a16:creationId xmlns:a16="http://schemas.microsoft.com/office/drawing/2014/main" id="{C5EA90EC-CDBE-89A0-6BED-88A3E24A0975}"/>
              </a:ext>
            </a:extLst>
          </p:cNvPr>
          <p:cNvSpPr>
            <a:spLocks noGrp="1"/>
          </p:cNvSpPr>
          <p:nvPr>
            <p:ph type="dt" sz="half" idx="10"/>
          </p:nvPr>
        </p:nvSpPr>
        <p:spPr/>
        <p:txBody>
          <a:bodyPr/>
          <a:lstStyle/>
          <a:p>
            <a:fld id="{5B1D0356-A940-4814-8FB0-E84680B02717}" type="datetimeFigureOut">
              <a:rPr lang="es-UY" smtClean="0"/>
              <a:t>25/3/2025</a:t>
            </a:fld>
            <a:endParaRPr lang="es-UY"/>
          </a:p>
        </p:txBody>
      </p:sp>
      <p:sp>
        <p:nvSpPr>
          <p:cNvPr id="5" name="Marcador de pie de página 4">
            <a:extLst>
              <a:ext uri="{FF2B5EF4-FFF2-40B4-BE49-F238E27FC236}">
                <a16:creationId xmlns:a16="http://schemas.microsoft.com/office/drawing/2014/main" id="{19DF8581-8AF4-1B92-18A8-0D5F277EFE39}"/>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DF5D0AB4-B3D9-8833-DB5B-3D257464B3CA}"/>
              </a:ext>
            </a:extLst>
          </p:cNvPr>
          <p:cNvSpPr>
            <a:spLocks noGrp="1"/>
          </p:cNvSpPr>
          <p:nvPr>
            <p:ph type="sldNum" sz="quarter" idx="12"/>
          </p:nvPr>
        </p:nvSpPr>
        <p:spPr/>
        <p:txBody>
          <a:bodyPr/>
          <a:lstStyle/>
          <a:p>
            <a:fld id="{A483D558-5926-4AC4-AB01-47E5EEDF016D}" type="slidenum">
              <a:rPr lang="es-UY" smtClean="0"/>
              <a:t>‹Nº›</a:t>
            </a:fld>
            <a:endParaRPr lang="es-UY"/>
          </a:p>
        </p:txBody>
      </p:sp>
    </p:spTree>
    <p:extLst>
      <p:ext uri="{BB962C8B-B14F-4D97-AF65-F5344CB8AC3E}">
        <p14:creationId xmlns:p14="http://schemas.microsoft.com/office/powerpoint/2010/main" val="32039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57953-157C-6B1B-797C-D9C8E32791D3}"/>
              </a:ext>
            </a:extLst>
          </p:cNvPr>
          <p:cNvSpPr>
            <a:spLocks noGrp="1"/>
          </p:cNvSpPr>
          <p:nvPr>
            <p:ph type="title"/>
          </p:nvPr>
        </p:nvSpPr>
        <p:spPr/>
        <p:txBody>
          <a:bodyPr/>
          <a:lstStyle/>
          <a:p>
            <a:r>
              <a:rPr lang="es-ES"/>
              <a:t>Haga clic para modificar el estilo de título del patrón</a:t>
            </a:r>
            <a:endParaRPr lang="es-UY"/>
          </a:p>
        </p:txBody>
      </p:sp>
      <p:sp>
        <p:nvSpPr>
          <p:cNvPr id="3" name="Marcador de texto vertical 2">
            <a:extLst>
              <a:ext uri="{FF2B5EF4-FFF2-40B4-BE49-F238E27FC236}">
                <a16:creationId xmlns:a16="http://schemas.microsoft.com/office/drawing/2014/main" id="{FF31896D-7B4D-AF83-93F5-34CAFB4CBED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a:extLst>
              <a:ext uri="{FF2B5EF4-FFF2-40B4-BE49-F238E27FC236}">
                <a16:creationId xmlns:a16="http://schemas.microsoft.com/office/drawing/2014/main" id="{B4F3A665-044D-A94D-5028-A1D2A7ECC30A}"/>
              </a:ext>
            </a:extLst>
          </p:cNvPr>
          <p:cNvSpPr>
            <a:spLocks noGrp="1"/>
          </p:cNvSpPr>
          <p:nvPr>
            <p:ph type="dt" sz="half" idx="10"/>
          </p:nvPr>
        </p:nvSpPr>
        <p:spPr/>
        <p:txBody>
          <a:bodyPr/>
          <a:lstStyle/>
          <a:p>
            <a:fld id="{5B1D0356-A940-4814-8FB0-E84680B02717}" type="datetimeFigureOut">
              <a:rPr lang="es-UY" smtClean="0"/>
              <a:t>25/3/2025</a:t>
            </a:fld>
            <a:endParaRPr lang="es-UY"/>
          </a:p>
        </p:txBody>
      </p:sp>
      <p:sp>
        <p:nvSpPr>
          <p:cNvPr id="5" name="Marcador de pie de página 4">
            <a:extLst>
              <a:ext uri="{FF2B5EF4-FFF2-40B4-BE49-F238E27FC236}">
                <a16:creationId xmlns:a16="http://schemas.microsoft.com/office/drawing/2014/main" id="{9DF3D468-DCC6-D893-CDFD-E30FB2A9B6E1}"/>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9EB1C75D-084E-C92A-6455-5EAB7F6B4325}"/>
              </a:ext>
            </a:extLst>
          </p:cNvPr>
          <p:cNvSpPr>
            <a:spLocks noGrp="1"/>
          </p:cNvSpPr>
          <p:nvPr>
            <p:ph type="sldNum" sz="quarter" idx="12"/>
          </p:nvPr>
        </p:nvSpPr>
        <p:spPr/>
        <p:txBody>
          <a:bodyPr/>
          <a:lstStyle/>
          <a:p>
            <a:fld id="{A483D558-5926-4AC4-AB01-47E5EEDF016D}" type="slidenum">
              <a:rPr lang="es-UY" smtClean="0"/>
              <a:t>‹Nº›</a:t>
            </a:fld>
            <a:endParaRPr lang="es-UY"/>
          </a:p>
        </p:txBody>
      </p:sp>
    </p:spTree>
    <p:extLst>
      <p:ext uri="{BB962C8B-B14F-4D97-AF65-F5344CB8AC3E}">
        <p14:creationId xmlns:p14="http://schemas.microsoft.com/office/powerpoint/2010/main" val="202788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2789DCA-BFBF-AB74-4CD9-35ACBB433DA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Y"/>
          </a:p>
        </p:txBody>
      </p:sp>
      <p:sp>
        <p:nvSpPr>
          <p:cNvPr id="3" name="Marcador de texto vertical 2">
            <a:extLst>
              <a:ext uri="{FF2B5EF4-FFF2-40B4-BE49-F238E27FC236}">
                <a16:creationId xmlns:a16="http://schemas.microsoft.com/office/drawing/2014/main" id="{20028880-92BA-8E45-DBB4-6C905466D4B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a:extLst>
              <a:ext uri="{FF2B5EF4-FFF2-40B4-BE49-F238E27FC236}">
                <a16:creationId xmlns:a16="http://schemas.microsoft.com/office/drawing/2014/main" id="{C064909E-44CC-7D28-5E45-60EF28C6E175}"/>
              </a:ext>
            </a:extLst>
          </p:cNvPr>
          <p:cNvSpPr>
            <a:spLocks noGrp="1"/>
          </p:cNvSpPr>
          <p:nvPr>
            <p:ph type="dt" sz="half" idx="10"/>
          </p:nvPr>
        </p:nvSpPr>
        <p:spPr/>
        <p:txBody>
          <a:bodyPr/>
          <a:lstStyle/>
          <a:p>
            <a:fld id="{5B1D0356-A940-4814-8FB0-E84680B02717}" type="datetimeFigureOut">
              <a:rPr lang="es-UY" smtClean="0"/>
              <a:t>25/3/2025</a:t>
            </a:fld>
            <a:endParaRPr lang="es-UY"/>
          </a:p>
        </p:txBody>
      </p:sp>
      <p:sp>
        <p:nvSpPr>
          <p:cNvPr id="5" name="Marcador de pie de página 4">
            <a:extLst>
              <a:ext uri="{FF2B5EF4-FFF2-40B4-BE49-F238E27FC236}">
                <a16:creationId xmlns:a16="http://schemas.microsoft.com/office/drawing/2014/main" id="{2FED6ED8-97A9-124D-D51A-848B5DE49754}"/>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0409B43C-DAA3-BC14-3225-BB4F34BBAA63}"/>
              </a:ext>
            </a:extLst>
          </p:cNvPr>
          <p:cNvSpPr>
            <a:spLocks noGrp="1"/>
          </p:cNvSpPr>
          <p:nvPr>
            <p:ph type="sldNum" sz="quarter" idx="12"/>
          </p:nvPr>
        </p:nvSpPr>
        <p:spPr/>
        <p:txBody>
          <a:bodyPr/>
          <a:lstStyle/>
          <a:p>
            <a:fld id="{A483D558-5926-4AC4-AB01-47E5EEDF016D}" type="slidenum">
              <a:rPr lang="es-UY" smtClean="0"/>
              <a:t>‹Nº›</a:t>
            </a:fld>
            <a:endParaRPr lang="es-UY"/>
          </a:p>
        </p:txBody>
      </p:sp>
    </p:spTree>
    <p:extLst>
      <p:ext uri="{BB962C8B-B14F-4D97-AF65-F5344CB8AC3E}">
        <p14:creationId xmlns:p14="http://schemas.microsoft.com/office/powerpoint/2010/main" val="387351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718C7-F377-3AB7-33B0-88F1441ADC13}"/>
              </a:ext>
            </a:extLst>
          </p:cNvPr>
          <p:cNvSpPr>
            <a:spLocks noGrp="1"/>
          </p:cNvSpPr>
          <p:nvPr>
            <p:ph type="title"/>
          </p:nvPr>
        </p:nvSpPr>
        <p:spPr/>
        <p:txBody>
          <a:bodyPr/>
          <a:lstStyle/>
          <a:p>
            <a:r>
              <a:rPr lang="es-ES"/>
              <a:t>Haga clic para modificar el estilo de título del patrón</a:t>
            </a:r>
            <a:endParaRPr lang="es-UY"/>
          </a:p>
        </p:txBody>
      </p:sp>
      <p:sp>
        <p:nvSpPr>
          <p:cNvPr id="3" name="Marcador de contenido 2">
            <a:extLst>
              <a:ext uri="{FF2B5EF4-FFF2-40B4-BE49-F238E27FC236}">
                <a16:creationId xmlns:a16="http://schemas.microsoft.com/office/drawing/2014/main" id="{5929C667-5027-A6D3-AF40-034232B9125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a:extLst>
              <a:ext uri="{FF2B5EF4-FFF2-40B4-BE49-F238E27FC236}">
                <a16:creationId xmlns:a16="http://schemas.microsoft.com/office/drawing/2014/main" id="{C0D9B0A5-E465-4503-EC91-CE4EBD0F21EE}"/>
              </a:ext>
            </a:extLst>
          </p:cNvPr>
          <p:cNvSpPr>
            <a:spLocks noGrp="1"/>
          </p:cNvSpPr>
          <p:nvPr>
            <p:ph type="dt" sz="half" idx="10"/>
          </p:nvPr>
        </p:nvSpPr>
        <p:spPr/>
        <p:txBody>
          <a:bodyPr/>
          <a:lstStyle/>
          <a:p>
            <a:fld id="{5B1D0356-A940-4814-8FB0-E84680B02717}" type="datetimeFigureOut">
              <a:rPr lang="es-UY" smtClean="0"/>
              <a:t>25/3/2025</a:t>
            </a:fld>
            <a:endParaRPr lang="es-UY"/>
          </a:p>
        </p:txBody>
      </p:sp>
      <p:sp>
        <p:nvSpPr>
          <p:cNvPr id="5" name="Marcador de pie de página 4">
            <a:extLst>
              <a:ext uri="{FF2B5EF4-FFF2-40B4-BE49-F238E27FC236}">
                <a16:creationId xmlns:a16="http://schemas.microsoft.com/office/drawing/2014/main" id="{B08DCD25-CBCA-3BEF-FD7A-C352A2F25912}"/>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0623C08E-2252-F5D3-D1BC-EEC63DD908FE}"/>
              </a:ext>
            </a:extLst>
          </p:cNvPr>
          <p:cNvSpPr>
            <a:spLocks noGrp="1"/>
          </p:cNvSpPr>
          <p:nvPr>
            <p:ph type="sldNum" sz="quarter" idx="12"/>
          </p:nvPr>
        </p:nvSpPr>
        <p:spPr/>
        <p:txBody>
          <a:bodyPr/>
          <a:lstStyle/>
          <a:p>
            <a:fld id="{A483D558-5926-4AC4-AB01-47E5EEDF016D}" type="slidenum">
              <a:rPr lang="es-UY" smtClean="0"/>
              <a:t>‹Nº›</a:t>
            </a:fld>
            <a:endParaRPr lang="es-UY"/>
          </a:p>
        </p:txBody>
      </p:sp>
    </p:spTree>
    <p:extLst>
      <p:ext uri="{BB962C8B-B14F-4D97-AF65-F5344CB8AC3E}">
        <p14:creationId xmlns:p14="http://schemas.microsoft.com/office/powerpoint/2010/main" val="256944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FE363-62BE-BB84-406F-347BF95BF09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Y"/>
          </a:p>
        </p:txBody>
      </p:sp>
      <p:sp>
        <p:nvSpPr>
          <p:cNvPr id="3" name="Marcador de texto 2">
            <a:extLst>
              <a:ext uri="{FF2B5EF4-FFF2-40B4-BE49-F238E27FC236}">
                <a16:creationId xmlns:a16="http://schemas.microsoft.com/office/drawing/2014/main" id="{5E26D517-E3E0-D7FE-EDA5-71C8EB6240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4B55F1F-4871-FA6F-7421-B5BD1B318A3A}"/>
              </a:ext>
            </a:extLst>
          </p:cNvPr>
          <p:cNvSpPr>
            <a:spLocks noGrp="1"/>
          </p:cNvSpPr>
          <p:nvPr>
            <p:ph type="dt" sz="half" idx="10"/>
          </p:nvPr>
        </p:nvSpPr>
        <p:spPr/>
        <p:txBody>
          <a:bodyPr/>
          <a:lstStyle/>
          <a:p>
            <a:fld id="{5B1D0356-A940-4814-8FB0-E84680B02717}" type="datetimeFigureOut">
              <a:rPr lang="es-UY" smtClean="0"/>
              <a:t>25/3/2025</a:t>
            </a:fld>
            <a:endParaRPr lang="es-UY"/>
          </a:p>
        </p:txBody>
      </p:sp>
      <p:sp>
        <p:nvSpPr>
          <p:cNvPr id="5" name="Marcador de pie de página 4">
            <a:extLst>
              <a:ext uri="{FF2B5EF4-FFF2-40B4-BE49-F238E27FC236}">
                <a16:creationId xmlns:a16="http://schemas.microsoft.com/office/drawing/2014/main" id="{9E055F6D-822F-CE8C-B179-6D95507DDC65}"/>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0805FA9B-0A88-74C9-A8C7-4A636A07ABC2}"/>
              </a:ext>
            </a:extLst>
          </p:cNvPr>
          <p:cNvSpPr>
            <a:spLocks noGrp="1"/>
          </p:cNvSpPr>
          <p:nvPr>
            <p:ph type="sldNum" sz="quarter" idx="12"/>
          </p:nvPr>
        </p:nvSpPr>
        <p:spPr/>
        <p:txBody>
          <a:bodyPr/>
          <a:lstStyle/>
          <a:p>
            <a:fld id="{A483D558-5926-4AC4-AB01-47E5EEDF016D}" type="slidenum">
              <a:rPr lang="es-UY" smtClean="0"/>
              <a:t>‹Nº›</a:t>
            </a:fld>
            <a:endParaRPr lang="es-UY"/>
          </a:p>
        </p:txBody>
      </p:sp>
    </p:spTree>
    <p:extLst>
      <p:ext uri="{BB962C8B-B14F-4D97-AF65-F5344CB8AC3E}">
        <p14:creationId xmlns:p14="http://schemas.microsoft.com/office/powerpoint/2010/main" val="2537498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7D0D30-1728-0882-29C9-1D94FCC1372B}"/>
              </a:ext>
            </a:extLst>
          </p:cNvPr>
          <p:cNvSpPr>
            <a:spLocks noGrp="1"/>
          </p:cNvSpPr>
          <p:nvPr>
            <p:ph type="title"/>
          </p:nvPr>
        </p:nvSpPr>
        <p:spPr/>
        <p:txBody>
          <a:bodyPr/>
          <a:lstStyle/>
          <a:p>
            <a:r>
              <a:rPr lang="es-ES"/>
              <a:t>Haga clic para modificar el estilo de título del patrón</a:t>
            </a:r>
            <a:endParaRPr lang="es-UY"/>
          </a:p>
        </p:txBody>
      </p:sp>
      <p:sp>
        <p:nvSpPr>
          <p:cNvPr id="3" name="Marcador de contenido 2">
            <a:extLst>
              <a:ext uri="{FF2B5EF4-FFF2-40B4-BE49-F238E27FC236}">
                <a16:creationId xmlns:a16="http://schemas.microsoft.com/office/drawing/2014/main" id="{289A0A89-5CD3-C711-1741-8BE55B43C07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contenido 3">
            <a:extLst>
              <a:ext uri="{FF2B5EF4-FFF2-40B4-BE49-F238E27FC236}">
                <a16:creationId xmlns:a16="http://schemas.microsoft.com/office/drawing/2014/main" id="{4EA34B1E-65D5-4AE0-EAA2-C6EC5C0CD0E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Marcador de fecha 4">
            <a:extLst>
              <a:ext uri="{FF2B5EF4-FFF2-40B4-BE49-F238E27FC236}">
                <a16:creationId xmlns:a16="http://schemas.microsoft.com/office/drawing/2014/main" id="{3F3B78B3-D6C5-32A9-1684-B82B92941978}"/>
              </a:ext>
            </a:extLst>
          </p:cNvPr>
          <p:cNvSpPr>
            <a:spLocks noGrp="1"/>
          </p:cNvSpPr>
          <p:nvPr>
            <p:ph type="dt" sz="half" idx="10"/>
          </p:nvPr>
        </p:nvSpPr>
        <p:spPr/>
        <p:txBody>
          <a:bodyPr/>
          <a:lstStyle/>
          <a:p>
            <a:fld id="{5B1D0356-A940-4814-8FB0-E84680B02717}" type="datetimeFigureOut">
              <a:rPr lang="es-UY" smtClean="0"/>
              <a:t>25/3/2025</a:t>
            </a:fld>
            <a:endParaRPr lang="es-UY"/>
          </a:p>
        </p:txBody>
      </p:sp>
      <p:sp>
        <p:nvSpPr>
          <p:cNvPr id="6" name="Marcador de pie de página 5">
            <a:extLst>
              <a:ext uri="{FF2B5EF4-FFF2-40B4-BE49-F238E27FC236}">
                <a16:creationId xmlns:a16="http://schemas.microsoft.com/office/drawing/2014/main" id="{34A07B48-9DCC-3DFE-936B-2F0A5463E68C}"/>
              </a:ext>
            </a:extLst>
          </p:cNvPr>
          <p:cNvSpPr>
            <a:spLocks noGrp="1"/>
          </p:cNvSpPr>
          <p:nvPr>
            <p:ph type="ftr" sz="quarter" idx="11"/>
          </p:nvPr>
        </p:nvSpPr>
        <p:spPr/>
        <p:txBody>
          <a:bodyPr/>
          <a:lstStyle/>
          <a:p>
            <a:endParaRPr lang="es-UY"/>
          </a:p>
        </p:txBody>
      </p:sp>
      <p:sp>
        <p:nvSpPr>
          <p:cNvPr id="7" name="Marcador de número de diapositiva 6">
            <a:extLst>
              <a:ext uri="{FF2B5EF4-FFF2-40B4-BE49-F238E27FC236}">
                <a16:creationId xmlns:a16="http://schemas.microsoft.com/office/drawing/2014/main" id="{F07AB669-3E4E-FA77-A2AB-84542D390641}"/>
              </a:ext>
            </a:extLst>
          </p:cNvPr>
          <p:cNvSpPr>
            <a:spLocks noGrp="1"/>
          </p:cNvSpPr>
          <p:nvPr>
            <p:ph type="sldNum" sz="quarter" idx="12"/>
          </p:nvPr>
        </p:nvSpPr>
        <p:spPr/>
        <p:txBody>
          <a:bodyPr/>
          <a:lstStyle/>
          <a:p>
            <a:fld id="{A483D558-5926-4AC4-AB01-47E5EEDF016D}" type="slidenum">
              <a:rPr lang="es-UY" smtClean="0"/>
              <a:t>‹Nº›</a:t>
            </a:fld>
            <a:endParaRPr lang="es-UY"/>
          </a:p>
        </p:txBody>
      </p:sp>
    </p:spTree>
    <p:extLst>
      <p:ext uri="{BB962C8B-B14F-4D97-AF65-F5344CB8AC3E}">
        <p14:creationId xmlns:p14="http://schemas.microsoft.com/office/powerpoint/2010/main" val="205328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93613E-C549-47BD-D91A-84CF61E94FF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UY"/>
          </a:p>
        </p:txBody>
      </p:sp>
      <p:sp>
        <p:nvSpPr>
          <p:cNvPr id="3" name="Marcador de texto 2">
            <a:extLst>
              <a:ext uri="{FF2B5EF4-FFF2-40B4-BE49-F238E27FC236}">
                <a16:creationId xmlns:a16="http://schemas.microsoft.com/office/drawing/2014/main" id="{161BCA44-4CEE-840B-26C9-B38238E6A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79CA3B9-6199-CB34-B464-F54801F0FFB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Marcador de texto 4">
            <a:extLst>
              <a:ext uri="{FF2B5EF4-FFF2-40B4-BE49-F238E27FC236}">
                <a16:creationId xmlns:a16="http://schemas.microsoft.com/office/drawing/2014/main" id="{A1B5D6AC-4AA7-8F34-ECF2-C6A1814469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23CC96D-EF9E-3D49-990C-8F5D50CE2A0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7" name="Marcador de fecha 6">
            <a:extLst>
              <a:ext uri="{FF2B5EF4-FFF2-40B4-BE49-F238E27FC236}">
                <a16:creationId xmlns:a16="http://schemas.microsoft.com/office/drawing/2014/main" id="{912F163A-3F6F-38B6-FB9B-0BC5F6E9BC47}"/>
              </a:ext>
            </a:extLst>
          </p:cNvPr>
          <p:cNvSpPr>
            <a:spLocks noGrp="1"/>
          </p:cNvSpPr>
          <p:nvPr>
            <p:ph type="dt" sz="half" idx="10"/>
          </p:nvPr>
        </p:nvSpPr>
        <p:spPr/>
        <p:txBody>
          <a:bodyPr/>
          <a:lstStyle/>
          <a:p>
            <a:fld id="{5B1D0356-A940-4814-8FB0-E84680B02717}" type="datetimeFigureOut">
              <a:rPr lang="es-UY" smtClean="0"/>
              <a:t>25/3/2025</a:t>
            </a:fld>
            <a:endParaRPr lang="es-UY"/>
          </a:p>
        </p:txBody>
      </p:sp>
      <p:sp>
        <p:nvSpPr>
          <p:cNvPr id="8" name="Marcador de pie de página 7">
            <a:extLst>
              <a:ext uri="{FF2B5EF4-FFF2-40B4-BE49-F238E27FC236}">
                <a16:creationId xmlns:a16="http://schemas.microsoft.com/office/drawing/2014/main" id="{1D1C45A1-CC29-7335-194A-5DE40E5C4969}"/>
              </a:ext>
            </a:extLst>
          </p:cNvPr>
          <p:cNvSpPr>
            <a:spLocks noGrp="1"/>
          </p:cNvSpPr>
          <p:nvPr>
            <p:ph type="ftr" sz="quarter" idx="11"/>
          </p:nvPr>
        </p:nvSpPr>
        <p:spPr/>
        <p:txBody>
          <a:bodyPr/>
          <a:lstStyle/>
          <a:p>
            <a:endParaRPr lang="es-UY"/>
          </a:p>
        </p:txBody>
      </p:sp>
      <p:sp>
        <p:nvSpPr>
          <p:cNvPr id="9" name="Marcador de número de diapositiva 8">
            <a:extLst>
              <a:ext uri="{FF2B5EF4-FFF2-40B4-BE49-F238E27FC236}">
                <a16:creationId xmlns:a16="http://schemas.microsoft.com/office/drawing/2014/main" id="{5FA07BF4-ED7D-2DF4-CD02-EDB8402B8F30}"/>
              </a:ext>
            </a:extLst>
          </p:cNvPr>
          <p:cNvSpPr>
            <a:spLocks noGrp="1"/>
          </p:cNvSpPr>
          <p:nvPr>
            <p:ph type="sldNum" sz="quarter" idx="12"/>
          </p:nvPr>
        </p:nvSpPr>
        <p:spPr/>
        <p:txBody>
          <a:bodyPr/>
          <a:lstStyle/>
          <a:p>
            <a:fld id="{A483D558-5926-4AC4-AB01-47E5EEDF016D}" type="slidenum">
              <a:rPr lang="es-UY" smtClean="0"/>
              <a:t>‹Nº›</a:t>
            </a:fld>
            <a:endParaRPr lang="es-UY"/>
          </a:p>
        </p:txBody>
      </p:sp>
    </p:spTree>
    <p:extLst>
      <p:ext uri="{BB962C8B-B14F-4D97-AF65-F5344CB8AC3E}">
        <p14:creationId xmlns:p14="http://schemas.microsoft.com/office/powerpoint/2010/main" val="405077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D4217-7C25-28B1-A006-508E55D403C1}"/>
              </a:ext>
            </a:extLst>
          </p:cNvPr>
          <p:cNvSpPr>
            <a:spLocks noGrp="1"/>
          </p:cNvSpPr>
          <p:nvPr>
            <p:ph type="title"/>
          </p:nvPr>
        </p:nvSpPr>
        <p:spPr/>
        <p:txBody>
          <a:bodyPr/>
          <a:lstStyle/>
          <a:p>
            <a:r>
              <a:rPr lang="es-ES"/>
              <a:t>Haga clic para modificar el estilo de título del patrón</a:t>
            </a:r>
            <a:endParaRPr lang="es-UY"/>
          </a:p>
        </p:txBody>
      </p:sp>
      <p:sp>
        <p:nvSpPr>
          <p:cNvPr id="3" name="Marcador de fecha 2">
            <a:extLst>
              <a:ext uri="{FF2B5EF4-FFF2-40B4-BE49-F238E27FC236}">
                <a16:creationId xmlns:a16="http://schemas.microsoft.com/office/drawing/2014/main" id="{AFEFE020-3B96-BE6D-AF63-5CAF9C10E46E}"/>
              </a:ext>
            </a:extLst>
          </p:cNvPr>
          <p:cNvSpPr>
            <a:spLocks noGrp="1"/>
          </p:cNvSpPr>
          <p:nvPr>
            <p:ph type="dt" sz="half" idx="10"/>
          </p:nvPr>
        </p:nvSpPr>
        <p:spPr/>
        <p:txBody>
          <a:bodyPr/>
          <a:lstStyle/>
          <a:p>
            <a:fld id="{5B1D0356-A940-4814-8FB0-E84680B02717}" type="datetimeFigureOut">
              <a:rPr lang="es-UY" smtClean="0"/>
              <a:t>25/3/2025</a:t>
            </a:fld>
            <a:endParaRPr lang="es-UY"/>
          </a:p>
        </p:txBody>
      </p:sp>
      <p:sp>
        <p:nvSpPr>
          <p:cNvPr id="4" name="Marcador de pie de página 3">
            <a:extLst>
              <a:ext uri="{FF2B5EF4-FFF2-40B4-BE49-F238E27FC236}">
                <a16:creationId xmlns:a16="http://schemas.microsoft.com/office/drawing/2014/main" id="{7D679880-0BB6-BACE-0890-03C97EDD8188}"/>
              </a:ext>
            </a:extLst>
          </p:cNvPr>
          <p:cNvSpPr>
            <a:spLocks noGrp="1"/>
          </p:cNvSpPr>
          <p:nvPr>
            <p:ph type="ftr" sz="quarter" idx="11"/>
          </p:nvPr>
        </p:nvSpPr>
        <p:spPr/>
        <p:txBody>
          <a:bodyPr/>
          <a:lstStyle/>
          <a:p>
            <a:endParaRPr lang="es-UY"/>
          </a:p>
        </p:txBody>
      </p:sp>
      <p:sp>
        <p:nvSpPr>
          <p:cNvPr id="5" name="Marcador de número de diapositiva 4">
            <a:extLst>
              <a:ext uri="{FF2B5EF4-FFF2-40B4-BE49-F238E27FC236}">
                <a16:creationId xmlns:a16="http://schemas.microsoft.com/office/drawing/2014/main" id="{4EAC38F5-BFB5-8BDC-7E4D-69AE2F3A226B}"/>
              </a:ext>
            </a:extLst>
          </p:cNvPr>
          <p:cNvSpPr>
            <a:spLocks noGrp="1"/>
          </p:cNvSpPr>
          <p:nvPr>
            <p:ph type="sldNum" sz="quarter" idx="12"/>
          </p:nvPr>
        </p:nvSpPr>
        <p:spPr/>
        <p:txBody>
          <a:bodyPr/>
          <a:lstStyle/>
          <a:p>
            <a:fld id="{A483D558-5926-4AC4-AB01-47E5EEDF016D}" type="slidenum">
              <a:rPr lang="es-UY" smtClean="0"/>
              <a:t>‹Nº›</a:t>
            </a:fld>
            <a:endParaRPr lang="es-UY"/>
          </a:p>
        </p:txBody>
      </p:sp>
    </p:spTree>
    <p:extLst>
      <p:ext uri="{BB962C8B-B14F-4D97-AF65-F5344CB8AC3E}">
        <p14:creationId xmlns:p14="http://schemas.microsoft.com/office/powerpoint/2010/main" val="177241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C7DC83F-7937-0B69-C4CF-A34A342E0F08}"/>
              </a:ext>
            </a:extLst>
          </p:cNvPr>
          <p:cNvSpPr>
            <a:spLocks noGrp="1"/>
          </p:cNvSpPr>
          <p:nvPr>
            <p:ph type="dt" sz="half" idx="10"/>
          </p:nvPr>
        </p:nvSpPr>
        <p:spPr/>
        <p:txBody>
          <a:bodyPr/>
          <a:lstStyle/>
          <a:p>
            <a:fld id="{5B1D0356-A940-4814-8FB0-E84680B02717}" type="datetimeFigureOut">
              <a:rPr lang="es-UY" smtClean="0"/>
              <a:t>25/3/2025</a:t>
            </a:fld>
            <a:endParaRPr lang="es-UY"/>
          </a:p>
        </p:txBody>
      </p:sp>
      <p:sp>
        <p:nvSpPr>
          <p:cNvPr id="3" name="Marcador de pie de página 2">
            <a:extLst>
              <a:ext uri="{FF2B5EF4-FFF2-40B4-BE49-F238E27FC236}">
                <a16:creationId xmlns:a16="http://schemas.microsoft.com/office/drawing/2014/main" id="{C2E91E38-95F6-1E09-746A-966F323C8322}"/>
              </a:ext>
            </a:extLst>
          </p:cNvPr>
          <p:cNvSpPr>
            <a:spLocks noGrp="1"/>
          </p:cNvSpPr>
          <p:nvPr>
            <p:ph type="ftr" sz="quarter" idx="11"/>
          </p:nvPr>
        </p:nvSpPr>
        <p:spPr/>
        <p:txBody>
          <a:bodyPr/>
          <a:lstStyle/>
          <a:p>
            <a:endParaRPr lang="es-UY"/>
          </a:p>
        </p:txBody>
      </p:sp>
      <p:sp>
        <p:nvSpPr>
          <p:cNvPr id="4" name="Marcador de número de diapositiva 3">
            <a:extLst>
              <a:ext uri="{FF2B5EF4-FFF2-40B4-BE49-F238E27FC236}">
                <a16:creationId xmlns:a16="http://schemas.microsoft.com/office/drawing/2014/main" id="{2C04D041-1092-2B23-5CC4-AF883E3F4365}"/>
              </a:ext>
            </a:extLst>
          </p:cNvPr>
          <p:cNvSpPr>
            <a:spLocks noGrp="1"/>
          </p:cNvSpPr>
          <p:nvPr>
            <p:ph type="sldNum" sz="quarter" idx="12"/>
          </p:nvPr>
        </p:nvSpPr>
        <p:spPr/>
        <p:txBody>
          <a:bodyPr/>
          <a:lstStyle/>
          <a:p>
            <a:fld id="{A483D558-5926-4AC4-AB01-47E5EEDF016D}" type="slidenum">
              <a:rPr lang="es-UY" smtClean="0"/>
              <a:t>‹Nº›</a:t>
            </a:fld>
            <a:endParaRPr lang="es-UY"/>
          </a:p>
        </p:txBody>
      </p:sp>
    </p:spTree>
    <p:extLst>
      <p:ext uri="{BB962C8B-B14F-4D97-AF65-F5344CB8AC3E}">
        <p14:creationId xmlns:p14="http://schemas.microsoft.com/office/powerpoint/2010/main" val="385976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2B00E-531B-8996-481A-9089128EA51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Y"/>
          </a:p>
        </p:txBody>
      </p:sp>
      <p:sp>
        <p:nvSpPr>
          <p:cNvPr id="3" name="Marcador de contenido 2">
            <a:extLst>
              <a:ext uri="{FF2B5EF4-FFF2-40B4-BE49-F238E27FC236}">
                <a16:creationId xmlns:a16="http://schemas.microsoft.com/office/drawing/2014/main" id="{1D9DDC79-C5DB-FAC9-802C-14047F614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texto 3">
            <a:extLst>
              <a:ext uri="{FF2B5EF4-FFF2-40B4-BE49-F238E27FC236}">
                <a16:creationId xmlns:a16="http://schemas.microsoft.com/office/drawing/2014/main" id="{7054642E-0834-404D-850C-89EDD0834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51FB19B-FEDD-A68C-214D-5CD3A7302367}"/>
              </a:ext>
            </a:extLst>
          </p:cNvPr>
          <p:cNvSpPr>
            <a:spLocks noGrp="1"/>
          </p:cNvSpPr>
          <p:nvPr>
            <p:ph type="dt" sz="half" idx="10"/>
          </p:nvPr>
        </p:nvSpPr>
        <p:spPr/>
        <p:txBody>
          <a:bodyPr/>
          <a:lstStyle/>
          <a:p>
            <a:fld id="{5B1D0356-A940-4814-8FB0-E84680B02717}" type="datetimeFigureOut">
              <a:rPr lang="es-UY" smtClean="0"/>
              <a:t>25/3/2025</a:t>
            </a:fld>
            <a:endParaRPr lang="es-UY"/>
          </a:p>
        </p:txBody>
      </p:sp>
      <p:sp>
        <p:nvSpPr>
          <p:cNvPr id="6" name="Marcador de pie de página 5">
            <a:extLst>
              <a:ext uri="{FF2B5EF4-FFF2-40B4-BE49-F238E27FC236}">
                <a16:creationId xmlns:a16="http://schemas.microsoft.com/office/drawing/2014/main" id="{A977DD08-58F5-AE95-4D98-8C32D3C47C9A}"/>
              </a:ext>
            </a:extLst>
          </p:cNvPr>
          <p:cNvSpPr>
            <a:spLocks noGrp="1"/>
          </p:cNvSpPr>
          <p:nvPr>
            <p:ph type="ftr" sz="quarter" idx="11"/>
          </p:nvPr>
        </p:nvSpPr>
        <p:spPr/>
        <p:txBody>
          <a:bodyPr/>
          <a:lstStyle/>
          <a:p>
            <a:endParaRPr lang="es-UY"/>
          </a:p>
        </p:txBody>
      </p:sp>
      <p:sp>
        <p:nvSpPr>
          <p:cNvPr id="7" name="Marcador de número de diapositiva 6">
            <a:extLst>
              <a:ext uri="{FF2B5EF4-FFF2-40B4-BE49-F238E27FC236}">
                <a16:creationId xmlns:a16="http://schemas.microsoft.com/office/drawing/2014/main" id="{D4C9CB55-2735-6ED4-EE05-F30BAD5938E2}"/>
              </a:ext>
            </a:extLst>
          </p:cNvPr>
          <p:cNvSpPr>
            <a:spLocks noGrp="1"/>
          </p:cNvSpPr>
          <p:nvPr>
            <p:ph type="sldNum" sz="quarter" idx="12"/>
          </p:nvPr>
        </p:nvSpPr>
        <p:spPr/>
        <p:txBody>
          <a:bodyPr/>
          <a:lstStyle/>
          <a:p>
            <a:fld id="{A483D558-5926-4AC4-AB01-47E5EEDF016D}" type="slidenum">
              <a:rPr lang="es-UY" smtClean="0"/>
              <a:t>‹Nº›</a:t>
            </a:fld>
            <a:endParaRPr lang="es-UY"/>
          </a:p>
        </p:txBody>
      </p:sp>
    </p:spTree>
    <p:extLst>
      <p:ext uri="{BB962C8B-B14F-4D97-AF65-F5344CB8AC3E}">
        <p14:creationId xmlns:p14="http://schemas.microsoft.com/office/powerpoint/2010/main" val="21254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D56B4C-0D9F-B0A1-C32A-497C75394B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Y"/>
          </a:p>
        </p:txBody>
      </p:sp>
      <p:sp>
        <p:nvSpPr>
          <p:cNvPr id="3" name="Marcador de posición de imagen 2">
            <a:extLst>
              <a:ext uri="{FF2B5EF4-FFF2-40B4-BE49-F238E27FC236}">
                <a16:creationId xmlns:a16="http://schemas.microsoft.com/office/drawing/2014/main" id="{4F044F9A-D51F-B609-DFF0-4FF9AF1B8E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a:p>
        </p:txBody>
      </p:sp>
      <p:sp>
        <p:nvSpPr>
          <p:cNvPr id="4" name="Marcador de texto 3">
            <a:extLst>
              <a:ext uri="{FF2B5EF4-FFF2-40B4-BE49-F238E27FC236}">
                <a16:creationId xmlns:a16="http://schemas.microsoft.com/office/drawing/2014/main" id="{329D1F55-4758-2156-9C3E-F058CAE600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873B196-58A6-6696-1131-C08EDDA1195D}"/>
              </a:ext>
            </a:extLst>
          </p:cNvPr>
          <p:cNvSpPr>
            <a:spLocks noGrp="1"/>
          </p:cNvSpPr>
          <p:nvPr>
            <p:ph type="dt" sz="half" idx="10"/>
          </p:nvPr>
        </p:nvSpPr>
        <p:spPr/>
        <p:txBody>
          <a:bodyPr/>
          <a:lstStyle/>
          <a:p>
            <a:fld id="{5B1D0356-A940-4814-8FB0-E84680B02717}" type="datetimeFigureOut">
              <a:rPr lang="es-UY" smtClean="0"/>
              <a:t>25/3/2025</a:t>
            </a:fld>
            <a:endParaRPr lang="es-UY"/>
          </a:p>
        </p:txBody>
      </p:sp>
      <p:sp>
        <p:nvSpPr>
          <p:cNvPr id="6" name="Marcador de pie de página 5">
            <a:extLst>
              <a:ext uri="{FF2B5EF4-FFF2-40B4-BE49-F238E27FC236}">
                <a16:creationId xmlns:a16="http://schemas.microsoft.com/office/drawing/2014/main" id="{7F7FA50B-020E-29BD-89E2-64F1A08084E2}"/>
              </a:ext>
            </a:extLst>
          </p:cNvPr>
          <p:cNvSpPr>
            <a:spLocks noGrp="1"/>
          </p:cNvSpPr>
          <p:nvPr>
            <p:ph type="ftr" sz="quarter" idx="11"/>
          </p:nvPr>
        </p:nvSpPr>
        <p:spPr/>
        <p:txBody>
          <a:bodyPr/>
          <a:lstStyle/>
          <a:p>
            <a:endParaRPr lang="es-UY"/>
          </a:p>
        </p:txBody>
      </p:sp>
      <p:sp>
        <p:nvSpPr>
          <p:cNvPr id="7" name="Marcador de número de diapositiva 6">
            <a:extLst>
              <a:ext uri="{FF2B5EF4-FFF2-40B4-BE49-F238E27FC236}">
                <a16:creationId xmlns:a16="http://schemas.microsoft.com/office/drawing/2014/main" id="{A028AA84-9E86-4F7C-5F7E-A8A01558D9AC}"/>
              </a:ext>
            </a:extLst>
          </p:cNvPr>
          <p:cNvSpPr>
            <a:spLocks noGrp="1"/>
          </p:cNvSpPr>
          <p:nvPr>
            <p:ph type="sldNum" sz="quarter" idx="12"/>
          </p:nvPr>
        </p:nvSpPr>
        <p:spPr/>
        <p:txBody>
          <a:bodyPr/>
          <a:lstStyle/>
          <a:p>
            <a:fld id="{A483D558-5926-4AC4-AB01-47E5EEDF016D}" type="slidenum">
              <a:rPr lang="es-UY" smtClean="0"/>
              <a:t>‹Nº›</a:t>
            </a:fld>
            <a:endParaRPr lang="es-UY"/>
          </a:p>
        </p:txBody>
      </p:sp>
    </p:spTree>
    <p:extLst>
      <p:ext uri="{BB962C8B-B14F-4D97-AF65-F5344CB8AC3E}">
        <p14:creationId xmlns:p14="http://schemas.microsoft.com/office/powerpoint/2010/main" val="168129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5CBDA4E-BABB-052B-EB2A-D9C2B2850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Y"/>
          </a:p>
        </p:txBody>
      </p:sp>
      <p:sp>
        <p:nvSpPr>
          <p:cNvPr id="3" name="Marcador de texto 2">
            <a:extLst>
              <a:ext uri="{FF2B5EF4-FFF2-40B4-BE49-F238E27FC236}">
                <a16:creationId xmlns:a16="http://schemas.microsoft.com/office/drawing/2014/main" id="{6DA6F61F-1CF7-C98B-CCE4-5BB2AF66C3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a:extLst>
              <a:ext uri="{FF2B5EF4-FFF2-40B4-BE49-F238E27FC236}">
                <a16:creationId xmlns:a16="http://schemas.microsoft.com/office/drawing/2014/main" id="{B715143E-D937-5EFF-5AF1-68DCB36868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1D0356-A940-4814-8FB0-E84680B02717}" type="datetimeFigureOut">
              <a:rPr lang="es-UY" smtClean="0"/>
              <a:t>25/3/2025</a:t>
            </a:fld>
            <a:endParaRPr lang="es-UY"/>
          </a:p>
        </p:txBody>
      </p:sp>
      <p:sp>
        <p:nvSpPr>
          <p:cNvPr id="5" name="Marcador de pie de página 4">
            <a:extLst>
              <a:ext uri="{FF2B5EF4-FFF2-40B4-BE49-F238E27FC236}">
                <a16:creationId xmlns:a16="http://schemas.microsoft.com/office/drawing/2014/main" id="{32EAA571-03AC-8017-02C2-BB39BD7CE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UY"/>
          </a:p>
        </p:txBody>
      </p:sp>
      <p:sp>
        <p:nvSpPr>
          <p:cNvPr id="6" name="Marcador de número de diapositiva 5">
            <a:extLst>
              <a:ext uri="{FF2B5EF4-FFF2-40B4-BE49-F238E27FC236}">
                <a16:creationId xmlns:a16="http://schemas.microsoft.com/office/drawing/2014/main" id="{48AE3E12-D8FF-006B-C3EF-B2D357278D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83D558-5926-4AC4-AB01-47E5EEDF016D}" type="slidenum">
              <a:rPr lang="es-UY" smtClean="0"/>
              <a:t>‹Nº›</a:t>
            </a:fld>
            <a:endParaRPr lang="es-UY"/>
          </a:p>
        </p:txBody>
      </p:sp>
    </p:spTree>
    <p:extLst>
      <p:ext uri="{BB962C8B-B14F-4D97-AF65-F5344CB8AC3E}">
        <p14:creationId xmlns:p14="http://schemas.microsoft.com/office/powerpoint/2010/main" val="4268361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Interfaz de usuario gráfica, Texto&#10;&#10;Descripción generada automáticamente">
            <a:extLst>
              <a:ext uri="{FF2B5EF4-FFF2-40B4-BE49-F238E27FC236}">
                <a16:creationId xmlns:a16="http://schemas.microsoft.com/office/drawing/2014/main" id="{4506A536-ABD5-E681-7173-FBBF056B9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Tree>
    <p:extLst>
      <p:ext uri="{BB962C8B-B14F-4D97-AF65-F5344CB8AC3E}">
        <p14:creationId xmlns:p14="http://schemas.microsoft.com/office/powerpoint/2010/main" val="179388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251A546-E013-23A5-AFDB-881E783DF4EF}"/>
              </a:ext>
            </a:extLst>
          </p:cNvPr>
          <p:cNvSpPr txBox="1"/>
          <p:nvPr/>
        </p:nvSpPr>
        <p:spPr>
          <a:xfrm>
            <a:off x="337457" y="489858"/>
            <a:ext cx="11081657" cy="369332"/>
          </a:xfrm>
          <a:prstGeom prst="rect">
            <a:avLst/>
          </a:prstGeom>
          <a:noFill/>
        </p:spPr>
        <p:txBody>
          <a:bodyPr wrap="square">
            <a:spAutoFit/>
          </a:bodyPr>
          <a:lstStyle/>
          <a:p>
            <a:pPr marL="285750" indent="-285750" algn="l">
              <a:buFont typeface="Arial" panose="020B0604020202020204" pitchFamily="34" charset="0"/>
              <a:buChar char="•"/>
            </a:pPr>
            <a:endParaRPr lang="es-UY" b="0" i="0" dirty="0">
              <a:solidFill>
                <a:srgbClr val="1F1F1F"/>
              </a:solidFill>
              <a:effectLst/>
              <a:latin typeface="Times New Roman" panose="02020603050405020304" pitchFamily="18" charset="0"/>
              <a:cs typeface="Times New Roman" panose="02020603050405020304" pitchFamily="18" charset="0"/>
            </a:endParaRPr>
          </a:p>
        </p:txBody>
      </p:sp>
      <p:sp>
        <p:nvSpPr>
          <p:cNvPr id="7" name="CuadroTexto 6">
            <a:extLst>
              <a:ext uri="{FF2B5EF4-FFF2-40B4-BE49-F238E27FC236}">
                <a16:creationId xmlns:a16="http://schemas.microsoft.com/office/drawing/2014/main" id="{678FF1C0-0D58-8465-1BBF-6D8CD16465BD}"/>
              </a:ext>
            </a:extLst>
          </p:cNvPr>
          <p:cNvSpPr txBox="1"/>
          <p:nvPr/>
        </p:nvSpPr>
        <p:spPr>
          <a:xfrm>
            <a:off x="250371" y="272144"/>
            <a:ext cx="11691258" cy="5355312"/>
          </a:xfrm>
          <a:prstGeom prst="rect">
            <a:avLst/>
          </a:prstGeom>
          <a:noFill/>
        </p:spPr>
        <p:txBody>
          <a:bodyPr wrap="square" rtlCol="0">
            <a:spAutoFit/>
          </a:bodyPr>
          <a:lstStyle/>
          <a:p>
            <a:endParaRPr lang="es-UY" dirty="0">
              <a:latin typeface="Times New Roman" panose="02020603050405020304" pitchFamily="18" charset="0"/>
              <a:cs typeface="Times New Roman" panose="02020603050405020304" pitchFamily="18" charset="0"/>
            </a:endParaRPr>
          </a:p>
          <a:p>
            <a:endParaRPr lang="es-UY" dirty="0">
              <a:latin typeface="Times New Roman" panose="02020603050405020304" pitchFamily="18" charset="0"/>
              <a:cs typeface="Times New Roman" panose="02020603050405020304" pitchFamily="18" charset="0"/>
            </a:endParaRPr>
          </a:p>
          <a:p>
            <a:r>
              <a:rPr lang="es-UY" dirty="0">
                <a:latin typeface="Times New Roman" panose="02020603050405020304" pitchFamily="18" charset="0"/>
                <a:cs typeface="Times New Roman" panose="02020603050405020304" pitchFamily="18" charset="0"/>
              </a:rPr>
              <a:t>En hombre y mujeres, la cantidad de personas sin depresión es menor que la cantidad de personas con depresión. A simple vista, parece que hay una diferencia en las proporciones entre géneros, donde visualizamos una mayor cantidad de hombres con depresión que mujeres pero la prueba T arrojó que NO se puede afirmar que el género influya significativamente en los niveles de depresión en esta muestra. Posteriormente vimos en la matriz de correlación que la relación del genero con la depresión es 0.0018 lo cual es muy bajo, por lo cual pudimos confirmar por dos medios distintos que el Género no tiene incidencia directa en la depresión del individuo</a:t>
            </a:r>
          </a:p>
          <a:p>
            <a:endParaRPr lang="es-UY" dirty="0">
              <a:latin typeface="Times New Roman" panose="02020603050405020304" pitchFamily="18" charset="0"/>
              <a:cs typeface="Times New Roman" panose="02020603050405020304" pitchFamily="18" charset="0"/>
            </a:endParaRPr>
          </a:p>
          <a:p>
            <a:r>
              <a:rPr lang="es-UY" dirty="0">
                <a:latin typeface="Times New Roman" panose="02020603050405020304" pitchFamily="18" charset="0"/>
                <a:cs typeface="Times New Roman" panose="02020603050405020304" pitchFamily="18" charset="0"/>
              </a:rPr>
              <a:t>En cuanto a la ciudad luego de trasformar la variable a numérica pudimos incluirla en la matriz de correlación donde arrojó un resultado de 0.025, también es muy bajo por lo cual concluimos que la ciudad donde habita el individuo con es un factor con gran incidencia en la depresión de las personas.</a:t>
            </a:r>
          </a:p>
          <a:p>
            <a:endParaRPr lang="es-UY" dirty="0">
              <a:latin typeface="Times New Roman" panose="02020603050405020304" pitchFamily="18" charset="0"/>
              <a:cs typeface="Times New Roman" panose="02020603050405020304" pitchFamily="18" charset="0"/>
            </a:endParaRPr>
          </a:p>
          <a:p>
            <a:r>
              <a:rPr lang="es-UY" dirty="0">
                <a:latin typeface="Times New Roman" panose="02020603050405020304" pitchFamily="18" charset="0"/>
                <a:cs typeface="Times New Roman" panose="02020603050405020304" pitchFamily="18" charset="0"/>
              </a:rPr>
              <a:t>Por último para el caso de la edad si encontramos una correlación más significativa -0,23. Este si es un valor considerable por lo cual concluimos que la edad tiene una correlación negativa y medianamente significativa en la depresión de los estudiantes. Esto lo pudimos confirmar también con el radar, donde vimos el perfil promedio de los estudiantes y se cumplía que quienes no padecían depresión tenían una edad más avanzada. Entiendo que esta relación puede responder a la falta de estabilidad o mayor presión académica y social en edades tempranas, también puede suponer que las personas que realizan estudios y están más avanzados en edad lo hacen por convencimiento y disfrute de la carrera</a:t>
            </a:r>
          </a:p>
        </p:txBody>
      </p:sp>
      <p:sp>
        <p:nvSpPr>
          <p:cNvPr id="10" name="Rectángulo: esquinas redondeadas 9">
            <a:extLst>
              <a:ext uri="{FF2B5EF4-FFF2-40B4-BE49-F238E27FC236}">
                <a16:creationId xmlns:a16="http://schemas.microsoft.com/office/drawing/2014/main" id="{5F9AF267-5BD8-B8E1-9414-52DFFE1F3F00}"/>
              </a:ext>
            </a:extLst>
          </p:cNvPr>
          <p:cNvSpPr/>
          <p:nvPr/>
        </p:nvSpPr>
        <p:spPr>
          <a:xfrm>
            <a:off x="21773" y="742149"/>
            <a:ext cx="11919856" cy="594167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1" name="Rectángulo: esquinas redondeadas 10">
            <a:extLst>
              <a:ext uri="{FF2B5EF4-FFF2-40B4-BE49-F238E27FC236}">
                <a16:creationId xmlns:a16="http://schemas.microsoft.com/office/drawing/2014/main" id="{34FF6B9A-0AE7-59CD-F29E-57DEAD0ED5C3}"/>
              </a:ext>
            </a:extLst>
          </p:cNvPr>
          <p:cNvSpPr/>
          <p:nvPr/>
        </p:nvSpPr>
        <p:spPr>
          <a:xfrm>
            <a:off x="250371" y="43153"/>
            <a:ext cx="11827325" cy="631371"/>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UY" sz="20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¿Existen diferencias significativas según género, edad o ciudad de residencia?</a:t>
            </a:r>
          </a:p>
        </p:txBody>
      </p:sp>
    </p:spTree>
    <p:extLst>
      <p:ext uri="{BB962C8B-B14F-4D97-AF65-F5344CB8AC3E}">
        <p14:creationId xmlns:p14="http://schemas.microsoft.com/office/powerpoint/2010/main" val="2700419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861A3-BF2D-D725-31BB-F5C8C2D37775}"/>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DDE87180-6D73-8DEC-1317-04697503BEEF}"/>
              </a:ext>
            </a:extLst>
          </p:cNvPr>
          <p:cNvSpPr txBox="1"/>
          <p:nvPr/>
        </p:nvSpPr>
        <p:spPr>
          <a:xfrm>
            <a:off x="337457" y="489858"/>
            <a:ext cx="11081657" cy="369332"/>
          </a:xfrm>
          <a:prstGeom prst="rect">
            <a:avLst/>
          </a:prstGeom>
          <a:noFill/>
        </p:spPr>
        <p:txBody>
          <a:bodyPr wrap="square">
            <a:spAutoFit/>
          </a:bodyPr>
          <a:lstStyle/>
          <a:p>
            <a:pPr marL="285750" indent="-285750" algn="l">
              <a:buFont typeface="Arial" panose="020B0604020202020204" pitchFamily="34" charset="0"/>
              <a:buChar char="•"/>
            </a:pPr>
            <a:endParaRPr lang="es-UY" b="0" i="0" dirty="0">
              <a:solidFill>
                <a:srgbClr val="1F1F1F"/>
              </a:solidFill>
              <a:effectLst/>
              <a:latin typeface="Times New Roman" panose="02020603050405020304" pitchFamily="18" charset="0"/>
              <a:cs typeface="Times New Roman" panose="02020603050405020304" pitchFamily="18" charset="0"/>
            </a:endParaRPr>
          </a:p>
        </p:txBody>
      </p:sp>
      <p:sp>
        <p:nvSpPr>
          <p:cNvPr id="7" name="CuadroTexto 6">
            <a:extLst>
              <a:ext uri="{FF2B5EF4-FFF2-40B4-BE49-F238E27FC236}">
                <a16:creationId xmlns:a16="http://schemas.microsoft.com/office/drawing/2014/main" id="{305A4CB1-1F20-CFC8-FF4D-AAE090F995BA}"/>
              </a:ext>
            </a:extLst>
          </p:cNvPr>
          <p:cNvSpPr txBox="1"/>
          <p:nvPr/>
        </p:nvSpPr>
        <p:spPr>
          <a:xfrm>
            <a:off x="500742" y="760958"/>
            <a:ext cx="11691258" cy="1815882"/>
          </a:xfrm>
          <a:prstGeom prst="rect">
            <a:avLst/>
          </a:prstGeom>
          <a:noFill/>
        </p:spPr>
        <p:txBody>
          <a:bodyPr wrap="square" rtlCol="0">
            <a:spAutoFit/>
          </a:bodyPr>
          <a:lstStyle/>
          <a:p>
            <a:endParaRPr lang="es-UY" sz="1600" b="1" dirty="0">
              <a:latin typeface="Times New Roman" panose="02020603050405020304" pitchFamily="18" charset="0"/>
              <a:cs typeface="Times New Roman" panose="02020603050405020304" pitchFamily="18" charset="0"/>
            </a:endParaRPr>
          </a:p>
          <a:p>
            <a:r>
              <a:rPr lang="es-UY" sz="1600" dirty="0">
                <a:latin typeface="Times New Roman" panose="02020603050405020304" pitchFamily="18" charset="0"/>
                <a:cs typeface="Times New Roman" panose="02020603050405020304" pitchFamily="18" charset="0"/>
              </a:rPr>
              <a:t>En la matriz de correlación esta variable arrojó un resultado de 0.053 lo cual es muy bajo, podemos concluir que no tiene relación con la depresión de los estudiantes. Para confirmarlo realicé un radar con el perfil de los alumnos con depresión y sin depresión, en el mismo radar pude ver el que en el perfil de estudiantes con depresión en su mayoría tiene antecedentes de enfermedades mentales en la familia. Sinceramente tengo dudas si cometí algún error en el modelo y la correlación alcanzada no es correcta, sería una variable que me gustaría intentar mejorar porque pienso que debe tener una mayor influencia en las personas. Pero yendo a las conclusiones con los valores alcanzados debo decir que no es una variable que tenga una influencia determinante en la depresión de los estudiantes</a:t>
            </a:r>
          </a:p>
        </p:txBody>
      </p:sp>
      <p:pic>
        <p:nvPicPr>
          <p:cNvPr id="3" name="Imagen 2">
            <a:extLst>
              <a:ext uri="{FF2B5EF4-FFF2-40B4-BE49-F238E27FC236}">
                <a16:creationId xmlns:a16="http://schemas.microsoft.com/office/drawing/2014/main" id="{11C88B67-204A-7076-EC20-5EB4E0492CA3}"/>
              </a:ext>
            </a:extLst>
          </p:cNvPr>
          <p:cNvPicPr>
            <a:picLocks noChangeAspect="1"/>
          </p:cNvPicPr>
          <p:nvPr/>
        </p:nvPicPr>
        <p:blipFill>
          <a:blip r:embed="rId2"/>
          <a:stretch>
            <a:fillRect/>
          </a:stretch>
        </p:blipFill>
        <p:spPr>
          <a:xfrm>
            <a:off x="2914653" y="2647596"/>
            <a:ext cx="6139541" cy="4010059"/>
          </a:xfrm>
          <a:prstGeom prst="rect">
            <a:avLst/>
          </a:prstGeom>
        </p:spPr>
      </p:pic>
      <p:sp>
        <p:nvSpPr>
          <p:cNvPr id="4" name="Rectángulo: esquinas redondeadas 3">
            <a:extLst>
              <a:ext uri="{FF2B5EF4-FFF2-40B4-BE49-F238E27FC236}">
                <a16:creationId xmlns:a16="http://schemas.microsoft.com/office/drawing/2014/main" id="{B7BC40E7-964B-DC0A-61EA-0BA97F3DEE07}"/>
              </a:ext>
            </a:extLst>
          </p:cNvPr>
          <p:cNvSpPr/>
          <p:nvPr/>
        </p:nvSpPr>
        <p:spPr>
          <a:xfrm>
            <a:off x="136072" y="810987"/>
            <a:ext cx="11919856" cy="584666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6" name="Rectángulo: esquinas redondeadas 5">
            <a:extLst>
              <a:ext uri="{FF2B5EF4-FFF2-40B4-BE49-F238E27FC236}">
                <a16:creationId xmlns:a16="http://schemas.microsoft.com/office/drawing/2014/main" id="{1418507B-D8F1-856F-BFA7-0798F821C3C0}"/>
              </a:ext>
            </a:extLst>
          </p:cNvPr>
          <p:cNvSpPr/>
          <p:nvPr/>
        </p:nvSpPr>
        <p:spPr>
          <a:xfrm>
            <a:off x="182337" y="38103"/>
            <a:ext cx="11827325" cy="631371"/>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UY" b="1" dirty="0">
                <a:latin typeface="Times New Roman" panose="02020603050405020304" pitchFamily="18" charset="0"/>
                <a:cs typeface="Times New Roman" panose="02020603050405020304" pitchFamily="18" charset="0"/>
              </a:rPr>
              <a:t>¿El historial familiar respecto a la salud mental influye en la probabilidad de que el individuo tenga depresión?</a:t>
            </a:r>
          </a:p>
        </p:txBody>
      </p:sp>
    </p:spTree>
    <p:extLst>
      <p:ext uri="{BB962C8B-B14F-4D97-AF65-F5344CB8AC3E}">
        <p14:creationId xmlns:p14="http://schemas.microsoft.com/office/powerpoint/2010/main" val="224469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06FCC43A-F4F1-511C-A6B8-12F420E6D58F}"/>
              </a:ext>
            </a:extLst>
          </p:cNvPr>
          <p:cNvSpPr txBox="1"/>
          <p:nvPr/>
        </p:nvSpPr>
        <p:spPr>
          <a:xfrm>
            <a:off x="261257" y="1166843"/>
            <a:ext cx="11789228" cy="2308324"/>
          </a:xfrm>
          <a:prstGeom prst="rect">
            <a:avLst/>
          </a:prstGeom>
          <a:noFill/>
        </p:spPr>
        <p:txBody>
          <a:bodyPr wrap="square">
            <a:spAutoFit/>
          </a:bodyPr>
          <a:lstStyle/>
          <a:p>
            <a:pPr algn="l"/>
            <a:r>
              <a:rPr lang="es-UY" b="0" i="0" dirty="0">
                <a:solidFill>
                  <a:srgbClr val="1F1F1F"/>
                </a:solidFill>
                <a:effectLst/>
                <a:latin typeface="Roboto" panose="02000000000000000000" pitchFamily="2" charset="0"/>
              </a:rPr>
              <a:t>Una mención importante es que en este modelo tuve que dropear las columnas referente a la información laboral porque solo se había completado en 3 líneas de todo el </a:t>
            </a:r>
            <a:r>
              <a:rPr lang="es-UY" b="0" i="0" dirty="0" err="1">
                <a:solidFill>
                  <a:srgbClr val="1F1F1F"/>
                </a:solidFill>
                <a:effectLst/>
                <a:latin typeface="Roboto" panose="02000000000000000000" pitchFamily="2" charset="0"/>
              </a:rPr>
              <a:t>dataset</a:t>
            </a:r>
            <a:r>
              <a:rPr lang="es-UY" b="0" i="0" dirty="0">
                <a:solidFill>
                  <a:srgbClr val="1F1F1F"/>
                </a:solidFill>
                <a:effectLst/>
                <a:latin typeface="Roboto" panose="02000000000000000000" pitchFamily="2" charset="0"/>
              </a:rPr>
              <a:t>, con tan poca información no pude utilizar ninguna estrategia para rellenar los vacíos, pero en un caso real sería importante destacar la importancia de recabar esta información correctamente porque pueden ser características determinantes en la depresión de los estudiantes.</a:t>
            </a:r>
          </a:p>
          <a:p>
            <a:pPr algn="l"/>
            <a:r>
              <a:rPr lang="es-UY" b="0" i="0" dirty="0">
                <a:solidFill>
                  <a:srgbClr val="1F1F1F"/>
                </a:solidFill>
                <a:effectLst/>
                <a:latin typeface="Roboto" panose="02000000000000000000" pitchFamily="2" charset="0"/>
              </a:rPr>
              <a:t>En cuanto a la presión </a:t>
            </a:r>
            <a:r>
              <a:rPr lang="es-UY" b="0" i="0" dirty="0" err="1">
                <a:solidFill>
                  <a:srgbClr val="1F1F1F"/>
                </a:solidFill>
                <a:effectLst/>
                <a:latin typeface="Roboto" panose="02000000000000000000" pitchFamily="2" charset="0"/>
              </a:rPr>
              <a:t>academica</a:t>
            </a:r>
            <a:r>
              <a:rPr lang="es-UY" b="0" i="0" dirty="0">
                <a:solidFill>
                  <a:srgbClr val="1F1F1F"/>
                </a:solidFill>
                <a:effectLst/>
                <a:latin typeface="Roboto" panose="02000000000000000000" pitchFamily="2" charset="0"/>
              </a:rPr>
              <a:t> nos encontramos con una correlación muy alta lo cual indica que el estrés educativo es un factor relevante a considerar. Por su parte el estrés financiero también tienen una relación positiva con la depresión, lo que sugiere que la incertidumbre económica puede afectar la salud mental de los individuos.</a:t>
            </a:r>
          </a:p>
        </p:txBody>
      </p:sp>
      <p:sp>
        <p:nvSpPr>
          <p:cNvPr id="11" name="CuadroTexto 10">
            <a:extLst>
              <a:ext uri="{FF2B5EF4-FFF2-40B4-BE49-F238E27FC236}">
                <a16:creationId xmlns:a16="http://schemas.microsoft.com/office/drawing/2014/main" id="{ACB8AF6D-E164-E379-E434-FF37582B8700}"/>
              </a:ext>
            </a:extLst>
          </p:cNvPr>
          <p:cNvSpPr txBox="1"/>
          <p:nvPr/>
        </p:nvSpPr>
        <p:spPr>
          <a:xfrm>
            <a:off x="299355" y="4285013"/>
            <a:ext cx="11593289" cy="1754326"/>
          </a:xfrm>
          <a:prstGeom prst="rect">
            <a:avLst/>
          </a:prstGeom>
          <a:noFill/>
        </p:spPr>
        <p:txBody>
          <a:bodyPr wrap="square">
            <a:spAutoFit/>
          </a:bodyPr>
          <a:lstStyle/>
          <a:p>
            <a:r>
              <a:rPr lang="es-UY" b="0" i="0" dirty="0">
                <a:solidFill>
                  <a:srgbClr val="1F1F1F"/>
                </a:solidFill>
                <a:effectLst/>
                <a:latin typeface="Times New Roman" panose="02020603050405020304" pitchFamily="18" charset="0"/>
                <a:cs typeface="Times New Roman" panose="02020603050405020304" pitchFamily="18" charset="0"/>
              </a:rPr>
              <a:t>Tanto en la matriz de correlación como en el radar con el perfil de estudiantes alcanzamos resultados similares respecto a la incidencia de las variables en la depresión de las personas, La variable con mayor relación identificada es ¿has tenido pensamientos suicidas?. Tiene mucha lógica que sea así, una persona que se ha planteado quitarse la vida es probable que este atravesando un profunda depresión. esta información es muy importante y tal cual lo vemos en la matriz deberíamos ser muy proactivo con los casos que hayan respondido si a esta pregunta. Es importante tener planes de apoyo y contención para acompañar y ayudar a salir adelante a los estudiantes que estén atravesando este tipo de situaciones</a:t>
            </a:r>
            <a:endParaRPr lang="es-UY" dirty="0">
              <a:latin typeface="Times New Roman" panose="02020603050405020304" pitchFamily="18" charset="0"/>
              <a:cs typeface="Times New Roman" panose="02020603050405020304" pitchFamily="18" charset="0"/>
            </a:endParaRPr>
          </a:p>
        </p:txBody>
      </p:sp>
      <p:sp>
        <p:nvSpPr>
          <p:cNvPr id="12" name="Rectángulo: esquinas redondeadas 11">
            <a:extLst>
              <a:ext uri="{FF2B5EF4-FFF2-40B4-BE49-F238E27FC236}">
                <a16:creationId xmlns:a16="http://schemas.microsoft.com/office/drawing/2014/main" id="{1A8EC1A1-21C3-899A-0A13-3C8EDB1418FE}"/>
              </a:ext>
            </a:extLst>
          </p:cNvPr>
          <p:cNvSpPr/>
          <p:nvPr/>
        </p:nvSpPr>
        <p:spPr>
          <a:xfrm>
            <a:off x="261257" y="1012371"/>
            <a:ext cx="11827325" cy="257952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3" name="Rectángulo: esquinas redondeadas 12">
            <a:extLst>
              <a:ext uri="{FF2B5EF4-FFF2-40B4-BE49-F238E27FC236}">
                <a16:creationId xmlns:a16="http://schemas.microsoft.com/office/drawing/2014/main" id="{C409D1E5-0C6B-1012-1C53-14544CEA5883}"/>
              </a:ext>
            </a:extLst>
          </p:cNvPr>
          <p:cNvSpPr/>
          <p:nvPr/>
        </p:nvSpPr>
        <p:spPr>
          <a:xfrm>
            <a:off x="299355" y="4168284"/>
            <a:ext cx="11789227" cy="257952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4" name="Rectángulo: esquinas redondeadas 13">
            <a:extLst>
              <a:ext uri="{FF2B5EF4-FFF2-40B4-BE49-F238E27FC236}">
                <a16:creationId xmlns:a16="http://schemas.microsoft.com/office/drawing/2014/main" id="{3ACF8891-9F7B-0BD7-2A48-8029D022508F}"/>
              </a:ext>
            </a:extLst>
          </p:cNvPr>
          <p:cNvSpPr/>
          <p:nvPr/>
        </p:nvSpPr>
        <p:spPr>
          <a:xfrm>
            <a:off x="261257" y="93071"/>
            <a:ext cx="11827325" cy="907162"/>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s-UY" b="1" i="0" dirty="0">
                <a:solidFill>
                  <a:schemeClr val="bg1"/>
                </a:solidFill>
                <a:effectLst/>
                <a:latin typeface="Times New Roman" panose="02020603050405020304" pitchFamily="18" charset="0"/>
                <a:cs typeface="Times New Roman" panose="02020603050405020304" pitchFamily="18" charset="0"/>
              </a:rPr>
              <a:t>¿Cómo afectan la presión laboral, académica y financiera en la depresión del individuo? ¿Qué factores tienen mayor peso en el desarrollo de depresión en estudiantes?</a:t>
            </a:r>
          </a:p>
        </p:txBody>
      </p:sp>
      <p:sp>
        <p:nvSpPr>
          <p:cNvPr id="15" name="Rectángulo: esquinas redondeadas 14">
            <a:extLst>
              <a:ext uri="{FF2B5EF4-FFF2-40B4-BE49-F238E27FC236}">
                <a16:creationId xmlns:a16="http://schemas.microsoft.com/office/drawing/2014/main" id="{586AFF46-B1BD-5D1C-4FF5-369AE4558DB5}"/>
              </a:ext>
            </a:extLst>
          </p:cNvPr>
          <p:cNvSpPr/>
          <p:nvPr/>
        </p:nvSpPr>
        <p:spPr>
          <a:xfrm>
            <a:off x="299355" y="3591896"/>
            <a:ext cx="11789227" cy="57638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UY" b="1" i="0" dirty="0">
                <a:solidFill>
                  <a:schemeClr val="bg1"/>
                </a:solidFill>
                <a:effectLst/>
                <a:latin typeface="Times New Roman" panose="02020603050405020304" pitchFamily="18" charset="0"/>
                <a:cs typeface="Times New Roman" panose="02020603050405020304" pitchFamily="18" charset="0"/>
              </a:rPr>
              <a:t>¿Qué factores tienen mayor peso en el desarrollo de depresión en estudiantes?</a:t>
            </a:r>
            <a:endParaRPr lang="es-UY"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140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3CC8DF8E-C0F7-DD8C-E1B1-A7A0EADCC7A5}"/>
              </a:ext>
            </a:extLst>
          </p:cNvPr>
          <p:cNvSpPr/>
          <p:nvPr/>
        </p:nvSpPr>
        <p:spPr>
          <a:xfrm>
            <a:off x="125184" y="138109"/>
            <a:ext cx="11789227" cy="57638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UY" b="1" i="0" dirty="0">
                <a:solidFill>
                  <a:schemeClr val="bg1"/>
                </a:solidFill>
                <a:effectLst/>
                <a:latin typeface="Times New Roman" panose="02020603050405020304" pitchFamily="18" charset="0"/>
                <a:cs typeface="Times New Roman" panose="02020603050405020304" pitchFamily="18" charset="0"/>
              </a:rPr>
              <a:t>¿Cómo podríamos usar estos datos para generar alertas tempranas y apoyar a los estudiantes a tiempo? 	</a:t>
            </a:r>
            <a:endParaRPr lang="es-UY" b="1" dirty="0">
              <a:solidFill>
                <a:schemeClr val="bg1"/>
              </a:solidFill>
            </a:endParaRPr>
          </a:p>
        </p:txBody>
      </p:sp>
      <p:sp>
        <p:nvSpPr>
          <p:cNvPr id="8" name="CuadroTexto 7">
            <a:extLst>
              <a:ext uri="{FF2B5EF4-FFF2-40B4-BE49-F238E27FC236}">
                <a16:creationId xmlns:a16="http://schemas.microsoft.com/office/drawing/2014/main" id="{82B85224-72B5-F05E-DC9F-72FBCD483C53}"/>
              </a:ext>
            </a:extLst>
          </p:cNvPr>
          <p:cNvSpPr txBox="1"/>
          <p:nvPr/>
        </p:nvSpPr>
        <p:spPr>
          <a:xfrm>
            <a:off x="555168" y="1123806"/>
            <a:ext cx="10929257" cy="3416320"/>
          </a:xfrm>
          <a:prstGeom prst="rect">
            <a:avLst/>
          </a:prstGeom>
          <a:noFill/>
        </p:spPr>
        <p:txBody>
          <a:bodyPr wrap="square">
            <a:spAutoFit/>
          </a:bodyPr>
          <a:lstStyle/>
          <a:p>
            <a:pPr algn="l"/>
            <a:r>
              <a:rPr lang="es-UY" b="0" i="0" dirty="0">
                <a:solidFill>
                  <a:srgbClr val="1F1F1F"/>
                </a:solidFill>
                <a:effectLst/>
                <a:latin typeface="Roboto" panose="02000000000000000000" pitchFamily="2" charset="0"/>
              </a:rPr>
              <a:t>La efectividad del modelo sugiere que sí podemos predecir con precisión qué estudiantes tienen más probabilidades de estar en riesgo. El histograma de probabilidades muestra que las predicciones tienden a ser claras (cercanas a 0 o 1), lo que indica un alto grado de confianza en las clasificaciones.</a:t>
            </a:r>
          </a:p>
          <a:p>
            <a:pPr algn="l"/>
            <a:endParaRPr lang="es-UY" b="0" i="0" dirty="0">
              <a:solidFill>
                <a:srgbClr val="1F1F1F"/>
              </a:solidFill>
              <a:effectLst/>
              <a:latin typeface="Roboto" panose="02000000000000000000" pitchFamily="2" charset="0"/>
            </a:endParaRPr>
          </a:p>
          <a:p>
            <a:pPr algn="l"/>
            <a:r>
              <a:rPr lang="es-UY" b="0" i="0" dirty="0">
                <a:solidFill>
                  <a:srgbClr val="1F1F1F"/>
                </a:solidFill>
                <a:effectLst/>
                <a:latin typeface="Roboto" panose="02000000000000000000" pitchFamily="2" charset="0"/>
              </a:rPr>
              <a:t>Además, al observar que la mayoría de los casos positivos son correctamente identificados, podemos afirmar que este tipo de modelos pueden servir como una herramienta objetiva y basada en datos para ayudar a los profesionales de la salud mental y la educación a tomar decisiones informadas sobre intervenciones preventivas.</a:t>
            </a:r>
          </a:p>
          <a:p>
            <a:pPr algn="l"/>
            <a:endParaRPr lang="es-UY" b="0" i="0" dirty="0">
              <a:solidFill>
                <a:srgbClr val="1F1F1F"/>
              </a:solidFill>
              <a:effectLst/>
              <a:latin typeface="Roboto" panose="02000000000000000000" pitchFamily="2" charset="0"/>
            </a:endParaRPr>
          </a:p>
          <a:p>
            <a:pPr algn="l"/>
            <a:r>
              <a:rPr lang="es-UY" b="0" i="0" dirty="0">
                <a:solidFill>
                  <a:srgbClr val="1F1F1F"/>
                </a:solidFill>
                <a:effectLst/>
                <a:latin typeface="Roboto" panose="02000000000000000000" pitchFamily="2" charset="0"/>
              </a:rPr>
              <a:t>Si las instituciones de salud mental y educativas unen esfuerzos para implementar modelos como este, podrían generar un impacto transformador en la prevención del riesgo emocional y psicológico en estudiantes. </a:t>
            </a:r>
          </a:p>
        </p:txBody>
      </p:sp>
      <p:sp>
        <p:nvSpPr>
          <p:cNvPr id="9" name="Rectángulo: esquinas redondeadas 8">
            <a:extLst>
              <a:ext uri="{FF2B5EF4-FFF2-40B4-BE49-F238E27FC236}">
                <a16:creationId xmlns:a16="http://schemas.microsoft.com/office/drawing/2014/main" id="{CDC0F860-C26A-5084-C57F-0E7B2178040E}"/>
              </a:ext>
            </a:extLst>
          </p:cNvPr>
          <p:cNvSpPr/>
          <p:nvPr/>
        </p:nvSpPr>
        <p:spPr>
          <a:xfrm>
            <a:off x="21773" y="1012372"/>
            <a:ext cx="11919856" cy="52686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3853099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F0D97-D7A4-6817-D17C-5C06A060EC32}"/>
            </a:ext>
          </a:extLst>
        </p:cNvPr>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897ADF5D-B0C7-BA84-A009-19F7BC1FDF36}"/>
              </a:ext>
            </a:extLst>
          </p:cNvPr>
          <p:cNvSpPr/>
          <p:nvPr/>
        </p:nvSpPr>
        <p:spPr>
          <a:xfrm>
            <a:off x="125184" y="138109"/>
            <a:ext cx="11789227" cy="57638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UY" b="1" i="0" dirty="0">
                <a:solidFill>
                  <a:schemeClr val="bg1"/>
                </a:solidFill>
                <a:effectLst/>
                <a:latin typeface="Roboto" panose="02000000000000000000" pitchFamily="2" charset="0"/>
              </a:rPr>
              <a:t>¿Podemos predecir con precisión qué estudiantes tienen más probabilidades de estar en riesgo?</a:t>
            </a:r>
            <a:endParaRPr lang="es-UY" b="1" dirty="0">
              <a:solidFill>
                <a:schemeClr val="bg1"/>
              </a:solidFill>
            </a:endParaRPr>
          </a:p>
        </p:txBody>
      </p:sp>
      <p:sp>
        <p:nvSpPr>
          <p:cNvPr id="8" name="CuadroTexto 7">
            <a:extLst>
              <a:ext uri="{FF2B5EF4-FFF2-40B4-BE49-F238E27FC236}">
                <a16:creationId xmlns:a16="http://schemas.microsoft.com/office/drawing/2014/main" id="{2A60B6D1-F333-A1CA-4EDE-7F7B41A6D645}"/>
              </a:ext>
            </a:extLst>
          </p:cNvPr>
          <p:cNvSpPr txBox="1"/>
          <p:nvPr/>
        </p:nvSpPr>
        <p:spPr>
          <a:xfrm>
            <a:off x="555168" y="1123806"/>
            <a:ext cx="10929257" cy="4524315"/>
          </a:xfrm>
          <a:prstGeom prst="rect">
            <a:avLst/>
          </a:prstGeom>
          <a:noFill/>
        </p:spPr>
        <p:txBody>
          <a:bodyPr wrap="square">
            <a:spAutoFit/>
          </a:bodyPr>
          <a:lstStyle/>
          <a:p>
            <a:pPr algn="l"/>
            <a:r>
              <a:rPr lang="es-UY" b="0" i="0" dirty="0">
                <a:solidFill>
                  <a:srgbClr val="1F1F1F"/>
                </a:solidFill>
                <a:effectLst/>
                <a:latin typeface="Roboto" panose="02000000000000000000" pitchFamily="2" charset="0"/>
              </a:rPr>
              <a:t>Los resultados obtenidos con el modelo de </a:t>
            </a:r>
            <a:r>
              <a:rPr lang="es-UY" b="0" i="0" dirty="0" err="1">
                <a:solidFill>
                  <a:srgbClr val="1F1F1F"/>
                </a:solidFill>
                <a:effectLst/>
                <a:latin typeface="Roboto" panose="02000000000000000000" pitchFamily="2" charset="0"/>
              </a:rPr>
              <a:t>Gradient</a:t>
            </a:r>
            <a:r>
              <a:rPr lang="es-UY" b="0" i="0" dirty="0">
                <a:solidFill>
                  <a:srgbClr val="1F1F1F"/>
                </a:solidFill>
                <a:effectLst/>
                <a:latin typeface="Roboto" panose="02000000000000000000" pitchFamily="2" charset="0"/>
              </a:rPr>
              <a:t> </a:t>
            </a:r>
            <a:r>
              <a:rPr lang="es-UY" b="0" i="0" dirty="0" err="1">
                <a:solidFill>
                  <a:srgbClr val="1F1F1F"/>
                </a:solidFill>
                <a:effectLst/>
                <a:latin typeface="Roboto" panose="02000000000000000000" pitchFamily="2" charset="0"/>
              </a:rPr>
              <a:t>Boosting</a:t>
            </a:r>
            <a:r>
              <a:rPr lang="es-UY" b="0" i="0" dirty="0">
                <a:solidFill>
                  <a:srgbClr val="1F1F1F"/>
                </a:solidFill>
                <a:effectLst/>
                <a:latin typeface="Roboto" panose="02000000000000000000" pitchFamily="2" charset="0"/>
              </a:rPr>
              <a:t> muestran que la predicción del riesgo de depresión en estudiantes es altamente efectiva, con un AUC de 0.94, lo que indica que el modelo tiene una gran capacidad para diferenciar entre estudiantes en riesgo y aquellos que no lo están.</a:t>
            </a:r>
          </a:p>
          <a:p>
            <a:pPr algn="l"/>
            <a:endParaRPr lang="es-UY" b="0" i="0" dirty="0">
              <a:solidFill>
                <a:srgbClr val="1F1F1F"/>
              </a:solidFill>
              <a:effectLst/>
              <a:latin typeface="Roboto" panose="02000000000000000000" pitchFamily="2" charset="0"/>
            </a:endParaRPr>
          </a:p>
          <a:p>
            <a:pPr algn="l"/>
            <a:r>
              <a:rPr lang="es-UY" b="0" i="0" dirty="0">
                <a:solidFill>
                  <a:srgbClr val="1F1F1F"/>
                </a:solidFill>
                <a:effectLst/>
                <a:latin typeface="Roboto" panose="02000000000000000000" pitchFamily="2" charset="0"/>
              </a:rPr>
              <a:t>La matriz de confusión nos indica que el modelo identifica correctamente la mayoría de los casos de depresión y mantiene un bajo número de falsos negativos. Esto es fundamental, ya que una de las mayores preocupaciones en el ámbito de la salud mental es la falta de detección temprana.</a:t>
            </a:r>
          </a:p>
          <a:p>
            <a:pPr algn="l"/>
            <a:endParaRPr lang="es-UY" b="0" i="0" dirty="0">
              <a:solidFill>
                <a:srgbClr val="1F1F1F"/>
              </a:solidFill>
              <a:effectLst/>
              <a:latin typeface="Roboto" panose="02000000000000000000" pitchFamily="2" charset="0"/>
            </a:endParaRPr>
          </a:p>
          <a:p>
            <a:pPr algn="l"/>
            <a:r>
              <a:rPr lang="es-UY" b="0" i="0" dirty="0">
                <a:solidFill>
                  <a:srgbClr val="1F1F1F"/>
                </a:solidFill>
                <a:effectLst/>
                <a:latin typeface="Roboto" panose="02000000000000000000" pitchFamily="2" charset="0"/>
              </a:rPr>
              <a:t>Gracias a la capacidad predictiva del modelo, podemos utilizar sus resultados para desarrollar un sistema de alerta temprana que notifique a las instituciones educativas y de salud mental sobre estudiantes en riesgo antes de que la situación se agrave. Esto nos permitiría una revolución en la salud mental actual, logrando como impacto por ejemplo:</a:t>
            </a:r>
          </a:p>
          <a:p>
            <a:pPr algn="l"/>
            <a:r>
              <a:rPr lang="es-UY" b="0" i="0" dirty="0">
                <a:solidFill>
                  <a:srgbClr val="1F1F1F"/>
                </a:solidFill>
                <a:effectLst/>
                <a:latin typeface="Roboto" panose="02000000000000000000" pitchFamily="2" charset="0"/>
              </a:rPr>
              <a:t>Intervenciones tempranas, como asesoramiento psicológico o actividades de bienestar emocional. Personalización del apoyo académico y social, adaptando las estrategias de acompañamiento según el nivel de riesgo identificado. Seguimiento continuo, donde se puedan actualizar las probabilidades de riesgo con nuevos datos y ajustar las estrategias de prevención en tiempo real.</a:t>
            </a:r>
          </a:p>
        </p:txBody>
      </p:sp>
      <p:sp>
        <p:nvSpPr>
          <p:cNvPr id="9" name="Rectángulo: esquinas redondeadas 8">
            <a:extLst>
              <a:ext uri="{FF2B5EF4-FFF2-40B4-BE49-F238E27FC236}">
                <a16:creationId xmlns:a16="http://schemas.microsoft.com/office/drawing/2014/main" id="{078F1BEB-512A-D5E5-12B1-FA1D39F041AD}"/>
              </a:ext>
            </a:extLst>
          </p:cNvPr>
          <p:cNvSpPr/>
          <p:nvPr/>
        </p:nvSpPr>
        <p:spPr>
          <a:xfrm>
            <a:off x="21773" y="1012372"/>
            <a:ext cx="11919856" cy="52686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274724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FBA09-C905-5BA1-C715-D984D74154A8}"/>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CC6F46D9-07EF-8EB8-BCF7-1BC9A4600A68}"/>
              </a:ext>
            </a:extLst>
          </p:cNvPr>
          <p:cNvSpPr/>
          <p:nvPr/>
        </p:nvSpPr>
        <p:spPr>
          <a:xfrm>
            <a:off x="0" y="0"/>
            <a:ext cx="121920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5" name="CuadroTexto 4">
            <a:extLst>
              <a:ext uri="{FF2B5EF4-FFF2-40B4-BE49-F238E27FC236}">
                <a16:creationId xmlns:a16="http://schemas.microsoft.com/office/drawing/2014/main" id="{791DBE41-5617-DD33-F289-9992A958E725}"/>
              </a:ext>
            </a:extLst>
          </p:cNvPr>
          <p:cNvSpPr txBox="1"/>
          <p:nvPr/>
        </p:nvSpPr>
        <p:spPr>
          <a:xfrm>
            <a:off x="244928" y="157685"/>
            <a:ext cx="11261271" cy="707886"/>
          </a:xfrm>
          <a:prstGeom prst="rect">
            <a:avLst/>
          </a:prstGeom>
          <a:noFill/>
        </p:spPr>
        <p:txBody>
          <a:bodyPr wrap="square">
            <a:spAutoFit/>
          </a:bodyPr>
          <a:lstStyle/>
          <a:p>
            <a:r>
              <a:rPr lang="es-UY" sz="4000" b="1" i="0" dirty="0">
                <a:solidFill>
                  <a:schemeClr val="bg1"/>
                </a:solidFill>
                <a:effectLst/>
                <a:latin typeface="Times New Roman" panose="02020603050405020304" pitchFamily="18" charset="0"/>
                <a:cs typeface="Times New Roman" panose="02020603050405020304" pitchFamily="18" charset="0"/>
              </a:rPr>
              <a:t>7       Conclusión final e impacto del proyecto</a:t>
            </a:r>
            <a:endParaRPr lang="es-UY" sz="4000" dirty="0">
              <a:solidFill>
                <a:schemeClr val="bg1"/>
              </a:solidFill>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21383630-8ACF-7E06-D868-6211217EBD34}"/>
              </a:ext>
            </a:extLst>
          </p:cNvPr>
          <p:cNvSpPr txBox="1"/>
          <p:nvPr/>
        </p:nvSpPr>
        <p:spPr>
          <a:xfrm>
            <a:off x="214993" y="1140100"/>
            <a:ext cx="11762014" cy="738664"/>
          </a:xfrm>
          <a:prstGeom prst="rect">
            <a:avLst/>
          </a:prstGeom>
          <a:noFill/>
        </p:spPr>
        <p:txBody>
          <a:bodyPr wrap="square">
            <a:spAutoFit/>
          </a:bodyPr>
          <a:lstStyle/>
          <a:p>
            <a:pPr algn="l"/>
            <a:endParaRPr lang="es-UY" sz="2400" dirty="0">
              <a:solidFill>
                <a:srgbClr val="1F1F1F"/>
              </a:solidFill>
              <a:latin typeface="Roboto" panose="02000000000000000000" pitchFamily="2" charset="0"/>
            </a:endParaRPr>
          </a:p>
          <a:p>
            <a:pPr marL="285750" indent="-285750" algn="l">
              <a:buFont typeface="Arial" panose="020B0604020202020204" pitchFamily="34" charset="0"/>
              <a:buChar char="•"/>
            </a:pPr>
            <a:endParaRPr lang="es-UY" b="0" i="0" dirty="0">
              <a:solidFill>
                <a:srgbClr val="1F1F1F"/>
              </a:solidFill>
              <a:effectLst/>
              <a:latin typeface="Roboto" panose="02000000000000000000" pitchFamily="2" charset="0"/>
            </a:endParaRPr>
          </a:p>
        </p:txBody>
      </p:sp>
      <p:sp>
        <p:nvSpPr>
          <p:cNvPr id="11" name="Rectángulo: esquinas redondeadas 10">
            <a:extLst>
              <a:ext uri="{FF2B5EF4-FFF2-40B4-BE49-F238E27FC236}">
                <a16:creationId xmlns:a16="http://schemas.microsoft.com/office/drawing/2014/main" id="{A5769A4B-E05D-ED23-B838-2F5EA11FD09A}"/>
              </a:ext>
            </a:extLst>
          </p:cNvPr>
          <p:cNvSpPr/>
          <p:nvPr/>
        </p:nvSpPr>
        <p:spPr>
          <a:xfrm>
            <a:off x="87087" y="1140100"/>
            <a:ext cx="11919856" cy="556021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6" name="CuadroTexto 5">
            <a:extLst>
              <a:ext uri="{FF2B5EF4-FFF2-40B4-BE49-F238E27FC236}">
                <a16:creationId xmlns:a16="http://schemas.microsoft.com/office/drawing/2014/main" id="{BEBC574B-ED34-6528-5B7C-7C8BCF590FC1}"/>
              </a:ext>
            </a:extLst>
          </p:cNvPr>
          <p:cNvSpPr txBox="1"/>
          <p:nvPr/>
        </p:nvSpPr>
        <p:spPr>
          <a:xfrm>
            <a:off x="438151" y="1519550"/>
            <a:ext cx="11315698" cy="4801314"/>
          </a:xfrm>
          <a:prstGeom prst="rect">
            <a:avLst/>
          </a:prstGeom>
          <a:noFill/>
        </p:spPr>
        <p:txBody>
          <a:bodyPr wrap="square">
            <a:spAutoFit/>
          </a:bodyPr>
          <a:lstStyle/>
          <a:p>
            <a:pPr algn="l"/>
            <a:r>
              <a:rPr lang="es-UY" b="0" i="0" dirty="0">
                <a:solidFill>
                  <a:srgbClr val="1F1F1F"/>
                </a:solidFill>
                <a:effectLst/>
                <a:latin typeface="Roboto" panose="02000000000000000000" pitchFamily="2" charset="0"/>
              </a:rPr>
              <a:t>Si las instituciones de salud mental y educativas unen esfuerzos para implementar modelos como este, podrían generar un impacto transformador en la prevención del riesgo emocional y psicológico en estudiantes. Algunas estrategias clave podrían ser:</a:t>
            </a:r>
          </a:p>
          <a:p>
            <a:pPr algn="l"/>
            <a:endParaRPr lang="es-UY" b="0" i="0" dirty="0">
              <a:solidFill>
                <a:srgbClr val="1F1F1F"/>
              </a:solidFill>
              <a:effectLst/>
              <a:latin typeface="Roboto" panose="02000000000000000000" pitchFamily="2" charset="0"/>
            </a:endParaRPr>
          </a:p>
          <a:p>
            <a:pPr algn="l"/>
            <a:r>
              <a:rPr lang="es-UY" b="1" i="0" dirty="0">
                <a:solidFill>
                  <a:srgbClr val="1F1F1F"/>
                </a:solidFill>
                <a:effectLst/>
                <a:latin typeface="Roboto" panose="02000000000000000000" pitchFamily="2" charset="0"/>
              </a:rPr>
              <a:t>1 - Integración de la inteligencia artificial en las plataformas educativas:</a:t>
            </a:r>
            <a:endParaRPr lang="es-UY" b="0" i="0" dirty="0">
              <a:solidFill>
                <a:srgbClr val="1F1F1F"/>
              </a:solidFill>
              <a:effectLst/>
              <a:latin typeface="Roboto" panose="02000000000000000000" pitchFamily="2" charset="0"/>
            </a:endParaRPr>
          </a:p>
          <a:p>
            <a:pPr algn="l"/>
            <a:r>
              <a:rPr lang="es-UY" b="0" i="0" dirty="0">
                <a:solidFill>
                  <a:srgbClr val="1F1F1F"/>
                </a:solidFill>
                <a:effectLst/>
                <a:latin typeface="Roboto" panose="02000000000000000000" pitchFamily="2" charset="0"/>
              </a:rPr>
              <a:t>Permitir que el modelo analice datos en tiempo real y envíe alertas a consejeros y docentes.</a:t>
            </a:r>
          </a:p>
          <a:p>
            <a:pPr algn="l"/>
            <a:r>
              <a:rPr lang="es-UY" b="0" i="0" dirty="0">
                <a:solidFill>
                  <a:srgbClr val="1F1F1F"/>
                </a:solidFill>
                <a:effectLst/>
                <a:latin typeface="Roboto" panose="02000000000000000000" pitchFamily="2" charset="0"/>
              </a:rPr>
              <a:t>Diseñar tableros interactivos donde se puedan monitorear tendencias de riesgo a nivel individual y grupal.</a:t>
            </a:r>
          </a:p>
          <a:p>
            <a:pPr algn="l"/>
            <a:endParaRPr lang="es-UY" b="0" i="0" dirty="0">
              <a:solidFill>
                <a:srgbClr val="1F1F1F"/>
              </a:solidFill>
              <a:effectLst/>
              <a:latin typeface="Roboto" panose="02000000000000000000" pitchFamily="2" charset="0"/>
            </a:endParaRPr>
          </a:p>
          <a:p>
            <a:pPr algn="l"/>
            <a:r>
              <a:rPr lang="es-UY" b="1" i="0" dirty="0">
                <a:solidFill>
                  <a:srgbClr val="1F1F1F"/>
                </a:solidFill>
                <a:effectLst/>
                <a:latin typeface="Roboto" panose="02000000000000000000" pitchFamily="2" charset="0"/>
              </a:rPr>
              <a:t>2 - Creación de protocolos de acción basados en datos</a:t>
            </a:r>
            <a:endParaRPr lang="es-UY" b="0" i="0" dirty="0">
              <a:solidFill>
                <a:srgbClr val="1F1F1F"/>
              </a:solidFill>
              <a:effectLst/>
              <a:latin typeface="Roboto" panose="02000000000000000000" pitchFamily="2" charset="0"/>
            </a:endParaRPr>
          </a:p>
          <a:p>
            <a:pPr algn="l"/>
            <a:r>
              <a:rPr lang="es-UY" b="0" i="0" dirty="0">
                <a:solidFill>
                  <a:srgbClr val="1F1F1F"/>
                </a:solidFill>
                <a:effectLst/>
                <a:latin typeface="Roboto" panose="02000000000000000000" pitchFamily="2" charset="0"/>
              </a:rPr>
              <a:t>Establecer respuestas personalizadas según el nivel de riesgo detectado.</a:t>
            </a:r>
          </a:p>
          <a:p>
            <a:pPr algn="l"/>
            <a:r>
              <a:rPr lang="es-UY" b="0" i="0" dirty="0">
                <a:solidFill>
                  <a:srgbClr val="1F1F1F"/>
                </a:solidFill>
                <a:effectLst/>
                <a:latin typeface="Roboto" panose="02000000000000000000" pitchFamily="2" charset="0"/>
              </a:rPr>
              <a:t>Capacitar a docentes y orientadores en el uso de estos datos para brindar un mejor acompañamiento.</a:t>
            </a:r>
          </a:p>
          <a:p>
            <a:pPr algn="l"/>
            <a:endParaRPr lang="es-UY" b="0" i="0" dirty="0">
              <a:solidFill>
                <a:srgbClr val="1F1F1F"/>
              </a:solidFill>
              <a:effectLst/>
              <a:latin typeface="Roboto" panose="02000000000000000000" pitchFamily="2" charset="0"/>
            </a:endParaRPr>
          </a:p>
          <a:p>
            <a:pPr algn="l"/>
            <a:r>
              <a:rPr lang="es-UY" b="1" i="0" dirty="0">
                <a:solidFill>
                  <a:srgbClr val="1F1F1F"/>
                </a:solidFill>
                <a:effectLst/>
                <a:latin typeface="Roboto" panose="02000000000000000000" pitchFamily="2" charset="0"/>
              </a:rPr>
              <a:t>3 - Colaboración entre psicólogos, educadores y científicos de datos</a:t>
            </a:r>
            <a:endParaRPr lang="es-UY" b="0" i="0" dirty="0">
              <a:solidFill>
                <a:srgbClr val="1F1F1F"/>
              </a:solidFill>
              <a:effectLst/>
              <a:latin typeface="Roboto" panose="02000000000000000000" pitchFamily="2" charset="0"/>
            </a:endParaRPr>
          </a:p>
          <a:p>
            <a:pPr algn="l"/>
            <a:r>
              <a:rPr lang="es-UY" b="0" i="0" dirty="0">
                <a:solidFill>
                  <a:srgbClr val="1F1F1F"/>
                </a:solidFill>
                <a:effectLst/>
                <a:latin typeface="Roboto" panose="02000000000000000000" pitchFamily="2" charset="0"/>
              </a:rPr>
              <a:t>Usar la información generada por el modelo para mejorar programas de bienestar estudiantil.</a:t>
            </a:r>
          </a:p>
          <a:p>
            <a:pPr algn="l"/>
            <a:r>
              <a:rPr lang="es-UY" b="0" i="0" dirty="0">
                <a:solidFill>
                  <a:srgbClr val="1F1F1F"/>
                </a:solidFill>
                <a:effectLst/>
                <a:latin typeface="Roboto" panose="02000000000000000000" pitchFamily="2" charset="0"/>
              </a:rPr>
              <a:t>Realizar estudios longitudinales para validar y mejorar la precisión del modelo con el tiempo.</a:t>
            </a:r>
          </a:p>
          <a:p>
            <a:pPr algn="l"/>
            <a:r>
              <a:rPr lang="es-UY" b="0" i="0" dirty="0">
                <a:solidFill>
                  <a:srgbClr val="1F1F1F"/>
                </a:solidFill>
                <a:effectLst/>
                <a:latin typeface="Roboto" panose="02000000000000000000" pitchFamily="2" charset="0"/>
              </a:rPr>
              <a:t>Este enfoque no solo permitiría identificar a los estudiantes en riesgo, sino que también ayudaría a diseñar estrategias preventivas más eficientes y a mejorar el bienestar general de la comunidad educativa.</a:t>
            </a:r>
          </a:p>
        </p:txBody>
      </p:sp>
    </p:spTree>
    <p:extLst>
      <p:ext uri="{BB962C8B-B14F-4D97-AF65-F5344CB8AC3E}">
        <p14:creationId xmlns:p14="http://schemas.microsoft.com/office/powerpoint/2010/main" val="1261206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C6F20-4C8E-8686-0047-EFA7E228E54C}"/>
            </a:ext>
          </a:extLst>
        </p:cNvPr>
        <p:cNvGrpSpPr/>
        <p:nvPr/>
      </p:nvGrpSpPr>
      <p:grpSpPr>
        <a:xfrm>
          <a:off x="0" y="0"/>
          <a:ext cx="0" cy="0"/>
          <a:chOff x="0" y="0"/>
          <a:chExt cx="0" cy="0"/>
        </a:xfrm>
      </p:grpSpPr>
      <p:sp>
        <p:nvSpPr>
          <p:cNvPr id="6" name="Rectángulo: esquinas redondeadas 5">
            <a:extLst>
              <a:ext uri="{FF2B5EF4-FFF2-40B4-BE49-F238E27FC236}">
                <a16:creationId xmlns:a16="http://schemas.microsoft.com/office/drawing/2014/main" id="{3EFE1A41-8939-F9D9-F4FB-7C0B48C5C937}"/>
              </a:ext>
            </a:extLst>
          </p:cNvPr>
          <p:cNvSpPr/>
          <p:nvPr/>
        </p:nvSpPr>
        <p:spPr>
          <a:xfrm>
            <a:off x="125184" y="138109"/>
            <a:ext cx="11789227" cy="57638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UY" b="1" i="0" dirty="0">
                <a:solidFill>
                  <a:schemeClr val="bg1"/>
                </a:solidFill>
                <a:effectLst/>
                <a:latin typeface="Times New Roman" panose="02020603050405020304" pitchFamily="18" charset="0"/>
                <a:cs typeface="Times New Roman" panose="02020603050405020304" pitchFamily="18" charset="0"/>
              </a:rPr>
              <a:t>¿Que impacto podría tener el uso del modelo de Machine </a:t>
            </a:r>
            <a:r>
              <a:rPr lang="es-UY" b="1" dirty="0" err="1">
                <a:solidFill>
                  <a:schemeClr val="bg1"/>
                </a:solidFill>
                <a:latin typeface="Times New Roman" panose="02020603050405020304" pitchFamily="18" charset="0"/>
                <a:cs typeface="Times New Roman" panose="02020603050405020304" pitchFamily="18" charset="0"/>
              </a:rPr>
              <a:t>L</a:t>
            </a:r>
            <a:r>
              <a:rPr lang="es-UY" b="1" i="0" dirty="0" err="1">
                <a:solidFill>
                  <a:schemeClr val="bg1"/>
                </a:solidFill>
                <a:effectLst/>
                <a:latin typeface="Times New Roman" panose="02020603050405020304" pitchFamily="18" charset="0"/>
                <a:cs typeface="Times New Roman" panose="02020603050405020304" pitchFamily="18" charset="0"/>
              </a:rPr>
              <a:t>earning</a:t>
            </a:r>
            <a:r>
              <a:rPr lang="es-UY" b="1" i="0" dirty="0">
                <a:solidFill>
                  <a:schemeClr val="bg1"/>
                </a:solidFill>
                <a:effectLst/>
                <a:latin typeface="Times New Roman" panose="02020603050405020304" pitchFamily="18" charset="0"/>
                <a:cs typeface="Times New Roman" panose="02020603050405020304" pitchFamily="18" charset="0"/>
              </a:rPr>
              <a:t> construido para el caso de estudio?</a:t>
            </a:r>
            <a:endParaRPr lang="es-UY" b="1" dirty="0">
              <a:solidFill>
                <a:schemeClr val="bg1"/>
              </a:solidFill>
              <a:latin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6B3D4D37-8969-C22D-AF3A-68BB4CA260D6}"/>
              </a:ext>
            </a:extLst>
          </p:cNvPr>
          <p:cNvSpPr txBox="1"/>
          <p:nvPr/>
        </p:nvSpPr>
        <p:spPr>
          <a:xfrm>
            <a:off x="555168" y="1123806"/>
            <a:ext cx="10929257" cy="5078313"/>
          </a:xfrm>
          <a:prstGeom prst="rect">
            <a:avLst/>
          </a:prstGeom>
          <a:noFill/>
        </p:spPr>
        <p:txBody>
          <a:bodyPr wrap="square">
            <a:spAutoFit/>
          </a:bodyPr>
          <a:lstStyle/>
          <a:p>
            <a:pPr algn="l"/>
            <a:r>
              <a:rPr lang="es-UY" b="0" i="0" dirty="0">
                <a:solidFill>
                  <a:srgbClr val="1F1F1F"/>
                </a:solidFill>
                <a:effectLst/>
                <a:latin typeface="Roboto" panose="02000000000000000000" pitchFamily="2" charset="0"/>
              </a:rPr>
              <a:t>Si las instituciones de salud mental y educativas unen esfuerzos para implementar modelos como este, podrían generar un impacto transformador en la prevención del riesgo emocional y psicológico en estudiantes. Algunas estrategias clave podrían ser:</a:t>
            </a:r>
          </a:p>
          <a:p>
            <a:pPr algn="l"/>
            <a:endParaRPr lang="es-UY" b="0" i="0" dirty="0">
              <a:solidFill>
                <a:srgbClr val="1F1F1F"/>
              </a:solidFill>
              <a:effectLst/>
              <a:latin typeface="Roboto" panose="02000000000000000000" pitchFamily="2" charset="0"/>
            </a:endParaRPr>
          </a:p>
          <a:p>
            <a:pPr algn="l"/>
            <a:r>
              <a:rPr lang="es-UY" b="1" i="0" dirty="0">
                <a:solidFill>
                  <a:srgbClr val="1F1F1F"/>
                </a:solidFill>
                <a:effectLst/>
                <a:latin typeface="Roboto" panose="02000000000000000000" pitchFamily="2" charset="0"/>
              </a:rPr>
              <a:t>1 - Integración de la inteligencia artificial en las plataformas educativas:</a:t>
            </a:r>
            <a:endParaRPr lang="es-UY" b="0" i="0" dirty="0">
              <a:solidFill>
                <a:srgbClr val="1F1F1F"/>
              </a:solidFill>
              <a:effectLst/>
              <a:latin typeface="Roboto" panose="02000000000000000000" pitchFamily="2" charset="0"/>
            </a:endParaRPr>
          </a:p>
          <a:p>
            <a:pPr algn="l"/>
            <a:r>
              <a:rPr lang="es-UY" b="0" i="0" dirty="0">
                <a:solidFill>
                  <a:srgbClr val="1F1F1F"/>
                </a:solidFill>
                <a:effectLst/>
                <a:latin typeface="Roboto" panose="02000000000000000000" pitchFamily="2" charset="0"/>
              </a:rPr>
              <a:t>Permitir que el modelo analice datos en tiempo real y envíe alertas a consejeros y docentes.</a:t>
            </a:r>
          </a:p>
          <a:p>
            <a:pPr algn="l"/>
            <a:r>
              <a:rPr lang="es-UY" b="0" i="0" dirty="0">
                <a:solidFill>
                  <a:srgbClr val="1F1F1F"/>
                </a:solidFill>
                <a:effectLst/>
                <a:latin typeface="Roboto" panose="02000000000000000000" pitchFamily="2" charset="0"/>
              </a:rPr>
              <a:t>Diseñar tableros interactivos donde se puedan monitorear tendencias de riesgo a nivel individual y grupal.</a:t>
            </a:r>
          </a:p>
          <a:p>
            <a:pPr algn="l"/>
            <a:endParaRPr lang="es-UY" b="0" i="0" dirty="0">
              <a:solidFill>
                <a:srgbClr val="1F1F1F"/>
              </a:solidFill>
              <a:effectLst/>
              <a:latin typeface="Roboto" panose="02000000000000000000" pitchFamily="2" charset="0"/>
            </a:endParaRPr>
          </a:p>
          <a:p>
            <a:pPr algn="l"/>
            <a:r>
              <a:rPr lang="es-UY" b="1" i="0" dirty="0">
                <a:solidFill>
                  <a:srgbClr val="1F1F1F"/>
                </a:solidFill>
                <a:effectLst/>
                <a:latin typeface="Roboto" panose="02000000000000000000" pitchFamily="2" charset="0"/>
              </a:rPr>
              <a:t>2 - Creación de protocolos de acción basados en datos</a:t>
            </a:r>
            <a:endParaRPr lang="es-UY" b="0" i="0" dirty="0">
              <a:solidFill>
                <a:srgbClr val="1F1F1F"/>
              </a:solidFill>
              <a:effectLst/>
              <a:latin typeface="Roboto" panose="02000000000000000000" pitchFamily="2" charset="0"/>
            </a:endParaRPr>
          </a:p>
          <a:p>
            <a:pPr algn="l"/>
            <a:r>
              <a:rPr lang="es-UY" b="0" i="0" dirty="0">
                <a:solidFill>
                  <a:srgbClr val="1F1F1F"/>
                </a:solidFill>
                <a:effectLst/>
                <a:latin typeface="Roboto" panose="02000000000000000000" pitchFamily="2" charset="0"/>
              </a:rPr>
              <a:t>Establecer respuestas personalizadas según el nivel de riesgo detectado.</a:t>
            </a:r>
          </a:p>
          <a:p>
            <a:pPr algn="l"/>
            <a:r>
              <a:rPr lang="es-UY" b="0" i="0" dirty="0">
                <a:solidFill>
                  <a:srgbClr val="1F1F1F"/>
                </a:solidFill>
                <a:effectLst/>
                <a:latin typeface="Roboto" panose="02000000000000000000" pitchFamily="2" charset="0"/>
              </a:rPr>
              <a:t>Capacitar a docentes y orientadores en el uso de estos datos para brindar un mejor acompañamiento.</a:t>
            </a:r>
          </a:p>
          <a:p>
            <a:pPr algn="l"/>
            <a:endParaRPr lang="es-UY" b="0" i="0" dirty="0">
              <a:solidFill>
                <a:srgbClr val="1F1F1F"/>
              </a:solidFill>
              <a:effectLst/>
              <a:latin typeface="Roboto" panose="02000000000000000000" pitchFamily="2" charset="0"/>
            </a:endParaRPr>
          </a:p>
          <a:p>
            <a:pPr algn="l"/>
            <a:r>
              <a:rPr lang="es-UY" b="1" i="0" dirty="0">
                <a:solidFill>
                  <a:srgbClr val="1F1F1F"/>
                </a:solidFill>
                <a:effectLst/>
                <a:latin typeface="Roboto" panose="02000000000000000000" pitchFamily="2" charset="0"/>
              </a:rPr>
              <a:t>3 - Colaboración entre psicólogos, educadores y científicos de datos</a:t>
            </a:r>
            <a:endParaRPr lang="es-UY" b="0" i="0" dirty="0">
              <a:solidFill>
                <a:srgbClr val="1F1F1F"/>
              </a:solidFill>
              <a:effectLst/>
              <a:latin typeface="Roboto" panose="02000000000000000000" pitchFamily="2" charset="0"/>
            </a:endParaRPr>
          </a:p>
          <a:p>
            <a:pPr algn="l"/>
            <a:r>
              <a:rPr lang="es-UY" b="0" i="0" dirty="0">
                <a:solidFill>
                  <a:srgbClr val="1F1F1F"/>
                </a:solidFill>
                <a:effectLst/>
                <a:latin typeface="Roboto" panose="02000000000000000000" pitchFamily="2" charset="0"/>
              </a:rPr>
              <a:t>Usar la información generada por el modelo para mejorar programas de bienestar estudiantil.</a:t>
            </a:r>
          </a:p>
          <a:p>
            <a:pPr algn="l"/>
            <a:r>
              <a:rPr lang="es-UY" b="0" i="0" dirty="0">
                <a:solidFill>
                  <a:srgbClr val="1F1F1F"/>
                </a:solidFill>
                <a:effectLst/>
                <a:latin typeface="Roboto" panose="02000000000000000000" pitchFamily="2" charset="0"/>
              </a:rPr>
              <a:t>Realizar estudios longitudinales para validar y mejorar la precisión del modelo con el tiempo.</a:t>
            </a:r>
          </a:p>
          <a:p>
            <a:pPr algn="l"/>
            <a:r>
              <a:rPr lang="es-UY" b="0" i="0" dirty="0">
                <a:solidFill>
                  <a:srgbClr val="1F1F1F"/>
                </a:solidFill>
                <a:effectLst/>
                <a:latin typeface="Roboto" panose="02000000000000000000" pitchFamily="2" charset="0"/>
              </a:rPr>
              <a:t>Este enfoque no solo permitiría identificar a los estudiantes en riesgo, sino que también ayudaría a diseñar estrategias preventivas más eficientes y a mejorar el bienestar general de la comunidad educativa.</a:t>
            </a:r>
          </a:p>
        </p:txBody>
      </p:sp>
      <p:sp>
        <p:nvSpPr>
          <p:cNvPr id="9" name="Rectángulo: esquinas redondeadas 8">
            <a:extLst>
              <a:ext uri="{FF2B5EF4-FFF2-40B4-BE49-F238E27FC236}">
                <a16:creationId xmlns:a16="http://schemas.microsoft.com/office/drawing/2014/main" id="{695D9593-41CE-6AF4-C448-4E4CE0C434AE}"/>
              </a:ext>
            </a:extLst>
          </p:cNvPr>
          <p:cNvSpPr/>
          <p:nvPr/>
        </p:nvSpPr>
        <p:spPr>
          <a:xfrm>
            <a:off x="21773" y="1012372"/>
            <a:ext cx="11919856" cy="52686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119328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9CF79-19F2-BF8F-7D36-842959B74607}"/>
            </a:ext>
          </a:extLst>
        </p:cNvPr>
        <p:cNvGrpSpPr/>
        <p:nvPr/>
      </p:nvGrpSpPr>
      <p:grpSpPr>
        <a:xfrm>
          <a:off x="0" y="0"/>
          <a:ext cx="0" cy="0"/>
          <a:chOff x="0" y="0"/>
          <a:chExt cx="0" cy="0"/>
        </a:xfrm>
      </p:grpSpPr>
      <p:pic>
        <p:nvPicPr>
          <p:cNvPr id="5" name="Imagen 4" descr="Imagen que contiene persona, hombre, joven, tablero&#10;&#10;Descripción generada automáticamente">
            <a:extLst>
              <a:ext uri="{FF2B5EF4-FFF2-40B4-BE49-F238E27FC236}">
                <a16:creationId xmlns:a16="http://schemas.microsoft.com/office/drawing/2014/main" id="{09313494-EE93-CEE1-E784-C342020E7A3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10885"/>
            <a:ext cx="12192000" cy="6868885"/>
          </a:xfrm>
          <a:prstGeom prst="rect">
            <a:avLst/>
          </a:prstGeom>
        </p:spPr>
      </p:pic>
      <p:sp>
        <p:nvSpPr>
          <p:cNvPr id="11" name="Rectángulo: esquinas redondeadas 10">
            <a:extLst>
              <a:ext uri="{FF2B5EF4-FFF2-40B4-BE49-F238E27FC236}">
                <a16:creationId xmlns:a16="http://schemas.microsoft.com/office/drawing/2014/main" id="{F814FCF0-DC06-97E4-7487-357DAF1E0560}"/>
              </a:ext>
            </a:extLst>
          </p:cNvPr>
          <p:cNvSpPr/>
          <p:nvPr/>
        </p:nvSpPr>
        <p:spPr>
          <a:xfrm>
            <a:off x="0" y="0"/>
            <a:ext cx="12192000" cy="68580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UY" sz="2400" b="1" i="0" dirty="0">
                <a:solidFill>
                  <a:schemeClr val="tx1"/>
                </a:solidFill>
                <a:effectLst/>
                <a:latin typeface="Roboto" panose="02000000000000000000" pitchFamily="2" charset="0"/>
              </a:rPr>
              <a:t>Hoy en día, la detección temprana de problemas de salud mental en estudiantes sigue siendo una gran deuda en muchas instituciones.</a:t>
            </a:r>
          </a:p>
          <a:p>
            <a:endParaRPr lang="es-UY" sz="2400" b="1" dirty="0">
              <a:solidFill>
                <a:schemeClr val="tx1"/>
              </a:solidFill>
              <a:latin typeface="Roboto" panose="02000000000000000000" pitchFamily="2" charset="0"/>
            </a:endParaRPr>
          </a:p>
          <a:p>
            <a:r>
              <a:rPr lang="es-UY" sz="2400" b="1" i="0" dirty="0">
                <a:solidFill>
                  <a:schemeClr val="tx1"/>
                </a:solidFill>
                <a:effectLst/>
                <a:latin typeface="Roboto" panose="02000000000000000000" pitchFamily="2" charset="0"/>
              </a:rPr>
              <a:t>Un modelo predictivo como este podría cambiar vidas, permitiendo actuar antes de que sea demasiado tarde. No solo estaríamos reduciendo la incidencia de la depresión, sino que también podríamos marcar la diferencia en el futuro de muchos jóvenes: con el apoyo adecuado en el momento oportuno, más estudiantes tendrían la oportunidad de continuar y finalizar sus estudios.</a:t>
            </a:r>
          </a:p>
          <a:p>
            <a:endParaRPr lang="es-UY" sz="2400" b="1" dirty="0">
              <a:solidFill>
                <a:schemeClr val="tx1"/>
              </a:solidFill>
              <a:latin typeface="Roboto" panose="02000000000000000000" pitchFamily="2" charset="0"/>
            </a:endParaRPr>
          </a:p>
          <a:p>
            <a:r>
              <a:rPr lang="es-UY" sz="2400" b="1" i="0" dirty="0">
                <a:solidFill>
                  <a:schemeClr val="tx1"/>
                </a:solidFill>
                <a:effectLst/>
                <a:latin typeface="Roboto" panose="02000000000000000000" pitchFamily="2" charset="0"/>
              </a:rPr>
              <a:t>Esto no solo impactaría a nivel individual, sino que, a largo plazo, fortalecería la realidad socioeconómica de todo un país. La tecnología y la ciencia de datos nos dan hoy la posibilidad de hacer lo que antes parecía imposible. Es momento de utilizar estos avances para generar un cambio real.</a:t>
            </a:r>
            <a:endParaRPr lang="es-UY" sz="2400" dirty="0">
              <a:solidFill>
                <a:schemeClr val="tx1"/>
              </a:solidFill>
            </a:endParaRPr>
          </a:p>
        </p:txBody>
      </p:sp>
    </p:spTree>
    <p:extLst>
      <p:ext uri="{BB962C8B-B14F-4D97-AF65-F5344CB8AC3E}">
        <p14:creationId xmlns:p14="http://schemas.microsoft.com/office/powerpoint/2010/main" val="34146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7826501E-B5BE-00E3-7992-C81BBE8010E0}"/>
              </a:ext>
            </a:extLst>
          </p:cNvPr>
          <p:cNvSpPr/>
          <p:nvPr/>
        </p:nvSpPr>
        <p:spPr>
          <a:xfrm>
            <a:off x="1023257" y="334815"/>
            <a:ext cx="1088571" cy="489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Y" sz="4000" b="1" dirty="0"/>
              <a:t>1</a:t>
            </a:r>
          </a:p>
        </p:txBody>
      </p:sp>
      <p:cxnSp>
        <p:nvCxnSpPr>
          <p:cNvPr id="10" name="Conector recto 9">
            <a:extLst>
              <a:ext uri="{FF2B5EF4-FFF2-40B4-BE49-F238E27FC236}">
                <a16:creationId xmlns:a16="http://schemas.microsoft.com/office/drawing/2014/main" id="{28450A81-9475-ABAD-7E98-FDEF4A7F1042}"/>
              </a:ext>
            </a:extLst>
          </p:cNvPr>
          <p:cNvCxnSpPr>
            <a:cxnSpLocks/>
          </p:cNvCxnSpPr>
          <p:nvPr/>
        </p:nvCxnSpPr>
        <p:spPr>
          <a:xfrm>
            <a:off x="2710543" y="897758"/>
            <a:ext cx="9198428" cy="0"/>
          </a:xfrm>
          <a:prstGeom prst="line">
            <a:avLst/>
          </a:prstGeom>
        </p:spPr>
        <p:style>
          <a:lnRef idx="2">
            <a:schemeClr val="accent1"/>
          </a:lnRef>
          <a:fillRef idx="0">
            <a:schemeClr val="accent1"/>
          </a:fillRef>
          <a:effectRef idx="1">
            <a:schemeClr val="accent1"/>
          </a:effectRef>
          <a:fontRef idx="minor">
            <a:schemeClr val="tx1"/>
          </a:fontRef>
        </p:style>
      </p:cxnSp>
      <p:sp>
        <p:nvSpPr>
          <p:cNvPr id="12" name="CuadroTexto 11">
            <a:extLst>
              <a:ext uri="{FF2B5EF4-FFF2-40B4-BE49-F238E27FC236}">
                <a16:creationId xmlns:a16="http://schemas.microsoft.com/office/drawing/2014/main" id="{2FF1FF0C-8BF3-71DC-BF5A-8B4FFAC52DA8}"/>
              </a:ext>
            </a:extLst>
          </p:cNvPr>
          <p:cNvSpPr txBox="1"/>
          <p:nvPr/>
        </p:nvSpPr>
        <p:spPr>
          <a:xfrm>
            <a:off x="2688771" y="189872"/>
            <a:ext cx="6096000" cy="707886"/>
          </a:xfrm>
          <a:prstGeom prst="rect">
            <a:avLst/>
          </a:prstGeom>
          <a:noFill/>
        </p:spPr>
        <p:txBody>
          <a:bodyPr wrap="square">
            <a:spAutoFit/>
          </a:bodyPr>
          <a:lstStyle/>
          <a:p>
            <a:r>
              <a:rPr lang="es-UY" sz="4000" b="1" i="0" dirty="0">
                <a:solidFill>
                  <a:srgbClr val="1F1F1F"/>
                </a:solidFill>
                <a:effectLst/>
                <a:latin typeface="Times New Roman" panose="02020603050405020304" pitchFamily="18" charset="0"/>
                <a:cs typeface="Times New Roman" panose="02020603050405020304" pitchFamily="18" charset="0"/>
              </a:rPr>
              <a:t>¿Por qué este proyecto?</a:t>
            </a:r>
            <a:endParaRPr lang="es-UY" dirty="0">
              <a:latin typeface="Times New Roman" panose="02020603050405020304" pitchFamily="18" charset="0"/>
              <a:cs typeface="Times New Roman" panose="02020603050405020304" pitchFamily="18" charset="0"/>
            </a:endParaRPr>
          </a:p>
        </p:txBody>
      </p:sp>
      <p:cxnSp>
        <p:nvCxnSpPr>
          <p:cNvPr id="13" name="Conector recto 12">
            <a:extLst>
              <a:ext uri="{FF2B5EF4-FFF2-40B4-BE49-F238E27FC236}">
                <a16:creationId xmlns:a16="http://schemas.microsoft.com/office/drawing/2014/main" id="{3B7A48FD-3361-0FEB-9F87-E174A9A98938}"/>
              </a:ext>
            </a:extLst>
          </p:cNvPr>
          <p:cNvCxnSpPr>
            <a:cxnSpLocks/>
          </p:cNvCxnSpPr>
          <p:nvPr/>
        </p:nvCxnSpPr>
        <p:spPr>
          <a:xfrm>
            <a:off x="2688771" y="1752447"/>
            <a:ext cx="9220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ector recto 16">
            <a:extLst>
              <a:ext uri="{FF2B5EF4-FFF2-40B4-BE49-F238E27FC236}">
                <a16:creationId xmlns:a16="http://schemas.microsoft.com/office/drawing/2014/main" id="{C9938243-EFAD-9994-B216-9C0CE45575FC}"/>
              </a:ext>
            </a:extLst>
          </p:cNvPr>
          <p:cNvCxnSpPr>
            <a:cxnSpLocks/>
          </p:cNvCxnSpPr>
          <p:nvPr/>
        </p:nvCxnSpPr>
        <p:spPr>
          <a:xfrm>
            <a:off x="2688771" y="2598493"/>
            <a:ext cx="9220200"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7E42B3F9-AD42-81A0-28B3-0B14763EC353}"/>
              </a:ext>
            </a:extLst>
          </p:cNvPr>
          <p:cNvSpPr txBox="1"/>
          <p:nvPr/>
        </p:nvSpPr>
        <p:spPr>
          <a:xfrm>
            <a:off x="2688771" y="957825"/>
            <a:ext cx="8599715" cy="707886"/>
          </a:xfrm>
          <a:prstGeom prst="rect">
            <a:avLst/>
          </a:prstGeom>
          <a:noFill/>
        </p:spPr>
        <p:txBody>
          <a:bodyPr wrap="square">
            <a:spAutoFit/>
          </a:bodyPr>
          <a:lstStyle/>
          <a:p>
            <a:r>
              <a:rPr lang="es-UY" sz="4000" b="1" i="0" dirty="0">
                <a:solidFill>
                  <a:srgbClr val="1F1F1F"/>
                </a:solidFill>
                <a:effectLst/>
                <a:latin typeface="Times New Roman" panose="02020603050405020304" pitchFamily="18" charset="0"/>
                <a:cs typeface="Times New Roman" panose="02020603050405020304" pitchFamily="18" charset="0"/>
              </a:rPr>
              <a:t>Lo que </a:t>
            </a:r>
            <a:r>
              <a:rPr lang="es-UY" sz="4000" b="1" dirty="0">
                <a:solidFill>
                  <a:srgbClr val="1F1F1F"/>
                </a:solidFill>
                <a:latin typeface="Times New Roman" panose="02020603050405020304" pitchFamily="18" charset="0"/>
                <a:cs typeface="Times New Roman" panose="02020603050405020304" pitchFamily="18" charset="0"/>
              </a:rPr>
              <a:t>queremos</a:t>
            </a:r>
            <a:r>
              <a:rPr lang="es-UY" sz="4000" b="1" i="0" dirty="0">
                <a:solidFill>
                  <a:srgbClr val="1F1F1F"/>
                </a:solidFill>
                <a:effectLst/>
                <a:latin typeface="Times New Roman" panose="02020603050405020304" pitchFamily="18" charset="0"/>
                <a:cs typeface="Times New Roman" panose="02020603050405020304" pitchFamily="18" charset="0"/>
              </a:rPr>
              <a:t> responder</a:t>
            </a:r>
            <a:endParaRPr lang="es-UY" dirty="0">
              <a:latin typeface="Times New Roman" panose="02020603050405020304" pitchFamily="18" charset="0"/>
              <a:cs typeface="Times New Roman" panose="02020603050405020304" pitchFamily="18" charset="0"/>
            </a:endParaRPr>
          </a:p>
        </p:txBody>
      </p:sp>
      <p:cxnSp>
        <p:nvCxnSpPr>
          <p:cNvPr id="19" name="Conector recto 18">
            <a:extLst>
              <a:ext uri="{FF2B5EF4-FFF2-40B4-BE49-F238E27FC236}">
                <a16:creationId xmlns:a16="http://schemas.microsoft.com/office/drawing/2014/main" id="{05D34CCA-B22A-D5C4-0012-03E98D5EF434}"/>
              </a:ext>
            </a:extLst>
          </p:cNvPr>
          <p:cNvCxnSpPr>
            <a:cxnSpLocks/>
          </p:cNvCxnSpPr>
          <p:nvPr/>
        </p:nvCxnSpPr>
        <p:spPr>
          <a:xfrm>
            <a:off x="2688771" y="3456842"/>
            <a:ext cx="9220200" cy="0"/>
          </a:xfrm>
          <a:prstGeom prst="line">
            <a:avLst/>
          </a:prstGeom>
        </p:spPr>
        <p:style>
          <a:lnRef idx="2">
            <a:schemeClr val="accent1"/>
          </a:lnRef>
          <a:fillRef idx="0">
            <a:schemeClr val="accent1"/>
          </a:fillRef>
          <a:effectRef idx="1">
            <a:schemeClr val="accent1"/>
          </a:effectRef>
          <a:fontRef idx="minor">
            <a:schemeClr val="tx1"/>
          </a:fontRef>
        </p:style>
      </p:cxnSp>
      <p:sp>
        <p:nvSpPr>
          <p:cNvPr id="20" name="CuadroTexto 19">
            <a:extLst>
              <a:ext uri="{FF2B5EF4-FFF2-40B4-BE49-F238E27FC236}">
                <a16:creationId xmlns:a16="http://schemas.microsoft.com/office/drawing/2014/main" id="{00DBA456-2D83-C474-C14F-F4B8097154BF}"/>
              </a:ext>
            </a:extLst>
          </p:cNvPr>
          <p:cNvSpPr txBox="1"/>
          <p:nvPr/>
        </p:nvSpPr>
        <p:spPr>
          <a:xfrm>
            <a:off x="2688771" y="2700600"/>
            <a:ext cx="9329058" cy="707886"/>
          </a:xfrm>
          <a:prstGeom prst="rect">
            <a:avLst/>
          </a:prstGeom>
          <a:noFill/>
        </p:spPr>
        <p:txBody>
          <a:bodyPr wrap="square">
            <a:spAutoFit/>
          </a:bodyPr>
          <a:lstStyle/>
          <a:p>
            <a:r>
              <a:rPr lang="es-UY" sz="4000" b="1" dirty="0">
                <a:solidFill>
                  <a:srgbClr val="1F1F1F"/>
                </a:solidFill>
                <a:latin typeface="Times New Roman" panose="02020603050405020304" pitchFamily="18" charset="0"/>
                <a:cs typeface="Times New Roman" panose="02020603050405020304" pitchFamily="18" charset="0"/>
              </a:rPr>
              <a:t>Análisis Exploratorio y Data </a:t>
            </a:r>
            <a:r>
              <a:rPr lang="es-UY" sz="4000" b="1" dirty="0" err="1">
                <a:solidFill>
                  <a:srgbClr val="1F1F1F"/>
                </a:solidFill>
                <a:latin typeface="Times New Roman" panose="02020603050405020304" pitchFamily="18" charset="0"/>
                <a:cs typeface="Times New Roman" panose="02020603050405020304" pitchFamily="18" charset="0"/>
              </a:rPr>
              <a:t>Wrangling</a:t>
            </a:r>
            <a:endParaRPr lang="es-UY" sz="4000" b="1" dirty="0">
              <a:solidFill>
                <a:srgbClr val="1F1F1F"/>
              </a:solidFill>
              <a:latin typeface="Times New Roman" panose="02020603050405020304" pitchFamily="18" charset="0"/>
              <a:cs typeface="Times New Roman" panose="02020603050405020304" pitchFamily="18" charset="0"/>
            </a:endParaRPr>
          </a:p>
        </p:txBody>
      </p:sp>
      <p:cxnSp>
        <p:nvCxnSpPr>
          <p:cNvPr id="21" name="Conector recto 20">
            <a:extLst>
              <a:ext uri="{FF2B5EF4-FFF2-40B4-BE49-F238E27FC236}">
                <a16:creationId xmlns:a16="http://schemas.microsoft.com/office/drawing/2014/main" id="{17EC4B1F-CA1D-1B2B-A646-8440F09385C3}"/>
              </a:ext>
            </a:extLst>
          </p:cNvPr>
          <p:cNvCxnSpPr>
            <a:cxnSpLocks/>
          </p:cNvCxnSpPr>
          <p:nvPr/>
        </p:nvCxnSpPr>
        <p:spPr>
          <a:xfrm>
            <a:off x="2710543" y="6177801"/>
            <a:ext cx="9198428"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CuadroTexto 21">
            <a:extLst>
              <a:ext uri="{FF2B5EF4-FFF2-40B4-BE49-F238E27FC236}">
                <a16:creationId xmlns:a16="http://schemas.microsoft.com/office/drawing/2014/main" id="{C422077F-6E75-5DF0-3B32-A017E749CF2A}"/>
              </a:ext>
            </a:extLst>
          </p:cNvPr>
          <p:cNvSpPr txBox="1"/>
          <p:nvPr/>
        </p:nvSpPr>
        <p:spPr>
          <a:xfrm>
            <a:off x="2710543" y="5415644"/>
            <a:ext cx="9601200" cy="707886"/>
          </a:xfrm>
          <a:prstGeom prst="rect">
            <a:avLst/>
          </a:prstGeom>
          <a:noFill/>
        </p:spPr>
        <p:txBody>
          <a:bodyPr wrap="square">
            <a:spAutoFit/>
          </a:bodyPr>
          <a:lstStyle/>
          <a:p>
            <a:r>
              <a:rPr lang="es-UY" sz="4000" b="1" i="0" dirty="0">
                <a:solidFill>
                  <a:srgbClr val="1F1F1F"/>
                </a:solidFill>
                <a:effectLst/>
                <a:latin typeface="Times New Roman" panose="02020603050405020304" pitchFamily="18" charset="0"/>
                <a:cs typeface="Times New Roman" panose="02020603050405020304" pitchFamily="18" charset="0"/>
              </a:rPr>
              <a:t>Conclusión final e impacto del proyecto</a:t>
            </a:r>
            <a:endParaRPr lang="es-UY" dirty="0">
              <a:latin typeface="Times New Roman" panose="02020603050405020304" pitchFamily="18" charset="0"/>
              <a:cs typeface="Times New Roman" panose="02020603050405020304" pitchFamily="18" charset="0"/>
            </a:endParaRPr>
          </a:p>
        </p:txBody>
      </p:sp>
      <p:sp>
        <p:nvSpPr>
          <p:cNvPr id="23" name="CuadroTexto 22">
            <a:extLst>
              <a:ext uri="{FF2B5EF4-FFF2-40B4-BE49-F238E27FC236}">
                <a16:creationId xmlns:a16="http://schemas.microsoft.com/office/drawing/2014/main" id="{38678CFD-E06F-A340-2200-E3EB47468A63}"/>
              </a:ext>
            </a:extLst>
          </p:cNvPr>
          <p:cNvSpPr txBox="1"/>
          <p:nvPr/>
        </p:nvSpPr>
        <p:spPr>
          <a:xfrm>
            <a:off x="2688771" y="1890607"/>
            <a:ext cx="6096000" cy="707886"/>
          </a:xfrm>
          <a:prstGeom prst="rect">
            <a:avLst/>
          </a:prstGeom>
          <a:noFill/>
        </p:spPr>
        <p:txBody>
          <a:bodyPr wrap="square">
            <a:spAutoFit/>
          </a:bodyPr>
          <a:lstStyle/>
          <a:p>
            <a:r>
              <a:rPr lang="es-UY" sz="4000" b="1" i="0" dirty="0">
                <a:solidFill>
                  <a:srgbClr val="1F1F1F"/>
                </a:solidFill>
                <a:effectLst/>
                <a:latin typeface="Times New Roman" panose="02020603050405020304" pitchFamily="18" charset="0"/>
                <a:cs typeface="Times New Roman" panose="02020603050405020304" pitchFamily="18" charset="0"/>
              </a:rPr>
              <a:t>Metadatos</a:t>
            </a:r>
            <a:endParaRPr lang="es-UY" dirty="0">
              <a:latin typeface="Times New Roman" panose="02020603050405020304" pitchFamily="18" charset="0"/>
              <a:cs typeface="Times New Roman" panose="02020603050405020304" pitchFamily="18" charset="0"/>
            </a:endParaRPr>
          </a:p>
        </p:txBody>
      </p:sp>
      <p:sp>
        <p:nvSpPr>
          <p:cNvPr id="9" name="Elipse 8">
            <a:extLst>
              <a:ext uri="{FF2B5EF4-FFF2-40B4-BE49-F238E27FC236}">
                <a16:creationId xmlns:a16="http://schemas.microsoft.com/office/drawing/2014/main" id="{BC9689BB-12FE-0AEA-7747-24594A9A4FF5}"/>
              </a:ext>
            </a:extLst>
          </p:cNvPr>
          <p:cNvSpPr/>
          <p:nvPr/>
        </p:nvSpPr>
        <p:spPr>
          <a:xfrm>
            <a:off x="1023256" y="1153575"/>
            <a:ext cx="1088571" cy="489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Y" sz="4000" b="1" dirty="0"/>
              <a:t>2</a:t>
            </a:r>
          </a:p>
        </p:txBody>
      </p:sp>
      <p:sp>
        <p:nvSpPr>
          <p:cNvPr id="11" name="Elipse 10">
            <a:extLst>
              <a:ext uri="{FF2B5EF4-FFF2-40B4-BE49-F238E27FC236}">
                <a16:creationId xmlns:a16="http://schemas.microsoft.com/office/drawing/2014/main" id="{36C1CE87-E7EE-5BCC-D806-58F8A43719FE}"/>
              </a:ext>
            </a:extLst>
          </p:cNvPr>
          <p:cNvSpPr/>
          <p:nvPr/>
        </p:nvSpPr>
        <p:spPr>
          <a:xfrm>
            <a:off x="1023256" y="1987271"/>
            <a:ext cx="1088571" cy="489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Y" sz="4000" b="1" dirty="0"/>
              <a:t>3</a:t>
            </a:r>
          </a:p>
        </p:txBody>
      </p:sp>
      <p:sp>
        <p:nvSpPr>
          <p:cNvPr id="14" name="Elipse 13">
            <a:extLst>
              <a:ext uri="{FF2B5EF4-FFF2-40B4-BE49-F238E27FC236}">
                <a16:creationId xmlns:a16="http://schemas.microsoft.com/office/drawing/2014/main" id="{D70CFF49-90B3-56A8-0E35-79D46DCD289F}"/>
              </a:ext>
            </a:extLst>
          </p:cNvPr>
          <p:cNvSpPr/>
          <p:nvPr/>
        </p:nvSpPr>
        <p:spPr>
          <a:xfrm>
            <a:off x="1023256" y="2857970"/>
            <a:ext cx="1088571" cy="489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Y" sz="4000" b="1" dirty="0"/>
              <a:t>4</a:t>
            </a:r>
          </a:p>
        </p:txBody>
      </p:sp>
      <p:sp>
        <p:nvSpPr>
          <p:cNvPr id="15" name="Elipse 14">
            <a:extLst>
              <a:ext uri="{FF2B5EF4-FFF2-40B4-BE49-F238E27FC236}">
                <a16:creationId xmlns:a16="http://schemas.microsoft.com/office/drawing/2014/main" id="{F5A7C9B2-2B71-6F9A-CFD1-5DFF181E662E}"/>
              </a:ext>
            </a:extLst>
          </p:cNvPr>
          <p:cNvSpPr/>
          <p:nvPr/>
        </p:nvSpPr>
        <p:spPr>
          <a:xfrm>
            <a:off x="1023256" y="3717942"/>
            <a:ext cx="1088571" cy="489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Y" sz="4000" b="1" dirty="0"/>
              <a:t>5</a:t>
            </a:r>
          </a:p>
        </p:txBody>
      </p:sp>
      <p:sp>
        <p:nvSpPr>
          <p:cNvPr id="16" name="Elipse 15">
            <a:extLst>
              <a:ext uri="{FF2B5EF4-FFF2-40B4-BE49-F238E27FC236}">
                <a16:creationId xmlns:a16="http://schemas.microsoft.com/office/drawing/2014/main" id="{CECB6537-04BA-4626-7151-91217F4FB409}"/>
              </a:ext>
            </a:extLst>
          </p:cNvPr>
          <p:cNvSpPr/>
          <p:nvPr/>
        </p:nvSpPr>
        <p:spPr>
          <a:xfrm>
            <a:off x="1023256" y="4630029"/>
            <a:ext cx="1088571" cy="489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Y" sz="4000" b="1" dirty="0"/>
              <a:t>6</a:t>
            </a:r>
          </a:p>
        </p:txBody>
      </p:sp>
      <p:sp>
        <p:nvSpPr>
          <p:cNvPr id="24" name="Elipse 23">
            <a:extLst>
              <a:ext uri="{FF2B5EF4-FFF2-40B4-BE49-F238E27FC236}">
                <a16:creationId xmlns:a16="http://schemas.microsoft.com/office/drawing/2014/main" id="{AEA465DA-E48A-60C0-3455-89635E38FAB7}"/>
              </a:ext>
            </a:extLst>
          </p:cNvPr>
          <p:cNvSpPr/>
          <p:nvPr/>
        </p:nvSpPr>
        <p:spPr>
          <a:xfrm>
            <a:off x="1023256" y="5542116"/>
            <a:ext cx="1088571" cy="4898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Y" sz="4000" b="1" dirty="0"/>
              <a:t>7</a:t>
            </a:r>
          </a:p>
        </p:txBody>
      </p:sp>
      <p:sp>
        <p:nvSpPr>
          <p:cNvPr id="2" name="CuadroTexto 1">
            <a:extLst>
              <a:ext uri="{FF2B5EF4-FFF2-40B4-BE49-F238E27FC236}">
                <a16:creationId xmlns:a16="http://schemas.microsoft.com/office/drawing/2014/main" id="{81D48421-2FBA-C085-3E47-6D8B30EFED93}"/>
              </a:ext>
            </a:extLst>
          </p:cNvPr>
          <p:cNvSpPr txBox="1"/>
          <p:nvPr/>
        </p:nvSpPr>
        <p:spPr>
          <a:xfrm>
            <a:off x="2710543" y="3639272"/>
            <a:ext cx="7772400" cy="707886"/>
          </a:xfrm>
          <a:prstGeom prst="rect">
            <a:avLst/>
          </a:prstGeom>
          <a:noFill/>
        </p:spPr>
        <p:txBody>
          <a:bodyPr wrap="square">
            <a:spAutoFit/>
          </a:bodyPr>
          <a:lstStyle/>
          <a:p>
            <a:r>
              <a:rPr lang="es-UY" sz="4000" b="1" i="0" dirty="0">
                <a:solidFill>
                  <a:srgbClr val="1F1F1F"/>
                </a:solidFill>
                <a:effectLst/>
                <a:latin typeface="Times New Roman" panose="02020603050405020304" pitchFamily="18" charset="0"/>
                <a:cs typeface="Times New Roman" panose="02020603050405020304" pitchFamily="18" charset="0"/>
              </a:rPr>
              <a:t>Modelo de Machine </a:t>
            </a:r>
            <a:r>
              <a:rPr lang="es-UY" sz="4000" b="1" i="0" dirty="0" err="1">
                <a:solidFill>
                  <a:srgbClr val="1F1F1F"/>
                </a:solidFill>
                <a:effectLst/>
                <a:latin typeface="Times New Roman" panose="02020603050405020304" pitchFamily="18" charset="0"/>
                <a:cs typeface="Times New Roman" panose="02020603050405020304" pitchFamily="18" charset="0"/>
              </a:rPr>
              <a:t>Learning</a:t>
            </a:r>
            <a:endParaRPr lang="es-UY" dirty="0">
              <a:latin typeface="Times New Roman" panose="02020603050405020304" pitchFamily="18" charset="0"/>
              <a:cs typeface="Times New Roman" panose="02020603050405020304" pitchFamily="18" charset="0"/>
            </a:endParaRPr>
          </a:p>
        </p:txBody>
      </p:sp>
      <p:cxnSp>
        <p:nvCxnSpPr>
          <p:cNvPr id="3" name="Conector recto 2">
            <a:extLst>
              <a:ext uri="{FF2B5EF4-FFF2-40B4-BE49-F238E27FC236}">
                <a16:creationId xmlns:a16="http://schemas.microsoft.com/office/drawing/2014/main" id="{7F39B7ED-A78A-23D4-0EF4-5FFA53E4A314}"/>
              </a:ext>
            </a:extLst>
          </p:cNvPr>
          <p:cNvCxnSpPr>
            <a:cxnSpLocks/>
          </p:cNvCxnSpPr>
          <p:nvPr/>
        </p:nvCxnSpPr>
        <p:spPr>
          <a:xfrm>
            <a:off x="2688771" y="4449267"/>
            <a:ext cx="92202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Conector recto 4">
            <a:extLst>
              <a:ext uri="{FF2B5EF4-FFF2-40B4-BE49-F238E27FC236}">
                <a16:creationId xmlns:a16="http://schemas.microsoft.com/office/drawing/2014/main" id="{42AE5ADC-3C9A-9A2C-761C-6D5720696DAF}"/>
              </a:ext>
            </a:extLst>
          </p:cNvPr>
          <p:cNvCxnSpPr>
            <a:cxnSpLocks/>
          </p:cNvCxnSpPr>
          <p:nvPr/>
        </p:nvCxnSpPr>
        <p:spPr>
          <a:xfrm>
            <a:off x="2688771" y="5361372"/>
            <a:ext cx="9220200"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CuadroTexto 5">
            <a:extLst>
              <a:ext uri="{FF2B5EF4-FFF2-40B4-BE49-F238E27FC236}">
                <a16:creationId xmlns:a16="http://schemas.microsoft.com/office/drawing/2014/main" id="{3FE07DD3-DE03-B715-68A6-1AAE84DE7031}"/>
              </a:ext>
            </a:extLst>
          </p:cNvPr>
          <p:cNvSpPr txBox="1"/>
          <p:nvPr/>
        </p:nvSpPr>
        <p:spPr>
          <a:xfrm>
            <a:off x="2710543" y="4551376"/>
            <a:ext cx="8828314" cy="707886"/>
          </a:xfrm>
          <a:prstGeom prst="rect">
            <a:avLst/>
          </a:prstGeom>
          <a:noFill/>
        </p:spPr>
        <p:txBody>
          <a:bodyPr wrap="square">
            <a:spAutoFit/>
          </a:bodyPr>
          <a:lstStyle/>
          <a:p>
            <a:r>
              <a:rPr lang="es-UY" sz="4000" b="1" dirty="0">
                <a:solidFill>
                  <a:srgbClr val="1F1F1F"/>
                </a:solidFill>
                <a:latin typeface="Times New Roman" panose="02020603050405020304" pitchFamily="18" charset="0"/>
                <a:cs typeface="Times New Roman" panose="02020603050405020304" pitchFamily="18" charset="0"/>
              </a:rPr>
              <a:t>Respondemos preguntas objetivo</a:t>
            </a:r>
            <a:endParaRPr lang="es-U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80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1334559F-A85F-1577-67F3-802864D5050B}"/>
              </a:ext>
            </a:extLst>
          </p:cNvPr>
          <p:cNvSpPr/>
          <p:nvPr/>
        </p:nvSpPr>
        <p:spPr>
          <a:xfrm>
            <a:off x="0" y="0"/>
            <a:ext cx="121920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5" name="CuadroTexto 4">
            <a:extLst>
              <a:ext uri="{FF2B5EF4-FFF2-40B4-BE49-F238E27FC236}">
                <a16:creationId xmlns:a16="http://schemas.microsoft.com/office/drawing/2014/main" id="{FDE817AE-85A9-604B-0DC0-5B1F10E0E3A7}"/>
              </a:ext>
            </a:extLst>
          </p:cNvPr>
          <p:cNvSpPr txBox="1"/>
          <p:nvPr/>
        </p:nvSpPr>
        <p:spPr>
          <a:xfrm>
            <a:off x="244928" y="157685"/>
            <a:ext cx="11261271" cy="707886"/>
          </a:xfrm>
          <a:prstGeom prst="rect">
            <a:avLst/>
          </a:prstGeom>
          <a:noFill/>
        </p:spPr>
        <p:txBody>
          <a:bodyPr wrap="square">
            <a:spAutoFit/>
          </a:bodyPr>
          <a:lstStyle/>
          <a:p>
            <a:r>
              <a:rPr lang="es-UY" sz="4000" b="1" dirty="0">
                <a:solidFill>
                  <a:schemeClr val="bg1"/>
                </a:solidFill>
                <a:latin typeface="Times New Roman" panose="02020603050405020304" pitchFamily="18" charset="0"/>
                <a:cs typeface="Times New Roman" panose="02020603050405020304" pitchFamily="18" charset="0"/>
              </a:rPr>
              <a:t>1                    </a:t>
            </a:r>
            <a:r>
              <a:rPr lang="es-UY" sz="4000" b="1" i="0" dirty="0">
                <a:solidFill>
                  <a:schemeClr val="bg1"/>
                </a:solidFill>
                <a:effectLst/>
                <a:latin typeface="Times New Roman" panose="02020603050405020304" pitchFamily="18" charset="0"/>
                <a:cs typeface="Times New Roman" panose="02020603050405020304" pitchFamily="18" charset="0"/>
              </a:rPr>
              <a:t>¿Por qué este proyecto?</a:t>
            </a:r>
            <a:endParaRPr lang="es-UY" dirty="0">
              <a:solidFill>
                <a:schemeClr val="bg1"/>
              </a:solidFill>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50E0170B-EB57-EF8A-D1D1-B776239C4EA8}"/>
              </a:ext>
            </a:extLst>
          </p:cNvPr>
          <p:cNvSpPr txBox="1"/>
          <p:nvPr/>
        </p:nvSpPr>
        <p:spPr>
          <a:xfrm>
            <a:off x="244929" y="1396186"/>
            <a:ext cx="11762014" cy="5078313"/>
          </a:xfrm>
          <a:prstGeom prst="rect">
            <a:avLst/>
          </a:prstGeom>
          <a:noFill/>
        </p:spPr>
        <p:txBody>
          <a:bodyPr wrap="square">
            <a:spAutoFit/>
          </a:bodyPr>
          <a:lstStyle/>
          <a:p>
            <a:pPr algn="l"/>
            <a:r>
              <a:rPr lang="es-UY" b="0" i="0" dirty="0">
                <a:solidFill>
                  <a:srgbClr val="1F1F1F"/>
                </a:solidFill>
                <a:effectLst/>
                <a:latin typeface="Times New Roman" panose="02020603050405020304" pitchFamily="18" charset="0"/>
                <a:cs typeface="Times New Roman" panose="02020603050405020304" pitchFamily="18" charset="0"/>
              </a:rPr>
              <a:t>La salud mental de los estudiantes es un tema que cada vez tiene más visibilidad, pero… ¿realmente se están tomando acciones concretas para apoyarlos? Aunque se habla más sobre la ansiedad, el estrés y la depresión en jóvenes, las soluciones reales todavía son escasas. Muchos estudiantes atraviesan momentos críticos sin recibir ayuda, ya sea por falta de recursos, información o porque simplemente su entorno no detecta las señales a tiempo.</a:t>
            </a:r>
          </a:p>
          <a:p>
            <a:pPr algn="l"/>
            <a:endParaRPr lang="es-UY" b="0" i="0" dirty="0">
              <a:solidFill>
                <a:srgbClr val="1F1F1F"/>
              </a:solidFill>
              <a:effectLst/>
              <a:latin typeface="Times New Roman" panose="02020603050405020304" pitchFamily="18" charset="0"/>
              <a:cs typeface="Times New Roman" panose="02020603050405020304" pitchFamily="18" charset="0"/>
            </a:endParaRPr>
          </a:p>
          <a:p>
            <a:pPr algn="l"/>
            <a:r>
              <a:rPr lang="es-UY" b="0" i="0" dirty="0">
                <a:solidFill>
                  <a:srgbClr val="1F1F1F"/>
                </a:solidFill>
                <a:effectLst/>
                <a:latin typeface="Times New Roman" panose="02020603050405020304" pitchFamily="18" charset="0"/>
                <a:cs typeface="Times New Roman" panose="02020603050405020304" pitchFamily="18" charset="0"/>
              </a:rPr>
              <a:t>Este proyecto busca cambiar eso. A través del análisis de datos y Machine </a:t>
            </a:r>
            <a:r>
              <a:rPr lang="es-UY" b="0" i="0" dirty="0" err="1">
                <a:solidFill>
                  <a:srgbClr val="1F1F1F"/>
                </a:solidFill>
                <a:effectLst/>
                <a:latin typeface="Times New Roman" panose="02020603050405020304" pitchFamily="18" charset="0"/>
                <a:cs typeface="Times New Roman" panose="02020603050405020304" pitchFamily="18" charset="0"/>
              </a:rPr>
              <a:t>Learning</a:t>
            </a:r>
            <a:r>
              <a:rPr lang="es-UY" b="0" i="0" dirty="0">
                <a:solidFill>
                  <a:srgbClr val="1F1F1F"/>
                </a:solidFill>
                <a:effectLst/>
                <a:latin typeface="Times New Roman" panose="02020603050405020304" pitchFamily="18" charset="0"/>
                <a:cs typeface="Times New Roman" panose="02020603050405020304" pitchFamily="18" charset="0"/>
              </a:rPr>
              <a:t>, queremos entender mejor qué factores influyen en la depresión estudiantil y encontrar patrones que ayuden a detectar a quienes podrían estar en riesgo. La idea es que estos hallazgos sirvan para que instituciones educativas, organismos de salud y tomadores de decisiones implementen estrategias de apoyo más efectivas y proactivas.</a:t>
            </a:r>
          </a:p>
          <a:p>
            <a:pPr algn="l"/>
            <a:endParaRPr lang="es-UY" b="0" i="0" dirty="0">
              <a:solidFill>
                <a:srgbClr val="1F1F1F"/>
              </a:solidFill>
              <a:effectLst/>
              <a:latin typeface="Times New Roman" panose="02020603050405020304" pitchFamily="18" charset="0"/>
              <a:cs typeface="Times New Roman" panose="02020603050405020304" pitchFamily="18" charset="0"/>
            </a:endParaRPr>
          </a:p>
          <a:p>
            <a:pPr algn="l"/>
            <a:r>
              <a:rPr lang="es-UY" b="1" i="0" dirty="0">
                <a:solidFill>
                  <a:srgbClr val="1F1F1F"/>
                </a:solidFill>
                <a:effectLst/>
                <a:latin typeface="Times New Roman" panose="02020603050405020304" pitchFamily="18" charset="0"/>
                <a:cs typeface="Times New Roman" panose="02020603050405020304" pitchFamily="18" charset="0"/>
              </a:rPr>
              <a:t>¿Por qué es importante este análisis? </a:t>
            </a:r>
            <a:r>
              <a:rPr lang="es-UY" b="0" i="0" dirty="0">
                <a:solidFill>
                  <a:srgbClr val="1F1F1F"/>
                </a:solidFill>
                <a:effectLst/>
                <a:latin typeface="Times New Roman" panose="02020603050405020304" pitchFamily="18" charset="0"/>
                <a:cs typeface="Times New Roman" panose="02020603050405020304" pitchFamily="18" charset="0"/>
              </a:rPr>
              <a:t>El impacto de la depresión en estudiantes no solo afecta su bienestar emocional, sino también su rendimiento académico y su futuro profesional. Un estudiante que no recibe ayuda a tiempo puede terminar abandonando sus estudios, lo que afecta directamente su calidad de vida y su capacidad para insertarse en el mundo laboral.</a:t>
            </a:r>
          </a:p>
          <a:p>
            <a:pPr algn="l"/>
            <a:r>
              <a:rPr lang="es-UY" b="0" i="0" dirty="0">
                <a:solidFill>
                  <a:srgbClr val="1F1F1F"/>
                </a:solidFill>
                <a:effectLst/>
                <a:latin typeface="Times New Roman" panose="02020603050405020304" pitchFamily="18" charset="0"/>
                <a:cs typeface="Times New Roman" panose="02020603050405020304" pitchFamily="18" charset="0"/>
              </a:rPr>
              <a:t>Desde el lado del análisis de datos, este proyecto nos permitirá explorar cómo variables como la carga académica, el estrés financiero, la calidad del sueño y el entorno familiar pueden influir en el desarrollo de síntomas depresivos. Usaré modelos de Machine </a:t>
            </a:r>
            <a:r>
              <a:rPr lang="es-UY" b="0" i="0" dirty="0" err="1">
                <a:solidFill>
                  <a:srgbClr val="1F1F1F"/>
                </a:solidFill>
                <a:effectLst/>
                <a:latin typeface="Times New Roman" panose="02020603050405020304" pitchFamily="18" charset="0"/>
                <a:cs typeface="Times New Roman" panose="02020603050405020304" pitchFamily="18" charset="0"/>
              </a:rPr>
              <a:t>Learning</a:t>
            </a:r>
            <a:r>
              <a:rPr lang="es-UY" b="0" i="0" dirty="0">
                <a:solidFill>
                  <a:srgbClr val="1F1F1F"/>
                </a:solidFill>
                <a:effectLst/>
                <a:latin typeface="Times New Roman" panose="02020603050405020304" pitchFamily="18" charset="0"/>
                <a:cs typeface="Times New Roman" panose="02020603050405020304" pitchFamily="18" charset="0"/>
              </a:rPr>
              <a:t> para detectar patrones y generar predicciones que ayuden a identificar a estudiantes en riesgo antes de que la situación se agrave.</a:t>
            </a:r>
          </a:p>
          <a:p>
            <a:pPr algn="l"/>
            <a:endParaRPr lang="es-UY" b="0" i="0" dirty="0">
              <a:solidFill>
                <a:srgbClr val="1F1F1F"/>
              </a:solidFill>
              <a:effectLst/>
              <a:latin typeface="Roboto" panose="02000000000000000000" pitchFamily="2" charset="0"/>
            </a:endParaRPr>
          </a:p>
        </p:txBody>
      </p:sp>
      <p:sp>
        <p:nvSpPr>
          <p:cNvPr id="2" name="Rectángulo: esquinas redondeadas 1">
            <a:extLst>
              <a:ext uri="{FF2B5EF4-FFF2-40B4-BE49-F238E27FC236}">
                <a16:creationId xmlns:a16="http://schemas.microsoft.com/office/drawing/2014/main" id="{AB60A1D1-01B7-E478-597B-2E970859AC19}"/>
              </a:ext>
            </a:extLst>
          </p:cNvPr>
          <p:cNvSpPr/>
          <p:nvPr/>
        </p:nvSpPr>
        <p:spPr>
          <a:xfrm>
            <a:off x="0" y="1181258"/>
            <a:ext cx="12006943" cy="55081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148064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580E5-B821-78F9-DF49-F1E28DDD50AF}"/>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C24546EE-54EB-D685-F11F-57747AF6A8B9}"/>
              </a:ext>
            </a:extLst>
          </p:cNvPr>
          <p:cNvSpPr/>
          <p:nvPr/>
        </p:nvSpPr>
        <p:spPr>
          <a:xfrm>
            <a:off x="0" y="0"/>
            <a:ext cx="121920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5" name="CuadroTexto 4">
            <a:extLst>
              <a:ext uri="{FF2B5EF4-FFF2-40B4-BE49-F238E27FC236}">
                <a16:creationId xmlns:a16="http://schemas.microsoft.com/office/drawing/2014/main" id="{1D8A233C-8E83-6DB8-DA28-E4DFAE0A29BC}"/>
              </a:ext>
            </a:extLst>
          </p:cNvPr>
          <p:cNvSpPr txBox="1"/>
          <p:nvPr/>
        </p:nvSpPr>
        <p:spPr>
          <a:xfrm>
            <a:off x="87087" y="179457"/>
            <a:ext cx="9056913" cy="707886"/>
          </a:xfrm>
          <a:prstGeom prst="rect">
            <a:avLst/>
          </a:prstGeom>
          <a:noFill/>
        </p:spPr>
        <p:txBody>
          <a:bodyPr wrap="square">
            <a:spAutoFit/>
          </a:bodyPr>
          <a:lstStyle/>
          <a:p>
            <a:r>
              <a:rPr lang="es-UY" sz="4000" b="1" i="0" dirty="0">
                <a:solidFill>
                  <a:schemeClr val="bg1"/>
                </a:solidFill>
                <a:effectLst/>
                <a:latin typeface="Times New Roman" panose="02020603050405020304" pitchFamily="18" charset="0"/>
                <a:cs typeface="Times New Roman" panose="02020603050405020304" pitchFamily="18" charset="0"/>
              </a:rPr>
              <a:t> 2                    Lo que quiero responder</a:t>
            </a:r>
            <a:endParaRPr lang="es-UY" dirty="0">
              <a:solidFill>
                <a:schemeClr val="bg1"/>
              </a:solidFill>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6313F6BA-3A75-80AC-857F-67A547893949}"/>
              </a:ext>
            </a:extLst>
          </p:cNvPr>
          <p:cNvSpPr txBox="1"/>
          <p:nvPr/>
        </p:nvSpPr>
        <p:spPr>
          <a:xfrm>
            <a:off x="244929" y="1246257"/>
            <a:ext cx="11762014" cy="2031325"/>
          </a:xfrm>
          <a:prstGeom prst="rect">
            <a:avLst/>
          </a:prstGeom>
          <a:noFill/>
        </p:spPr>
        <p:txBody>
          <a:bodyPr wrap="square">
            <a:spAutoFit/>
          </a:bodyPr>
          <a:lstStyle/>
          <a:p>
            <a:pPr marL="285750" indent="-285750" algn="l">
              <a:buFont typeface="Arial" panose="020B0604020202020204" pitchFamily="34" charset="0"/>
              <a:buChar char="•"/>
            </a:pPr>
            <a:r>
              <a:rPr lang="es-UY" b="0" i="0" dirty="0">
                <a:solidFill>
                  <a:srgbClr val="1F1F1F"/>
                </a:solidFill>
                <a:effectLst/>
                <a:latin typeface="Times New Roman" panose="02020603050405020304" pitchFamily="18" charset="0"/>
                <a:cs typeface="Times New Roman" panose="02020603050405020304" pitchFamily="18" charset="0"/>
              </a:rPr>
              <a:t>¿Existen diferencias significativas según género, edad o ciudad de residencia?</a:t>
            </a:r>
          </a:p>
          <a:p>
            <a:pPr marL="285750" indent="-285750" algn="l">
              <a:buFont typeface="Arial" panose="020B0604020202020204" pitchFamily="34" charset="0"/>
              <a:buChar char="•"/>
            </a:pPr>
            <a:r>
              <a:rPr lang="es-UY" b="0" i="0" dirty="0">
                <a:solidFill>
                  <a:srgbClr val="1F1F1F"/>
                </a:solidFill>
                <a:effectLst/>
                <a:latin typeface="Times New Roman" panose="02020603050405020304" pitchFamily="18" charset="0"/>
                <a:cs typeface="Times New Roman" panose="02020603050405020304" pitchFamily="18" charset="0"/>
              </a:rPr>
              <a:t>¿El historial familiar respecto a la salud mental influye en la probabilidad de que el individuo tenga depresión?</a:t>
            </a:r>
          </a:p>
          <a:p>
            <a:pPr marL="285750" indent="-285750" algn="l">
              <a:buFont typeface="Arial" panose="020B0604020202020204" pitchFamily="34" charset="0"/>
              <a:buChar char="•"/>
            </a:pPr>
            <a:r>
              <a:rPr lang="es-UY" b="0" i="0" dirty="0">
                <a:solidFill>
                  <a:srgbClr val="1F1F1F"/>
                </a:solidFill>
                <a:effectLst/>
                <a:latin typeface="Times New Roman" panose="02020603050405020304" pitchFamily="18" charset="0"/>
                <a:cs typeface="Times New Roman" panose="02020603050405020304" pitchFamily="18" charset="0"/>
              </a:rPr>
              <a:t>¿Cómo afectan la presión laboral, académica y financiera en la depresión del individuo? ¿Qué factores tienen mayor peso en el desarrollo de depresión en estudiantes?</a:t>
            </a:r>
          </a:p>
          <a:p>
            <a:pPr marL="285750" indent="-285750" algn="l">
              <a:buFont typeface="Arial" panose="020B0604020202020204" pitchFamily="34" charset="0"/>
              <a:buChar char="•"/>
            </a:pPr>
            <a:r>
              <a:rPr lang="es-UY" b="0" i="0" dirty="0">
                <a:solidFill>
                  <a:srgbClr val="1F1F1F"/>
                </a:solidFill>
                <a:effectLst/>
                <a:latin typeface="Times New Roman" panose="02020603050405020304" pitchFamily="18" charset="0"/>
                <a:cs typeface="Times New Roman" panose="02020603050405020304" pitchFamily="18" charset="0"/>
              </a:rPr>
              <a:t>¿Cómo podríamos usar estos datos para generar alertas tempranas y apoyar a los estudiantes a tiempo?</a:t>
            </a:r>
          </a:p>
          <a:p>
            <a:pPr marL="285750" indent="-285750" algn="l">
              <a:buFont typeface="Arial" panose="020B0604020202020204" pitchFamily="34" charset="0"/>
              <a:buChar char="•"/>
            </a:pPr>
            <a:r>
              <a:rPr lang="es-UY" b="0" i="0" dirty="0">
                <a:solidFill>
                  <a:srgbClr val="1F1F1F"/>
                </a:solidFill>
                <a:effectLst/>
                <a:latin typeface="Times New Roman" panose="02020603050405020304" pitchFamily="18" charset="0"/>
                <a:cs typeface="Times New Roman" panose="02020603050405020304" pitchFamily="18" charset="0"/>
              </a:rPr>
              <a:t>¿Podemos predecir con precisión qué estudiantes tienen más probabilidades de estar en riesgo?</a:t>
            </a:r>
          </a:p>
          <a:p>
            <a:pPr marL="285750" indent="-285750" algn="l">
              <a:buFont typeface="Arial" panose="020B0604020202020204" pitchFamily="34" charset="0"/>
              <a:buChar char="•"/>
            </a:pPr>
            <a:r>
              <a:rPr lang="es-UY" b="0" i="0" dirty="0">
                <a:solidFill>
                  <a:srgbClr val="1F1F1F"/>
                </a:solidFill>
                <a:effectLst/>
                <a:latin typeface="Times New Roman" panose="02020603050405020304" pitchFamily="18" charset="0"/>
                <a:cs typeface="Times New Roman" panose="02020603050405020304" pitchFamily="18" charset="0"/>
              </a:rPr>
              <a:t>¿Que impacto podría tener el uso del modelo de machine </a:t>
            </a:r>
            <a:r>
              <a:rPr lang="es-UY" b="0" i="0" dirty="0" err="1">
                <a:solidFill>
                  <a:srgbClr val="1F1F1F"/>
                </a:solidFill>
                <a:effectLst/>
                <a:latin typeface="Times New Roman" panose="02020603050405020304" pitchFamily="18" charset="0"/>
                <a:cs typeface="Times New Roman" panose="02020603050405020304" pitchFamily="18" charset="0"/>
              </a:rPr>
              <a:t>learning</a:t>
            </a:r>
            <a:r>
              <a:rPr lang="es-UY" b="0" i="0" dirty="0">
                <a:solidFill>
                  <a:srgbClr val="1F1F1F"/>
                </a:solidFill>
                <a:effectLst/>
                <a:latin typeface="Times New Roman" panose="02020603050405020304" pitchFamily="18" charset="0"/>
                <a:cs typeface="Times New Roman" panose="02020603050405020304" pitchFamily="18" charset="0"/>
              </a:rPr>
              <a:t> construido para el caso de estudio?</a:t>
            </a:r>
          </a:p>
        </p:txBody>
      </p:sp>
      <p:sp>
        <p:nvSpPr>
          <p:cNvPr id="2" name="Rectángulo: esquinas redondeadas 1">
            <a:extLst>
              <a:ext uri="{FF2B5EF4-FFF2-40B4-BE49-F238E27FC236}">
                <a16:creationId xmlns:a16="http://schemas.microsoft.com/office/drawing/2014/main" id="{8EBE559C-C083-4709-C5AE-DD5851C5375C}"/>
              </a:ext>
            </a:extLst>
          </p:cNvPr>
          <p:cNvSpPr/>
          <p:nvPr/>
        </p:nvSpPr>
        <p:spPr>
          <a:xfrm>
            <a:off x="29936" y="3878014"/>
            <a:ext cx="121920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dirty="0"/>
          </a:p>
        </p:txBody>
      </p:sp>
      <p:sp>
        <p:nvSpPr>
          <p:cNvPr id="3" name="CuadroTexto 2">
            <a:extLst>
              <a:ext uri="{FF2B5EF4-FFF2-40B4-BE49-F238E27FC236}">
                <a16:creationId xmlns:a16="http://schemas.microsoft.com/office/drawing/2014/main" id="{8254F55A-1F79-1D50-2526-0F9B3B122C7B}"/>
              </a:ext>
            </a:extLst>
          </p:cNvPr>
          <p:cNvSpPr txBox="1"/>
          <p:nvPr/>
        </p:nvSpPr>
        <p:spPr>
          <a:xfrm>
            <a:off x="4408715" y="4057471"/>
            <a:ext cx="6096000" cy="707886"/>
          </a:xfrm>
          <a:prstGeom prst="rect">
            <a:avLst/>
          </a:prstGeom>
          <a:noFill/>
        </p:spPr>
        <p:txBody>
          <a:bodyPr wrap="square">
            <a:spAutoFit/>
          </a:bodyPr>
          <a:lstStyle/>
          <a:p>
            <a:r>
              <a:rPr lang="es-UY" sz="4000" b="1" i="0" dirty="0">
                <a:solidFill>
                  <a:schemeClr val="bg1"/>
                </a:solidFill>
                <a:effectLst/>
                <a:latin typeface="Times New Roman" panose="02020603050405020304" pitchFamily="18" charset="0"/>
                <a:cs typeface="Times New Roman" panose="02020603050405020304" pitchFamily="18" charset="0"/>
              </a:rPr>
              <a:t>El objetivo</a:t>
            </a:r>
            <a:endParaRPr lang="es-UY" dirty="0">
              <a:solidFill>
                <a:schemeClr val="bg1"/>
              </a:solidFill>
              <a:latin typeface="Times New Roman" panose="02020603050405020304" pitchFamily="18" charset="0"/>
              <a:cs typeface="Times New Roman" panose="02020603050405020304" pitchFamily="18" charset="0"/>
            </a:endParaRPr>
          </a:p>
        </p:txBody>
      </p:sp>
      <p:sp>
        <p:nvSpPr>
          <p:cNvPr id="7" name="CuadroTexto 6">
            <a:extLst>
              <a:ext uri="{FF2B5EF4-FFF2-40B4-BE49-F238E27FC236}">
                <a16:creationId xmlns:a16="http://schemas.microsoft.com/office/drawing/2014/main" id="{2CE77C64-8E95-B9AE-369D-EC52A94C9A37}"/>
              </a:ext>
            </a:extLst>
          </p:cNvPr>
          <p:cNvSpPr txBox="1"/>
          <p:nvPr/>
        </p:nvSpPr>
        <p:spPr>
          <a:xfrm>
            <a:off x="87087" y="5050971"/>
            <a:ext cx="11919856" cy="1200329"/>
          </a:xfrm>
          <a:prstGeom prst="rect">
            <a:avLst/>
          </a:prstGeom>
          <a:noFill/>
        </p:spPr>
        <p:txBody>
          <a:bodyPr wrap="square">
            <a:spAutoFit/>
          </a:bodyPr>
          <a:lstStyle/>
          <a:p>
            <a:r>
              <a:rPr lang="es-UY" b="0" i="0" dirty="0">
                <a:solidFill>
                  <a:srgbClr val="1F1F1F"/>
                </a:solidFill>
                <a:effectLst/>
                <a:latin typeface="Times New Roman" panose="02020603050405020304" pitchFamily="18" charset="0"/>
                <a:cs typeface="Times New Roman" panose="02020603050405020304" pitchFamily="18" charset="0"/>
              </a:rPr>
              <a:t>El objetivo de este proyecto es claro: utilizar los datos para comprender mejor la depresión en estudiantes y ayudar a que se tomen medidas concretas. No quiero que este análisis quede solo en números y gráficos, sino que sirva como una herramienta para que universidades, colegios y autoridades puedan actuar antes de que sea demasiado tarde. Si logramos detectar patrones y tendencias, podremos contribuir a que más estudiantes reciban el apoyo que necesitan para salir adelante.</a:t>
            </a:r>
            <a:endParaRPr lang="es-UY" dirty="0">
              <a:latin typeface="Times New Roman" panose="02020603050405020304" pitchFamily="18" charset="0"/>
              <a:cs typeface="Times New Roman" panose="02020603050405020304" pitchFamily="18" charset="0"/>
            </a:endParaRPr>
          </a:p>
        </p:txBody>
      </p:sp>
      <p:sp>
        <p:nvSpPr>
          <p:cNvPr id="6" name="Rectángulo: esquinas redondeadas 5">
            <a:extLst>
              <a:ext uri="{FF2B5EF4-FFF2-40B4-BE49-F238E27FC236}">
                <a16:creationId xmlns:a16="http://schemas.microsoft.com/office/drawing/2014/main" id="{907AF2DE-1F4C-D341-B88B-1FA0C21EA2C8}"/>
              </a:ext>
            </a:extLst>
          </p:cNvPr>
          <p:cNvSpPr/>
          <p:nvPr/>
        </p:nvSpPr>
        <p:spPr>
          <a:xfrm>
            <a:off x="87087" y="1140100"/>
            <a:ext cx="11919856" cy="24521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8" name="Rectángulo: esquinas redondeadas 7">
            <a:extLst>
              <a:ext uri="{FF2B5EF4-FFF2-40B4-BE49-F238E27FC236}">
                <a16:creationId xmlns:a16="http://schemas.microsoft.com/office/drawing/2014/main" id="{7DF77343-F2E3-57E0-5BFF-84650A234087}"/>
              </a:ext>
            </a:extLst>
          </p:cNvPr>
          <p:cNvSpPr/>
          <p:nvPr/>
        </p:nvSpPr>
        <p:spPr>
          <a:xfrm>
            <a:off x="29936" y="5050970"/>
            <a:ext cx="11919856" cy="17868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395522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B0767-5F15-7674-0194-A54B38E2C540}"/>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B75AA4B7-B27D-398F-1B00-2A520026F1C7}"/>
              </a:ext>
            </a:extLst>
          </p:cNvPr>
          <p:cNvSpPr/>
          <p:nvPr/>
        </p:nvSpPr>
        <p:spPr>
          <a:xfrm>
            <a:off x="0" y="0"/>
            <a:ext cx="121920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5" name="CuadroTexto 4">
            <a:extLst>
              <a:ext uri="{FF2B5EF4-FFF2-40B4-BE49-F238E27FC236}">
                <a16:creationId xmlns:a16="http://schemas.microsoft.com/office/drawing/2014/main" id="{D10A5694-8DC7-40FF-C641-8FAE4CDD7B14}"/>
              </a:ext>
            </a:extLst>
          </p:cNvPr>
          <p:cNvSpPr txBox="1"/>
          <p:nvPr/>
        </p:nvSpPr>
        <p:spPr>
          <a:xfrm>
            <a:off x="244928" y="157685"/>
            <a:ext cx="11261271" cy="707886"/>
          </a:xfrm>
          <a:prstGeom prst="rect">
            <a:avLst/>
          </a:prstGeom>
          <a:noFill/>
        </p:spPr>
        <p:txBody>
          <a:bodyPr wrap="square">
            <a:spAutoFit/>
          </a:bodyPr>
          <a:lstStyle/>
          <a:p>
            <a:r>
              <a:rPr lang="es-UY" sz="4000" b="1" dirty="0">
                <a:solidFill>
                  <a:schemeClr val="bg1"/>
                </a:solidFill>
              </a:rPr>
              <a:t>3                    </a:t>
            </a:r>
            <a:r>
              <a:rPr lang="es-UY" sz="4000" b="1" i="0" dirty="0">
                <a:solidFill>
                  <a:schemeClr val="bg1"/>
                </a:solidFill>
                <a:effectLst/>
                <a:latin typeface="Times New Roman" panose="02020603050405020304" pitchFamily="18" charset="0"/>
                <a:cs typeface="Times New Roman" panose="02020603050405020304" pitchFamily="18" charset="0"/>
              </a:rPr>
              <a:t>Metadatos</a:t>
            </a:r>
            <a:endParaRPr lang="es-UY" dirty="0">
              <a:solidFill>
                <a:schemeClr val="bg1"/>
              </a:solidFill>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F713AE77-C23C-655E-1075-93F3C2D47548}"/>
              </a:ext>
            </a:extLst>
          </p:cNvPr>
          <p:cNvSpPr txBox="1"/>
          <p:nvPr/>
        </p:nvSpPr>
        <p:spPr>
          <a:xfrm>
            <a:off x="244928" y="1109022"/>
            <a:ext cx="11762014" cy="1107996"/>
          </a:xfrm>
          <a:prstGeom prst="rect">
            <a:avLst/>
          </a:prstGeom>
          <a:noFill/>
        </p:spPr>
        <p:txBody>
          <a:bodyPr wrap="square">
            <a:spAutoFit/>
          </a:bodyPr>
          <a:lstStyle/>
          <a:p>
            <a:pPr algn="l"/>
            <a:r>
              <a:rPr lang="es-UY" sz="2400" b="1" i="0" dirty="0">
                <a:solidFill>
                  <a:srgbClr val="1F1F1F"/>
                </a:solidFill>
                <a:effectLst/>
                <a:latin typeface="Times New Roman" panose="02020603050405020304" pitchFamily="18" charset="0"/>
                <a:cs typeface="Times New Roman" panose="02020603050405020304" pitchFamily="18" charset="0"/>
              </a:rPr>
              <a:t>Diccionario de Variables</a:t>
            </a:r>
          </a:p>
          <a:p>
            <a:pPr algn="l"/>
            <a:endParaRPr lang="es-UY" sz="2400" dirty="0">
              <a:solidFill>
                <a:srgbClr val="1F1F1F"/>
              </a:solidFill>
              <a:latin typeface="Roboto" panose="02000000000000000000" pitchFamily="2" charset="0"/>
            </a:endParaRPr>
          </a:p>
          <a:p>
            <a:pPr marL="285750" indent="-285750" algn="l">
              <a:buFont typeface="Arial" panose="020B0604020202020204" pitchFamily="34" charset="0"/>
              <a:buChar char="•"/>
            </a:pPr>
            <a:endParaRPr lang="es-UY" b="0" i="0" dirty="0">
              <a:solidFill>
                <a:srgbClr val="1F1F1F"/>
              </a:solidFill>
              <a:effectLst/>
              <a:latin typeface="Roboto" panose="02000000000000000000" pitchFamily="2" charset="0"/>
            </a:endParaRPr>
          </a:p>
        </p:txBody>
      </p:sp>
      <p:graphicFrame>
        <p:nvGraphicFramePr>
          <p:cNvPr id="23" name="Objeto 22">
            <a:extLst>
              <a:ext uri="{FF2B5EF4-FFF2-40B4-BE49-F238E27FC236}">
                <a16:creationId xmlns:a16="http://schemas.microsoft.com/office/drawing/2014/main" id="{1CB935C7-20DA-5081-8644-85F7A9C1EFDE}"/>
              </a:ext>
            </a:extLst>
          </p:cNvPr>
          <p:cNvGraphicFramePr>
            <a:graphicFrameLocks noChangeAspect="1"/>
          </p:cNvGraphicFramePr>
          <p:nvPr>
            <p:extLst>
              <p:ext uri="{D42A27DB-BD31-4B8C-83A1-F6EECF244321}">
                <p14:modId xmlns:p14="http://schemas.microsoft.com/office/powerpoint/2010/main" val="2765001556"/>
              </p:ext>
            </p:extLst>
          </p:nvPr>
        </p:nvGraphicFramePr>
        <p:xfrm>
          <a:off x="244928" y="1913392"/>
          <a:ext cx="11532879" cy="3213780"/>
        </p:xfrm>
        <a:graphic>
          <a:graphicData uri="http://schemas.openxmlformats.org/presentationml/2006/ole">
            <mc:AlternateContent xmlns:mc="http://schemas.openxmlformats.org/markup-compatibility/2006">
              <mc:Choice xmlns:v="urn:schemas-microsoft-com:vml" Requires="v">
                <p:oleObj name="Worksheet" r:id="rId2" imgW="7975699" imgH="2222544" progId="Excel.Sheet.12">
                  <p:embed/>
                </p:oleObj>
              </mc:Choice>
              <mc:Fallback>
                <p:oleObj name="Worksheet" r:id="rId2" imgW="7975699" imgH="2222544" progId="Excel.Sheet.12">
                  <p:embed/>
                  <p:pic>
                    <p:nvPicPr>
                      <p:cNvPr id="0" name=""/>
                      <p:cNvPicPr/>
                      <p:nvPr/>
                    </p:nvPicPr>
                    <p:blipFill>
                      <a:blip r:embed="rId3"/>
                      <a:stretch>
                        <a:fillRect/>
                      </a:stretch>
                    </p:blipFill>
                    <p:spPr>
                      <a:xfrm>
                        <a:off x="244928" y="1913392"/>
                        <a:ext cx="11532879" cy="3213780"/>
                      </a:xfrm>
                      <a:prstGeom prst="rect">
                        <a:avLst/>
                      </a:prstGeom>
                    </p:spPr>
                  </p:pic>
                </p:oleObj>
              </mc:Fallback>
            </mc:AlternateContent>
          </a:graphicData>
        </a:graphic>
      </p:graphicFrame>
      <p:sp>
        <p:nvSpPr>
          <p:cNvPr id="2" name="Rectángulo: esquinas redondeadas 1">
            <a:extLst>
              <a:ext uri="{FF2B5EF4-FFF2-40B4-BE49-F238E27FC236}">
                <a16:creationId xmlns:a16="http://schemas.microsoft.com/office/drawing/2014/main" id="{BB86A5D4-BBEC-7070-4A21-C6369BC4BD6A}"/>
              </a:ext>
            </a:extLst>
          </p:cNvPr>
          <p:cNvSpPr/>
          <p:nvPr/>
        </p:nvSpPr>
        <p:spPr>
          <a:xfrm>
            <a:off x="87086" y="1669940"/>
            <a:ext cx="11919856" cy="389265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1595121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78FB8-9251-265B-C437-113AB961FEF4}"/>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457B4DB5-2466-3D7D-589F-D62AAB60694A}"/>
              </a:ext>
            </a:extLst>
          </p:cNvPr>
          <p:cNvSpPr/>
          <p:nvPr/>
        </p:nvSpPr>
        <p:spPr>
          <a:xfrm>
            <a:off x="0" y="0"/>
            <a:ext cx="121920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5" name="CuadroTexto 4">
            <a:extLst>
              <a:ext uri="{FF2B5EF4-FFF2-40B4-BE49-F238E27FC236}">
                <a16:creationId xmlns:a16="http://schemas.microsoft.com/office/drawing/2014/main" id="{7D67E1A1-D147-F1A2-8F76-4228E380A253}"/>
              </a:ext>
            </a:extLst>
          </p:cNvPr>
          <p:cNvSpPr txBox="1"/>
          <p:nvPr/>
        </p:nvSpPr>
        <p:spPr>
          <a:xfrm>
            <a:off x="244928" y="157685"/>
            <a:ext cx="11261271" cy="707886"/>
          </a:xfrm>
          <a:prstGeom prst="rect">
            <a:avLst/>
          </a:prstGeom>
          <a:noFill/>
        </p:spPr>
        <p:txBody>
          <a:bodyPr wrap="square">
            <a:spAutoFit/>
          </a:bodyPr>
          <a:lstStyle/>
          <a:p>
            <a:r>
              <a:rPr lang="es-UY" sz="4000" b="1" dirty="0">
                <a:solidFill>
                  <a:schemeClr val="bg1"/>
                </a:solidFill>
                <a:latin typeface="Times New Roman" panose="02020603050405020304" pitchFamily="18" charset="0"/>
                <a:cs typeface="Times New Roman" panose="02020603050405020304" pitchFamily="18" charset="0"/>
              </a:rPr>
              <a:t>4             </a:t>
            </a:r>
            <a:r>
              <a:rPr lang="es-UY" sz="4000" b="1" i="0" dirty="0">
                <a:solidFill>
                  <a:schemeClr val="bg1"/>
                </a:solidFill>
                <a:effectLst/>
                <a:latin typeface="Times New Roman" panose="02020603050405020304" pitchFamily="18" charset="0"/>
                <a:cs typeface="Times New Roman" panose="02020603050405020304" pitchFamily="18" charset="0"/>
              </a:rPr>
              <a:t>Análisis Exploratorio y Data </a:t>
            </a:r>
            <a:r>
              <a:rPr lang="es-UY" sz="4000" b="1" i="0" dirty="0" err="1">
                <a:solidFill>
                  <a:schemeClr val="bg1"/>
                </a:solidFill>
                <a:effectLst/>
                <a:latin typeface="Times New Roman" panose="02020603050405020304" pitchFamily="18" charset="0"/>
                <a:cs typeface="Times New Roman" panose="02020603050405020304" pitchFamily="18" charset="0"/>
              </a:rPr>
              <a:t>Wrangling</a:t>
            </a:r>
            <a:endParaRPr lang="es-UY" dirty="0">
              <a:solidFill>
                <a:schemeClr val="bg1"/>
              </a:solidFill>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8FC5C6E6-BB2D-B14C-CB6F-AE090329F341}"/>
              </a:ext>
            </a:extLst>
          </p:cNvPr>
          <p:cNvSpPr txBox="1"/>
          <p:nvPr/>
        </p:nvSpPr>
        <p:spPr>
          <a:xfrm>
            <a:off x="462643" y="1165607"/>
            <a:ext cx="11544300" cy="5509200"/>
          </a:xfrm>
          <a:prstGeom prst="rect">
            <a:avLst/>
          </a:prstGeom>
          <a:noFill/>
        </p:spPr>
        <p:txBody>
          <a:bodyPr wrap="square">
            <a:spAutoFit/>
          </a:bodyPr>
          <a:lstStyle/>
          <a:p>
            <a:pPr algn="l"/>
            <a:r>
              <a:rPr lang="es-UY" sz="1600" b="1" i="0" dirty="0">
                <a:solidFill>
                  <a:srgbClr val="1F1F1F"/>
                </a:solidFill>
                <a:effectLst/>
                <a:latin typeface="Times New Roman" panose="02020603050405020304" pitchFamily="18" charset="0"/>
                <a:cs typeface="Times New Roman" panose="02020603050405020304" pitchFamily="18" charset="0"/>
              </a:rPr>
              <a:t>Análisis teórico y tratamiento de </a:t>
            </a:r>
            <a:r>
              <a:rPr lang="es-UY" sz="1600" b="1" i="0" dirty="0" err="1">
                <a:solidFill>
                  <a:srgbClr val="1F1F1F"/>
                </a:solidFill>
                <a:effectLst/>
                <a:latin typeface="Times New Roman" panose="02020603050405020304" pitchFamily="18" charset="0"/>
                <a:cs typeface="Times New Roman" panose="02020603050405020304" pitchFamily="18" charset="0"/>
              </a:rPr>
              <a:t>Outliers</a:t>
            </a:r>
            <a:endParaRPr lang="es-UY" sz="1600" b="1" i="0" dirty="0">
              <a:solidFill>
                <a:srgbClr val="1F1F1F"/>
              </a:solidFill>
              <a:effectLst/>
              <a:latin typeface="Times New Roman" panose="02020603050405020304" pitchFamily="18" charset="0"/>
              <a:cs typeface="Times New Roman" panose="02020603050405020304" pitchFamily="18" charset="0"/>
            </a:endParaRPr>
          </a:p>
          <a:p>
            <a:pPr algn="l"/>
            <a:endParaRPr lang="es-UY" sz="1600" b="0" i="0" dirty="0">
              <a:solidFill>
                <a:srgbClr val="1F1F1F"/>
              </a:solidFill>
              <a:effectLst/>
              <a:latin typeface="Times New Roman" panose="02020603050405020304" pitchFamily="18" charset="0"/>
              <a:cs typeface="Times New Roman" panose="02020603050405020304" pitchFamily="18" charset="0"/>
            </a:endParaRPr>
          </a:p>
          <a:p>
            <a:pPr algn="l"/>
            <a:r>
              <a:rPr lang="es-UY" sz="1600" b="1" i="0" dirty="0">
                <a:solidFill>
                  <a:srgbClr val="1F1F1F"/>
                </a:solidFill>
                <a:effectLst/>
                <a:latin typeface="Times New Roman" panose="02020603050405020304" pitchFamily="18" charset="0"/>
                <a:cs typeface="Times New Roman" panose="02020603050405020304" pitchFamily="18" charset="0"/>
              </a:rPr>
              <a:t>Edad</a:t>
            </a:r>
            <a:r>
              <a:rPr lang="es-UY" sz="1600" b="0" i="0" dirty="0">
                <a:solidFill>
                  <a:srgbClr val="1F1F1F"/>
                </a:solidFill>
                <a:effectLst/>
                <a:latin typeface="Times New Roman" panose="02020603050405020304" pitchFamily="18" charset="0"/>
                <a:cs typeface="Times New Roman" panose="02020603050405020304" pitchFamily="18" charset="0"/>
              </a:rPr>
              <a:t>: encontramos 12 </a:t>
            </a:r>
            <a:r>
              <a:rPr lang="es-UY" sz="1600" b="0" i="0" dirty="0" err="1">
                <a:solidFill>
                  <a:srgbClr val="1F1F1F"/>
                </a:solidFill>
                <a:effectLst/>
                <a:latin typeface="Times New Roman" panose="02020603050405020304" pitchFamily="18" charset="0"/>
                <a:cs typeface="Times New Roman" panose="02020603050405020304" pitchFamily="18" charset="0"/>
              </a:rPr>
              <a:t>outliers</a:t>
            </a:r>
            <a:r>
              <a:rPr lang="es-UY" sz="1600" b="0" i="0" dirty="0">
                <a:solidFill>
                  <a:srgbClr val="1F1F1F"/>
                </a:solidFill>
                <a:effectLst/>
                <a:latin typeface="Times New Roman" panose="02020603050405020304" pitchFamily="18" charset="0"/>
                <a:cs typeface="Times New Roman" panose="02020603050405020304" pitchFamily="18" charset="0"/>
              </a:rPr>
              <a:t> en este campo, en este caso decidí mantener estos </a:t>
            </a:r>
            <a:r>
              <a:rPr lang="es-UY" sz="1600" b="0" i="0" dirty="0" err="1">
                <a:solidFill>
                  <a:srgbClr val="1F1F1F"/>
                </a:solidFill>
                <a:effectLst/>
                <a:latin typeface="Times New Roman" panose="02020603050405020304" pitchFamily="18" charset="0"/>
                <a:cs typeface="Times New Roman" panose="02020603050405020304" pitchFamily="18" charset="0"/>
              </a:rPr>
              <a:t>outliers</a:t>
            </a:r>
            <a:r>
              <a:rPr lang="es-UY" sz="1600" b="0" i="0" dirty="0">
                <a:solidFill>
                  <a:srgbClr val="1F1F1F"/>
                </a:solidFill>
                <a:effectLst/>
                <a:latin typeface="Times New Roman" panose="02020603050405020304" pitchFamily="18" charset="0"/>
                <a:cs typeface="Times New Roman" panose="02020603050405020304" pitchFamily="18" charset="0"/>
              </a:rPr>
              <a:t> en el </a:t>
            </a:r>
            <a:r>
              <a:rPr lang="es-UY" sz="1600" b="0" i="0" dirty="0" err="1">
                <a:solidFill>
                  <a:srgbClr val="1F1F1F"/>
                </a:solidFill>
                <a:effectLst/>
                <a:latin typeface="Times New Roman" panose="02020603050405020304" pitchFamily="18" charset="0"/>
                <a:cs typeface="Times New Roman" panose="02020603050405020304" pitchFamily="18" charset="0"/>
              </a:rPr>
              <a:t>módelo</a:t>
            </a:r>
            <a:r>
              <a:rPr lang="es-UY" sz="1600" b="0" i="0" dirty="0">
                <a:solidFill>
                  <a:srgbClr val="1F1F1F"/>
                </a:solidFill>
                <a:effectLst/>
                <a:latin typeface="Times New Roman" panose="02020603050405020304" pitchFamily="18" charset="0"/>
                <a:cs typeface="Times New Roman" panose="02020603050405020304" pitchFamily="18" charset="0"/>
              </a:rPr>
              <a:t> ya que son edades que pertenecen a posible población de adultos mayores que estén realizando estudios. en este caso solo me aseguré que no haya un valor irracional por ejemplo una edad de 200 años</a:t>
            </a:r>
          </a:p>
          <a:p>
            <a:pPr algn="l"/>
            <a:endParaRPr lang="es-UY" sz="1600" b="0" i="0" dirty="0">
              <a:solidFill>
                <a:srgbClr val="1F1F1F"/>
              </a:solidFill>
              <a:effectLst/>
              <a:latin typeface="Times New Roman" panose="02020603050405020304" pitchFamily="18" charset="0"/>
              <a:cs typeface="Times New Roman" panose="02020603050405020304" pitchFamily="18" charset="0"/>
            </a:endParaRPr>
          </a:p>
          <a:p>
            <a:pPr algn="l"/>
            <a:r>
              <a:rPr lang="es-UY" sz="1600" b="1" i="0" dirty="0" err="1">
                <a:solidFill>
                  <a:srgbClr val="1F1F1F"/>
                </a:solidFill>
                <a:effectLst/>
                <a:latin typeface="Times New Roman" panose="02020603050405020304" pitchFamily="18" charset="0"/>
                <a:cs typeface="Times New Roman" panose="02020603050405020304" pitchFamily="18" charset="0"/>
              </a:rPr>
              <a:t>Work</a:t>
            </a:r>
            <a:r>
              <a:rPr lang="es-UY" sz="1600" b="1" i="0" dirty="0">
                <a:solidFill>
                  <a:srgbClr val="1F1F1F"/>
                </a:solidFill>
                <a:effectLst/>
                <a:latin typeface="Times New Roman" panose="02020603050405020304" pitchFamily="18" charset="0"/>
                <a:cs typeface="Times New Roman" panose="02020603050405020304" pitchFamily="18" charset="0"/>
              </a:rPr>
              <a:t> </a:t>
            </a:r>
            <a:r>
              <a:rPr lang="es-UY" sz="1600" b="1" i="0" dirty="0" err="1">
                <a:solidFill>
                  <a:srgbClr val="1F1F1F"/>
                </a:solidFill>
                <a:effectLst/>
                <a:latin typeface="Times New Roman" panose="02020603050405020304" pitchFamily="18" charset="0"/>
                <a:cs typeface="Times New Roman" panose="02020603050405020304" pitchFamily="18" charset="0"/>
              </a:rPr>
              <a:t>pressure</a:t>
            </a:r>
            <a:r>
              <a:rPr lang="es-UY" sz="1600" b="1" i="0" dirty="0">
                <a:solidFill>
                  <a:srgbClr val="1F1F1F"/>
                </a:solidFill>
                <a:effectLst/>
                <a:latin typeface="Times New Roman" panose="02020603050405020304" pitchFamily="18" charset="0"/>
                <a:cs typeface="Times New Roman" panose="02020603050405020304" pitchFamily="18" charset="0"/>
              </a:rPr>
              <a:t>/Job </a:t>
            </a:r>
            <a:r>
              <a:rPr lang="es-UY" sz="1600" b="1" i="0" dirty="0" err="1">
                <a:solidFill>
                  <a:srgbClr val="1F1F1F"/>
                </a:solidFill>
                <a:effectLst/>
                <a:latin typeface="Times New Roman" panose="02020603050405020304" pitchFamily="18" charset="0"/>
                <a:cs typeface="Times New Roman" panose="02020603050405020304" pitchFamily="18" charset="0"/>
              </a:rPr>
              <a:t>Satisfaction</a:t>
            </a:r>
            <a:r>
              <a:rPr lang="es-UY" sz="1600" b="0" i="0" dirty="0">
                <a:solidFill>
                  <a:srgbClr val="1F1F1F"/>
                </a:solidFill>
                <a:effectLst/>
                <a:latin typeface="Times New Roman" panose="02020603050405020304" pitchFamily="18" charset="0"/>
                <a:cs typeface="Times New Roman" panose="02020603050405020304" pitchFamily="18" charset="0"/>
              </a:rPr>
              <a:t>: estos dos rubros tienen un razonamiento similar, en todo el </a:t>
            </a:r>
            <a:r>
              <a:rPr lang="es-UY" sz="1600" b="0" i="0" dirty="0" err="1">
                <a:solidFill>
                  <a:srgbClr val="1F1F1F"/>
                </a:solidFill>
                <a:effectLst/>
                <a:latin typeface="Times New Roman" panose="02020603050405020304" pitchFamily="18" charset="0"/>
                <a:cs typeface="Times New Roman" panose="02020603050405020304" pitchFamily="18" charset="0"/>
              </a:rPr>
              <a:t>dataset</a:t>
            </a:r>
            <a:r>
              <a:rPr lang="es-UY" sz="1600" b="0" i="0" dirty="0">
                <a:solidFill>
                  <a:srgbClr val="1F1F1F"/>
                </a:solidFill>
                <a:effectLst/>
                <a:latin typeface="Times New Roman" panose="02020603050405020304" pitchFamily="18" charset="0"/>
                <a:cs typeface="Times New Roman" panose="02020603050405020304" pitchFamily="18" charset="0"/>
              </a:rPr>
              <a:t> solo 11 líneas fueron cargadas con un valor distinto de 0(es muy poco en un total de 27901 filas totales)... Por lo tanto interpretamos que esta información no ha sido recolectada correctamente, no puedo sustituir estos 0 por con ninguna estrategia porque no contamos casi con información para hacerlo.</a:t>
            </a:r>
          </a:p>
          <a:p>
            <a:pPr algn="l"/>
            <a:r>
              <a:rPr lang="es-UY" sz="1600" b="1" i="1" dirty="0">
                <a:solidFill>
                  <a:srgbClr val="1F1F1F"/>
                </a:solidFill>
                <a:effectLst/>
                <a:latin typeface="Times New Roman" panose="02020603050405020304" pitchFamily="18" charset="0"/>
                <a:cs typeface="Times New Roman" panose="02020603050405020304" pitchFamily="18" charset="0"/>
              </a:rPr>
              <a:t>A efectos prácticos de este proyecto voy a dropear esas columnas para quitar información que no agrega valor, pero en un caso real haría énfasis en la importancia de recoger estos datos correctamente</a:t>
            </a:r>
            <a:endParaRPr lang="es-UY" sz="1600" b="0" i="0" dirty="0">
              <a:solidFill>
                <a:srgbClr val="1F1F1F"/>
              </a:solidFill>
              <a:effectLst/>
              <a:latin typeface="Times New Roman" panose="02020603050405020304" pitchFamily="18" charset="0"/>
              <a:cs typeface="Times New Roman" panose="02020603050405020304" pitchFamily="18" charset="0"/>
            </a:endParaRPr>
          </a:p>
          <a:p>
            <a:pPr algn="l"/>
            <a:r>
              <a:rPr lang="es-UY" sz="1600" b="0" i="0" dirty="0">
                <a:solidFill>
                  <a:srgbClr val="1F1F1F"/>
                </a:solidFill>
                <a:effectLst/>
                <a:latin typeface="Times New Roman" panose="02020603050405020304" pitchFamily="18" charset="0"/>
                <a:cs typeface="Times New Roman" panose="02020603050405020304" pitchFamily="18" charset="0"/>
              </a:rPr>
              <a:t>De todas formas que considero la medida que habría que tomar es trasladar el mensaje a quien desarrolla la encuesta para darle importancia a estos dos rubros ya que son variables que pueden tener una incidencia directa en la depresión de los estudiantes.</a:t>
            </a:r>
          </a:p>
          <a:p>
            <a:pPr algn="l"/>
            <a:endParaRPr lang="es-UY" sz="1600" dirty="0">
              <a:solidFill>
                <a:srgbClr val="1F1F1F"/>
              </a:solidFill>
              <a:latin typeface="Times New Roman" panose="02020603050405020304" pitchFamily="18" charset="0"/>
              <a:cs typeface="Times New Roman" panose="02020603050405020304" pitchFamily="18" charset="0"/>
            </a:endParaRPr>
          </a:p>
          <a:p>
            <a:pPr algn="l"/>
            <a:r>
              <a:rPr lang="es-UY" sz="1600" b="1" i="0" dirty="0">
                <a:solidFill>
                  <a:srgbClr val="1F1F1F"/>
                </a:solidFill>
                <a:effectLst/>
                <a:latin typeface="Times New Roman" panose="02020603050405020304" pitchFamily="18" charset="0"/>
                <a:cs typeface="Times New Roman" panose="02020603050405020304" pitchFamily="18" charset="0"/>
              </a:rPr>
              <a:t>CGPA - (rendimiento académico)</a:t>
            </a:r>
            <a:r>
              <a:rPr lang="es-UY" sz="1600" b="0" i="0" dirty="0">
                <a:solidFill>
                  <a:srgbClr val="1F1F1F"/>
                </a:solidFill>
                <a:effectLst/>
                <a:latin typeface="Times New Roman" panose="02020603050405020304" pitchFamily="18" charset="0"/>
                <a:cs typeface="Times New Roman" panose="02020603050405020304" pitchFamily="18" charset="0"/>
              </a:rPr>
              <a:t>: En este caso el rango de valores debe ir entre 0.1 y 10, tenemos algunos 0(casos que falto completar la información) y un valor muy por encima del rango(posible error de digitación). para este caso la estrategia que voy a utilizar es que si el modelo encuentra un valor por fuera del rango aceptable, lo sustituya por la moda</a:t>
            </a:r>
          </a:p>
          <a:p>
            <a:pPr algn="l"/>
            <a:endParaRPr lang="es-UY" sz="1600" b="0" i="0" dirty="0">
              <a:solidFill>
                <a:srgbClr val="1F1F1F"/>
              </a:solidFill>
              <a:effectLst/>
              <a:latin typeface="Times New Roman" panose="02020603050405020304" pitchFamily="18" charset="0"/>
              <a:cs typeface="Times New Roman" panose="02020603050405020304" pitchFamily="18" charset="0"/>
            </a:endParaRPr>
          </a:p>
          <a:p>
            <a:pPr algn="l"/>
            <a:r>
              <a:rPr lang="es-UY" sz="1600" b="1" i="0" dirty="0" err="1">
                <a:solidFill>
                  <a:srgbClr val="1F1F1F"/>
                </a:solidFill>
                <a:effectLst/>
                <a:latin typeface="Times New Roman" panose="02020603050405020304" pitchFamily="18" charset="0"/>
                <a:cs typeface="Times New Roman" panose="02020603050405020304" pitchFamily="18" charset="0"/>
              </a:rPr>
              <a:t>Sleep</a:t>
            </a:r>
            <a:r>
              <a:rPr lang="es-UY" sz="1600" b="1" i="0" dirty="0">
                <a:solidFill>
                  <a:srgbClr val="1F1F1F"/>
                </a:solidFill>
                <a:effectLst/>
                <a:latin typeface="Times New Roman" panose="02020603050405020304" pitchFamily="18" charset="0"/>
                <a:cs typeface="Times New Roman" panose="02020603050405020304" pitchFamily="18" charset="0"/>
              </a:rPr>
              <a:t> </a:t>
            </a:r>
            <a:r>
              <a:rPr lang="es-UY" sz="1600" b="1" i="0" dirty="0" err="1">
                <a:solidFill>
                  <a:srgbClr val="1F1F1F"/>
                </a:solidFill>
                <a:effectLst/>
                <a:latin typeface="Times New Roman" panose="02020603050405020304" pitchFamily="18" charset="0"/>
                <a:cs typeface="Times New Roman" panose="02020603050405020304" pitchFamily="18" charset="0"/>
              </a:rPr>
              <a:t>Duration</a:t>
            </a:r>
            <a:r>
              <a:rPr lang="es-UY" sz="1600" b="1" i="0" dirty="0">
                <a:solidFill>
                  <a:srgbClr val="1F1F1F"/>
                </a:solidFill>
                <a:effectLst/>
                <a:latin typeface="Times New Roman" panose="02020603050405020304" pitchFamily="18" charset="0"/>
                <a:cs typeface="Times New Roman" panose="02020603050405020304" pitchFamily="18" charset="0"/>
              </a:rPr>
              <a:t>:</a:t>
            </a:r>
            <a:r>
              <a:rPr lang="es-UY" sz="1600" b="0" i="0" dirty="0">
                <a:solidFill>
                  <a:srgbClr val="1F1F1F"/>
                </a:solidFill>
                <a:effectLst/>
                <a:latin typeface="Times New Roman" panose="02020603050405020304" pitchFamily="18" charset="0"/>
                <a:cs typeface="Times New Roman" panose="02020603050405020304" pitchFamily="18" charset="0"/>
              </a:rPr>
              <a:t> En último lugar para la transformación de datos necesito convertir a numérico la información en el campo "</a:t>
            </a:r>
            <a:r>
              <a:rPr lang="es-UY" sz="1600" b="0" i="0" dirty="0" err="1">
                <a:solidFill>
                  <a:srgbClr val="1F1F1F"/>
                </a:solidFill>
                <a:effectLst/>
                <a:latin typeface="Times New Roman" panose="02020603050405020304" pitchFamily="18" charset="0"/>
                <a:cs typeface="Times New Roman" panose="02020603050405020304" pitchFamily="18" charset="0"/>
              </a:rPr>
              <a:t>Sleep</a:t>
            </a:r>
            <a:r>
              <a:rPr lang="es-UY" sz="1600" b="0" i="0" dirty="0">
                <a:solidFill>
                  <a:srgbClr val="1F1F1F"/>
                </a:solidFill>
                <a:effectLst/>
                <a:latin typeface="Times New Roman" panose="02020603050405020304" pitchFamily="18" charset="0"/>
                <a:cs typeface="Times New Roman" panose="02020603050405020304" pitchFamily="18" charset="0"/>
              </a:rPr>
              <a:t> </a:t>
            </a:r>
            <a:r>
              <a:rPr lang="es-UY" sz="1600" b="0" i="0" dirty="0" err="1">
                <a:solidFill>
                  <a:srgbClr val="1F1F1F"/>
                </a:solidFill>
                <a:effectLst/>
                <a:latin typeface="Times New Roman" panose="02020603050405020304" pitchFamily="18" charset="0"/>
                <a:cs typeface="Times New Roman" panose="02020603050405020304" pitchFamily="18" charset="0"/>
              </a:rPr>
              <a:t>Duration</a:t>
            </a:r>
            <a:r>
              <a:rPr lang="es-UY" sz="1600" b="0" i="0" dirty="0">
                <a:solidFill>
                  <a:srgbClr val="1F1F1F"/>
                </a:solidFill>
                <a:effectLst/>
                <a:latin typeface="Times New Roman" panose="02020603050405020304" pitchFamily="18" charset="0"/>
                <a:cs typeface="Times New Roman" panose="02020603050405020304" pitchFamily="18" charset="0"/>
              </a:rPr>
              <a:t>" con esto podré realizar análisis estadísticos. para ello voy a usar el siguiente criterio. crearé un diccionario que basados en la opción elegida se asigne un número de la siguiente Forma: </a:t>
            </a:r>
            <a:r>
              <a:rPr lang="es-UY" sz="1600" b="0" i="0" dirty="0" err="1">
                <a:solidFill>
                  <a:srgbClr val="1F1F1F"/>
                </a:solidFill>
                <a:effectLst/>
                <a:latin typeface="Times New Roman" panose="02020603050405020304" pitchFamily="18" charset="0"/>
                <a:cs typeface="Times New Roman" panose="02020603050405020304" pitchFamily="18" charset="0"/>
              </a:rPr>
              <a:t>Less</a:t>
            </a:r>
            <a:r>
              <a:rPr lang="es-UY" sz="1600" b="0" i="0" dirty="0">
                <a:solidFill>
                  <a:srgbClr val="1F1F1F"/>
                </a:solidFill>
                <a:effectLst/>
                <a:latin typeface="Times New Roman" panose="02020603050405020304" pitchFamily="18" charset="0"/>
                <a:cs typeface="Times New Roman" panose="02020603050405020304" pitchFamily="18" charset="0"/>
              </a:rPr>
              <a:t> </a:t>
            </a:r>
            <a:r>
              <a:rPr lang="es-UY" sz="1600" b="0" i="0" dirty="0" err="1">
                <a:solidFill>
                  <a:srgbClr val="1F1F1F"/>
                </a:solidFill>
                <a:effectLst/>
                <a:latin typeface="Times New Roman" panose="02020603050405020304" pitchFamily="18" charset="0"/>
                <a:cs typeface="Times New Roman" panose="02020603050405020304" pitchFamily="18" charset="0"/>
              </a:rPr>
              <a:t>than</a:t>
            </a:r>
            <a:r>
              <a:rPr lang="es-UY" sz="1600" b="0" i="0" dirty="0">
                <a:solidFill>
                  <a:srgbClr val="1F1F1F"/>
                </a:solidFill>
                <a:effectLst/>
                <a:latin typeface="Times New Roman" panose="02020603050405020304" pitchFamily="18" charset="0"/>
                <a:cs typeface="Times New Roman" panose="02020603050405020304" pitchFamily="18" charset="0"/>
              </a:rPr>
              <a:t> 5 </a:t>
            </a:r>
            <a:r>
              <a:rPr lang="es-UY" sz="1600" b="0" i="0" dirty="0" err="1">
                <a:solidFill>
                  <a:srgbClr val="1F1F1F"/>
                </a:solidFill>
                <a:effectLst/>
                <a:latin typeface="Times New Roman" panose="02020603050405020304" pitchFamily="18" charset="0"/>
                <a:cs typeface="Times New Roman" panose="02020603050405020304" pitchFamily="18" charset="0"/>
              </a:rPr>
              <a:t>hours</a:t>
            </a:r>
            <a:r>
              <a:rPr lang="es-UY" sz="1600" b="0" i="0" dirty="0">
                <a:solidFill>
                  <a:srgbClr val="1F1F1F"/>
                </a:solidFill>
                <a:effectLst/>
                <a:latin typeface="Times New Roman" panose="02020603050405020304" pitchFamily="18" charset="0"/>
                <a:cs typeface="Times New Roman" panose="02020603050405020304" pitchFamily="18" charset="0"/>
              </a:rPr>
              <a:t>: 4, 5-6 </a:t>
            </a:r>
            <a:r>
              <a:rPr lang="es-UY" sz="1600" b="0" i="0" dirty="0" err="1">
                <a:solidFill>
                  <a:srgbClr val="1F1F1F"/>
                </a:solidFill>
                <a:effectLst/>
                <a:latin typeface="Times New Roman" panose="02020603050405020304" pitchFamily="18" charset="0"/>
                <a:cs typeface="Times New Roman" panose="02020603050405020304" pitchFamily="18" charset="0"/>
              </a:rPr>
              <a:t>hours</a:t>
            </a:r>
            <a:r>
              <a:rPr lang="es-UY" sz="1600" b="0" i="0" dirty="0">
                <a:solidFill>
                  <a:srgbClr val="1F1F1F"/>
                </a:solidFill>
                <a:effectLst/>
                <a:latin typeface="Times New Roman" panose="02020603050405020304" pitchFamily="18" charset="0"/>
                <a:cs typeface="Times New Roman" panose="02020603050405020304" pitchFamily="18" charset="0"/>
              </a:rPr>
              <a:t>: 5.5, 7-8 </a:t>
            </a:r>
            <a:r>
              <a:rPr lang="es-UY" sz="1600" b="0" i="0" dirty="0" err="1">
                <a:solidFill>
                  <a:srgbClr val="1F1F1F"/>
                </a:solidFill>
                <a:effectLst/>
                <a:latin typeface="Times New Roman" panose="02020603050405020304" pitchFamily="18" charset="0"/>
                <a:cs typeface="Times New Roman" panose="02020603050405020304" pitchFamily="18" charset="0"/>
              </a:rPr>
              <a:t>hours</a:t>
            </a:r>
            <a:r>
              <a:rPr lang="es-UY" sz="1600" b="0" i="0" dirty="0">
                <a:solidFill>
                  <a:srgbClr val="1F1F1F"/>
                </a:solidFill>
                <a:effectLst/>
                <a:latin typeface="Times New Roman" panose="02020603050405020304" pitchFamily="18" charset="0"/>
                <a:cs typeface="Times New Roman" panose="02020603050405020304" pitchFamily="18" charset="0"/>
              </a:rPr>
              <a:t>: 7.5, More </a:t>
            </a:r>
            <a:r>
              <a:rPr lang="es-UY" sz="1600" b="0" i="0" dirty="0" err="1">
                <a:solidFill>
                  <a:srgbClr val="1F1F1F"/>
                </a:solidFill>
                <a:effectLst/>
                <a:latin typeface="Times New Roman" panose="02020603050405020304" pitchFamily="18" charset="0"/>
                <a:cs typeface="Times New Roman" panose="02020603050405020304" pitchFamily="18" charset="0"/>
              </a:rPr>
              <a:t>than</a:t>
            </a:r>
            <a:r>
              <a:rPr lang="es-UY" sz="1600" b="0" i="0" dirty="0">
                <a:solidFill>
                  <a:srgbClr val="1F1F1F"/>
                </a:solidFill>
                <a:effectLst/>
                <a:latin typeface="Times New Roman" panose="02020603050405020304" pitchFamily="18" charset="0"/>
                <a:cs typeface="Times New Roman" panose="02020603050405020304" pitchFamily="18" charset="0"/>
              </a:rPr>
              <a:t> 8 </a:t>
            </a:r>
            <a:r>
              <a:rPr lang="es-UY" sz="1600" b="0" i="0" dirty="0" err="1">
                <a:solidFill>
                  <a:srgbClr val="1F1F1F"/>
                </a:solidFill>
                <a:effectLst/>
                <a:latin typeface="Times New Roman" panose="02020603050405020304" pitchFamily="18" charset="0"/>
                <a:cs typeface="Times New Roman" panose="02020603050405020304" pitchFamily="18" charset="0"/>
              </a:rPr>
              <a:t>hours</a:t>
            </a:r>
            <a:r>
              <a:rPr lang="es-UY" sz="1600" b="0" i="0" dirty="0">
                <a:solidFill>
                  <a:srgbClr val="1F1F1F"/>
                </a:solidFill>
                <a:effectLst/>
                <a:latin typeface="Times New Roman" panose="02020603050405020304" pitchFamily="18" charset="0"/>
                <a:cs typeface="Times New Roman" panose="02020603050405020304" pitchFamily="18" charset="0"/>
              </a:rPr>
              <a:t>: 9, </a:t>
            </a:r>
            <a:r>
              <a:rPr lang="es-UY" sz="1600" b="0" i="0" dirty="0" err="1">
                <a:solidFill>
                  <a:srgbClr val="1F1F1F"/>
                </a:solidFill>
                <a:effectLst/>
                <a:latin typeface="Times New Roman" panose="02020603050405020304" pitchFamily="18" charset="0"/>
                <a:cs typeface="Times New Roman" panose="02020603050405020304" pitchFamily="18" charset="0"/>
              </a:rPr>
              <a:t>Others</a:t>
            </a:r>
            <a:r>
              <a:rPr lang="es-UY" sz="1600" b="0" i="0" dirty="0">
                <a:solidFill>
                  <a:srgbClr val="1F1F1F"/>
                </a:solidFill>
                <a:effectLst/>
                <a:latin typeface="Times New Roman" panose="02020603050405020304" pitchFamily="18" charset="0"/>
                <a:cs typeface="Times New Roman" panose="02020603050405020304" pitchFamily="18" charset="0"/>
              </a:rPr>
              <a:t>: 6</a:t>
            </a:r>
          </a:p>
        </p:txBody>
      </p:sp>
      <p:sp>
        <p:nvSpPr>
          <p:cNvPr id="2" name="Rectángulo: esquinas redondeadas 1">
            <a:extLst>
              <a:ext uri="{FF2B5EF4-FFF2-40B4-BE49-F238E27FC236}">
                <a16:creationId xmlns:a16="http://schemas.microsoft.com/office/drawing/2014/main" id="{090F2490-66A0-3683-965E-02FBFC9ADFDD}"/>
              </a:ext>
            </a:extLst>
          </p:cNvPr>
          <p:cNvSpPr/>
          <p:nvPr/>
        </p:nvSpPr>
        <p:spPr>
          <a:xfrm>
            <a:off x="87087" y="1140100"/>
            <a:ext cx="11919856" cy="556021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390812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BEEEF-FF2E-595B-D4F0-6200EFB452E5}"/>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3801750A-51B4-3D7A-24C9-34C1C09B0F51}"/>
              </a:ext>
            </a:extLst>
          </p:cNvPr>
          <p:cNvSpPr/>
          <p:nvPr/>
        </p:nvSpPr>
        <p:spPr>
          <a:xfrm>
            <a:off x="0" y="0"/>
            <a:ext cx="121920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5" name="CuadroTexto 4">
            <a:extLst>
              <a:ext uri="{FF2B5EF4-FFF2-40B4-BE49-F238E27FC236}">
                <a16:creationId xmlns:a16="http://schemas.microsoft.com/office/drawing/2014/main" id="{7D4DEC47-5949-0351-708D-55D2A02B8336}"/>
              </a:ext>
            </a:extLst>
          </p:cNvPr>
          <p:cNvSpPr txBox="1"/>
          <p:nvPr/>
        </p:nvSpPr>
        <p:spPr>
          <a:xfrm>
            <a:off x="244928" y="157685"/>
            <a:ext cx="11261271" cy="984885"/>
          </a:xfrm>
          <a:prstGeom prst="rect">
            <a:avLst/>
          </a:prstGeom>
          <a:noFill/>
        </p:spPr>
        <p:txBody>
          <a:bodyPr wrap="square">
            <a:spAutoFit/>
          </a:bodyPr>
          <a:lstStyle/>
          <a:p>
            <a:r>
              <a:rPr lang="es-UY" sz="4000" b="1" dirty="0">
                <a:solidFill>
                  <a:schemeClr val="bg1"/>
                </a:solidFill>
                <a:latin typeface="Times New Roman" panose="02020603050405020304" pitchFamily="18" charset="0"/>
                <a:cs typeface="Times New Roman" panose="02020603050405020304" pitchFamily="18" charset="0"/>
              </a:rPr>
              <a:t>5             </a:t>
            </a:r>
            <a:r>
              <a:rPr lang="es-UY" sz="4000" b="1" i="0" dirty="0">
                <a:solidFill>
                  <a:schemeClr val="bg1"/>
                </a:solidFill>
                <a:effectLst/>
                <a:latin typeface="Times New Roman" panose="02020603050405020304" pitchFamily="18" charset="0"/>
                <a:cs typeface="Times New Roman" panose="02020603050405020304" pitchFamily="18" charset="0"/>
              </a:rPr>
              <a:t>Modelo de Machine </a:t>
            </a:r>
            <a:r>
              <a:rPr lang="es-UY" sz="4000" b="1" i="0" dirty="0" err="1">
                <a:solidFill>
                  <a:schemeClr val="bg1"/>
                </a:solidFill>
                <a:effectLst/>
                <a:latin typeface="Times New Roman" panose="02020603050405020304" pitchFamily="18" charset="0"/>
                <a:cs typeface="Times New Roman" panose="02020603050405020304" pitchFamily="18" charset="0"/>
              </a:rPr>
              <a:t>Learning</a:t>
            </a:r>
            <a:endParaRPr lang="es-UY" sz="4000" dirty="0">
              <a:solidFill>
                <a:schemeClr val="bg1"/>
              </a:solidFill>
              <a:latin typeface="Times New Roman" panose="02020603050405020304" pitchFamily="18" charset="0"/>
              <a:cs typeface="Times New Roman" panose="02020603050405020304" pitchFamily="18" charset="0"/>
            </a:endParaRPr>
          </a:p>
          <a:p>
            <a:endParaRPr lang="es-UY" dirty="0">
              <a:solidFill>
                <a:schemeClr val="bg1"/>
              </a:solidFill>
            </a:endParaRPr>
          </a:p>
        </p:txBody>
      </p:sp>
      <p:sp>
        <p:nvSpPr>
          <p:cNvPr id="3" name="CuadroTexto 2">
            <a:extLst>
              <a:ext uri="{FF2B5EF4-FFF2-40B4-BE49-F238E27FC236}">
                <a16:creationId xmlns:a16="http://schemas.microsoft.com/office/drawing/2014/main" id="{EA54D29C-5747-CBD3-AFF4-ADB9FB756D7D}"/>
              </a:ext>
            </a:extLst>
          </p:cNvPr>
          <p:cNvSpPr txBox="1"/>
          <p:nvPr/>
        </p:nvSpPr>
        <p:spPr>
          <a:xfrm>
            <a:off x="113143" y="1128577"/>
            <a:ext cx="12192000" cy="2308324"/>
          </a:xfrm>
          <a:prstGeom prst="rect">
            <a:avLst/>
          </a:prstGeom>
          <a:noFill/>
        </p:spPr>
        <p:txBody>
          <a:bodyPr wrap="square">
            <a:spAutoFit/>
          </a:bodyPr>
          <a:lstStyle/>
          <a:p>
            <a:pPr algn="l"/>
            <a:r>
              <a:rPr lang="es-UY" sz="1600" b="0" i="0" dirty="0">
                <a:solidFill>
                  <a:srgbClr val="1F1F1F"/>
                </a:solidFill>
                <a:effectLst/>
                <a:latin typeface="Times New Roman" panose="02020603050405020304" pitchFamily="18" charset="0"/>
                <a:cs typeface="Times New Roman" panose="02020603050405020304" pitchFamily="18" charset="0"/>
              </a:rPr>
              <a:t>Para alcanzar mejores resultados en este proyecto construí 5 modelos distintos todos usando </a:t>
            </a:r>
            <a:r>
              <a:rPr lang="es-UY" sz="1600" b="0" i="0" dirty="0" err="1">
                <a:solidFill>
                  <a:srgbClr val="1F1F1F"/>
                </a:solidFill>
                <a:effectLst/>
                <a:latin typeface="Times New Roman" panose="02020603050405020304" pitchFamily="18" charset="0"/>
                <a:cs typeface="Times New Roman" panose="02020603050405020304" pitchFamily="18" charset="0"/>
              </a:rPr>
              <a:t>hiperparámetros</a:t>
            </a:r>
            <a:r>
              <a:rPr lang="es-UY" sz="1600" b="0" i="0" dirty="0">
                <a:solidFill>
                  <a:srgbClr val="1F1F1F"/>
                </a:solidFill>
                <a:effectLst/>
                <a:latin typeface="Times New Roman" panose="02020603050405020304" pitchFamily="18" charset="0"/>
                <a:cs typeface="Times New Roman" panose="02020603050405020304" pitchFamily="18" charset="0"/>
              </a:rPr>
              <a:t> para mejorar los resultados (Podrán ver el desarrollo de los mismos en el </a:t>
            </a:r>
            <a:r>
              <a:rPr lang="es-UY" sz="1600" b="0" i="0" dirty="0" err="1">
                <a:solidFill>
                  <a:srgbClr val="1F1F1F"/>
                </a:solidFill>
                <a:effectLst/>
                <a:latin typeface="Times New Roman" panose="02020603050405020304" pitchFamily="18" charset="0"/>
                <a:cs typeface="Times New Roman" panose="02020603050405020304" pitchFamily="18" charset="0"/>
              </a:rPr>
              <a:t>colab</a:t>
            </a:r>
            <a:r>
              <a:rPr lang="es-UY" sz="1600" b="0" i="0" dirty="0">
                <a:solidFill>
                  <a:srgbClr val="1F1F1F"/>
                </a:solidFill>
                <a:effectLst/>
                <a:latin typeface="Times New Roman" panose="02020603050405020304" pitchFamily="18" charset="0"/>
                <a:cs typeface="Times New Roman" panose="02020603050405020304" pitchFamily="18" charset="0"/>
              </a:rPr>
              <a:t> compartido).</a:t>
            </a:r>
          </a:p>
          <a:p>
            <a:pPr algn="l"/>
            <a:r>
              <a:rPr lang="es-UY" sz="1600" dirty="0">
                <a:solidFill>
                  <a:srgbClr val="1F1F1F"/>
                </a:solidFill>
                <a:latin typeface="Times New Roman" panose="02020603050405020304" pitchFamily="18" charset="0"/>
                <a:cs typeface="Times New Roman" panose="02020603050405020304" pitchFamily="18" charset="0"/>
              </a:rPr>
              <a:t>Con todos los resultados sobre la mesa el modelo elegido fue </a:t>
            </a:r>
            <a:r>
              <a:rPr lang="es-UY" sz="1600" dirty="0" err="1">
                <a:solidFill>
                  <a:srgbClr val="1F1F1F"/>
                </a:solidFill>
                <a:latin typeface="Times New Roman" panose="02020603050405020304" pitchFamily="18" charset="0"/>
                <a:cs typeface="Times New Roman" panose="02020603050405020304" pitchFamily="18" charset="0"/>
              </a:rPr>
              <a:t>Grandient</a:t>
            </a:r>
            <a:r>
              <a:rPr lang="es-UY" sz="1600" dirty="0">
                <a:solidFill>
                  <a:srgbClr val="1F1F1F"/>
                </a:solidFill>
                <a:latin typeface="Times New Roman" panose="02020603050405020304" pitchFamily="18" charset="0"/>
                <a:cs typeface="Times New Roman" panose="02020603050405020304" pitchFamily="18" charset="0"/>
              </a:rPr>
              <a:t> </a:t>
            </a:r>
            <a:r>
              <a:rPr lang="es-UY" sz="1600" dirty="0" err="1">
                <a:solidFill>
                  <a:srgbClr val="1F1F1F"/>
                </a:solidFill>
                <a:latin typeface="Times New Roman" panose="02020603050405020304" pitchFamily="18" charset="0"/>
                <a:cs typeface="Times New Roman" panose="02020603050405020304" pitchFamily="18" charset="0"/>
              </a:rPr>
              <a:t>Boosting</a:t>
            </a:r>
            <a:r>
              <a:rPr lang="es-UY" sz="1600" dirty="0">
                <a:solidFill>
                  <a:srgbClr val="1F1F1F"/>
                </a:solidFill>
                <a:latin typeface="Times New Roman" panose="02020603050405020304" pitchFamily="18" charset="0"/>
                <a:cs typeface="Times New Roman" panose="02020603050405020304" pitchFamily="18" charset="0"/>
              </a:rPr>
              <a:t> dado que comparativamente fue el que arrojó las mejoras variables.</a:t>
            </a:r>
          </a:p>
          <a:p>
            <a:pPr algn="l"/>
            <a:r>
              <a:rPr lang="es-UY" sz="1600" b="0" i="0" dirty="0">
                <a:solidFill>
                  <a:srgbClr val="1F1F1F"/>
                </a:solidFill>
                <a:effectLst/>
                <a:latin typeface="Times New Roman" panose="02020603050405020304" pitchFamily="18" charset="0"/>
                <a:cs typeface="Times New Roman" panose="02020603050405020304" pitchFamily="18" charset="0"/>
              </a:rPr>
              <a:t>Este modelo no solo logró la precisión más alta, sino que también exhibió una distribución más equilibrada entre las métricas de precisión, </a:t>
            </a:r>
            <a:r>
              <a:rPr lang="es-UY" sz="1600" b="0" i="0" dirty="0" err="1">
                <a:solidFill>
                  <a:srgbClr val="1F1F1F"/>
                </a:solidFill>
                <a:effectLst/>
                <a:latin typeface="Times New Roman" panose="02020603050405020304" pitchFamily="18" charset="0"/>
                <a:cs typeface="Times New Roman" panose="02020603050405020304" pitchFamily="18" charset="0"/>
              </a:rPr>
              <a:t>recall</a:t>
            </a:r>
            <a:r>
              <a:rPr lang="es-UY" sz="1600" b="0" i="0" dirty="0">
                <a:solidFill>
                  <a:srgbClr val="1F1F1F"/>
                </a:solidFill>
                <a:effectLst/>
                <a:latin typeface="Times New Roman" panose="02020603050405020304" pitchFamily="18" charset="0"/>
                <a:cs typeface="Times New Roman" panose="02020603050405020304" pitchFamily="18" charset="0"/>
              </a:rPr>
              <a:t> y f1-score, lo cual es clave en escenarios donde las dos clases tienen importancia comparable, como en la predicción de la depresión. Además, </a:t>
            </a:r>
            <a:r>
              <a:rPr lang="es-UY" sz="1600" b="0" i="0" dirty="0" err="1">
                <a:solidFill>
                  <a:srgbClr val="1F1F1F"/>
                </a:solidFill>
                <a:effectLst/>
                <a:latin typeface="Times New Roman" panose="02020603050405020304" pitchFamily="18" charset="0"/>
                <a:cs typeface="Times New Roman" panose="02020603050405020304" pitchFamily="18" charset="0"/>
              </a:rPr>
              <a:t>Gradient</a:t>
            </a:r>
            <a:r>
              <a:rPr lang="es-UY" sz="1600" b="0" i="0" dirty="0">
                <a:solidFill>
                  <a:srgbClr val="1F1F1F"/>
                </a:solidFill>
                <a:effectLst/>
                <a:latin typeface="Times New Roman" panose="02020603050405020304" pitchFamily="18" charset="0"/>
                <a:cs typeface="Times New Roman" panose="02020603050405020304" pitchFamily="18" charset="0"/>
              </a:rPr>
              <a:t> </a:t>
            </a:r>
            <a:r>
              <a:rPr lang="es-UY" sz="1600" b="0" i="0" dirty="0" err="1">
                <a:solidFill>
                  <a:srgbClr val="1F1F1F"/>
                </a:solidFill>
                <a:effectLst/>
                <a:latin typeface="Times New Roman" panose="02020603050405020304" pitchFamily="18" charset="0"/>
                <a:cs typeface="Times New Roman" panose="02020603050405020304" pitchFamily="18" charset="0"/>
              </a:rPr>
              <a:t>Boosting</a:t>
            </a:r>
            <a:r>
              <a:rPr lang="es-UY" sz="1600" b="0" i="0" dirty="0">
                <a:solidFill>
                  <a:srgbClr val="1F1F1F"/>
                </a:solidFill>
                <a:effectLst/>
                <a:latin typeface="Times New Roman" panose="02020603050405020304" pitchFamily="18" charset="0"/>
                <a:cs typeface="Times New Roman" panose="02020603050405020304" pitchFamily="18" charset="0"/>
              </a:rPr>
              <a:t> es robusto frente a </a:t>
            </a:r>
            <a:r>
              <a:rPr lang="es-UY" sz="1600" b="0" i="0" dirty="0" err="1">
                <a:solidFill>
                  <a:srgbClr val="1F1F1F"/>
                </a:solidFill>
                <a:effectLst/>
                <a:latin typeface="Times New Roman" panose="02020603050405020304" pitchFamily="18" charset="0"/>
                <a:cs typeface="Times New Roman" panose="02020603050405020304" pitchFamily="18" charset="0"/>
              </a:rPr>
              <a:t>overfitting</a:t>
            </a:r>
            <a:r>
              <a:rPr lang="es-UY" sz="1600" b="0" i="0" dirty="0">
                <a:solidFill>
                  <a:srgbClr val="1F1F1F"/>
                </a:solidFill>
                <a:effectLst/>
                <a:latin typeface="Times New Roman" panose="02020603050405020304" pitchFamily="18" charset="0"/>
                <a:cs typeface="Times New Roman" panose="02020603050405020304" pitchFamily="18" charset="0"/>
              </a:rPr>
              <a:t> y puede manejar bien las interacciones no lineales, lo que le otorga una ventaja decisiva en este tipo de problemas.</a:t>
            </a:r>
            <a:endParaRPr lang="es-UY" sz="1600" dirty="0">
              <a:solidFill>
                <a:srgbClr val="1F1F1F"/>
              </a:solidFill>
              <a:latin typeface="Times New Roman" panose="02020603050405020304" pitchFamily="18" charset="0"/>
              <a:cs typeface="Times New Roman" panose="02020603050405020304" pitchFamily="18" charset="0"/>
            </a:endParaRPr>
          </a:p>
          <a:p>
            <a:pPr algn="l"/>
            <a:endParaRPr lang="es-UY" sz="1600" b="0" i="0" dirty="0">
              <a:solidFill>
                <a:srgbClr val="1F1F1F"/>
              </a:solidFill>
              <a:effectLst/>
              <a:latin typeface="Roboto" panose="02000000000000000000" pitchFamily="2" charset="0"/>
            </a:endParaRPr>
          </a:p>
        </p:txBody>
      </p:sp>
      <p:pic>
        <p:nvPicPr>
          <p:cNvPr id="8" name="Imagen 7">
            <a:extLst>
              <a:ext uri="{FF2B5EF4-FFF2-40B4-BE49-F238E27FC236}">
                <a16:creationId xmlns:a16="http://schemas.microsoft.com/office/drawing/2014/main" id="{D40F0D3D-442E-5219-1476-FCE7BF6A48BC}"/>
              </a:ext>
            </a:extLst>
          </p:cNvPr>
          <p:cNvPicPr>
            <a:picLocks noChangeAspect="1"/>
          </p:cNvPicPr>
          <p:nvPr/>
        </p:nvPicPr>
        <p:blipFill>
          <a:blip r:embed="rId2"/>
          <a:stretch>
            <a:fillRect/>
          </a:stretch>
        </p:blipFill>
        <p:spPr>
          <a:xfrm>
            <a:off x="8496139" y="3328940"/>
            <a:ext cx="3559789" cy="3499109"/>
          </a:xfrm>
          <a:prstGeom prst="rect">
            <a:avLst/>
          </a:prstGeom>
        </p:spPr>
      </p:pic>
      <p:pic>
        <p:nvPicPr>
          <p:cNvPr id="12" name="Imagen 11">
            <a:extLst>
              <a:ext uri="{FF2B5EF4-FFF2-40B4-BE49-F238E27FC236}">
                <a16:creationId xmlns:a16="http://schemas.microsoft.com/office/drawing/2014/main" id="{CBC4EB5B-79D9-83F4-B69E-6DFAF76229D7}"/>
              </a:ext>
            </a:extLst>
          </p:cNvPr>
          <p:cNvPicPr>
            <a:picLocks noChangeAspect="1"/>
          </p:cNvPicPr>
          <p:nvPr/>
        </p:nvPicPr>
        <p:blipFill>
          <a:blip r:embed="rId3"/>
          <a:stretch>
            <a:fillRect/>
          </a:stretch>
        </p:blipFill>
        <p:spPr>
          <a:xfrm>
            <a:off x="136071" y="3614724"/>
            <a:ext cx="3740350" cy="2927543"/>
          </a:xfrm>
          <a:prstGeom prst="rect">
            <a:avLst/>
          </a:prstGeom>
        </p:spPr>
      </p:pic>
      <p:pic>
        <p:nvPicPr>
          <p:cNvPr id="14" name="Imagen 13">
            <a:extLst>
              <a:ext uri="{FF2B5EF4-FFF2-40B4-BE49-F238E27FC236}">
                <a16:creationId xmlns:a16="http://schemas.microsoft.com/office/drawing/2014/main" id="{625BD0D7-F8BD-1463-B7FE-4BD6CA303DFA}"/>
              </a:ext>
            </a:extLst>
          </p:cNvPr>
          <p:cNvPicPr>
            <a:picLocks noChangeAspect="1"/>
          </p:cNvPicPr>
          <p:nvPr/>
        </p:nvPicPr>
        <p:blipFill>
          <a:blip r:embed="rId4"/>
          <a:stretch>
            <a:fillRect/>
          </a:stretch>
        </p:blipFill>
        <p:spPr>
          <a:xfrm>
            <a:off x="4034544" y="3512988"/>
            <a:ext cx="4122911" cy="3187327"/>
          </a:xfrm>
          <a:prstGeom prst="rect">
            <a:avLst/>
          </a:prstGeom>
        </p:spPr>
      </p:pic>
      <p:sp>
        <p:nvSpPr>
          <p:cNvPr id="2" name="Rectángulo: esquinas redondeadas 1">
            <a:extLst>
              <a:ext uri="{FF2B5EF4-FFF2-40B4-BE49-F238E27FC236}">
                <a16:creationId xmlns:a16="http://schemas.microsoft.com/office/drawing/2014/main" id="{8B50282C-FB6C-CA57-23E3-13DF2627BC1C}"/>
              </a:ext>
            </a:extLst>
          </p:cNvPr>
          <p:cNvSpPr/>
          <p:nvPr/>
        </p:nvSpPr>
        <p:spPr>
          <a:xfrm>
            <a:off x="136071" y="3364400"/>
            <a:ext cx="3880758" cy="333591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6" name="Rectángulo: esquinas redondeadas 5">
            <a:extLst>
              <a:ext uri="{FF2B5EF4-FFF2-40B4-BE49-F238E27FC236}">
                <a16:creationId xmlns:a16="http://schemas.microsoft.com/office/drawing/2014/main" id="{E738A3BF-BA94-FE56-AF1B-4C71E65037A0}"/>
              </a:ext>
            </a:extLst>
          </p:cNvPr>
          <p:cNvSpPr/>
          <p:nvPr/>
        </p:nvSpPr>
        <p:spPr>
          <a:xfrm>
            <a:off x="4059215" y="3282802"/>
            <a:ext cx="4191904" cy="34936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7" name="Rectángulo: esquinas redondeadas 6">
            <a:extLst>
              <a:ext uri="{FF2B5EF4-FFF2-40B4-BE49-F238E27FC236}">
                <a16:creationId xmlns:a16="http://schemas.microsoft.com/office/drawing/2014/main" id="{0B90F086-96C2-8982-A551-F90759412B9D}"/>
              </a:ext>
            </a:extLst>
          </p:cNvPr>
          <p:cNvSpPr/>
          <p:nvPr/>
        </p:nvSpPr>
        <p:spPr>
          <a:xfrm>
            <a:off x="8330654" y="3282802"/>
            <a:ext cx="3861345" cy="34936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9" name="Rectángulo: esquinas redondeadas 8">
            <a:extLst>
              <a:ext uri="{FF2B5EF4-FFF2-40B4-BE49-F238E27FC236}">
                <a16:creationId xmlns:a16="http://schemas.microsoft.com/office/drawing/2014/main" id="{93C3147C-14AA-0F72-F981-F6AB388EE228}"/>
              </a:ext>
            </a:extLst>
          </p:cNvPr>
          <p:cNvSpPr/>
          <p:nvPr/>
        </p:nvSpPr>
        <p:spPr>
          <a:xfrm>
            <a:off x="-2" y="1037733"/>
            <a:ext cx="12192001" cy="219342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2271777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09A5E-C6D9-62E6-3459-773362F1C1D1}"/>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2E5934DC-F24A-B959-3720-60A2923ED68F}"/>
              </a:ext>
            </a:extLst>
          </p:cNvPr>
          <p:cNvPicPr>
            <a:picLocks noChangeAspect="1"/>
          </p:cNvPicPr>
          <p:nvPr/>
        </p:nvPicPr>
        <p:blipFill>
          <a:blip r:embed="rId2"/>
          <a:stretch>
            <a:fillRect/>
          </a:stretch>
        </p:blipFill>
        <p:spPr>
          <a:xfrm>
            <a:off x="164214" y="3534367"/>
            <a:ext cx="4003972" cy="1181688"/>
          </a:xfrm>
          <a:prstGeom prst="rect">
            <a:avLst/>
          </a:prstGeom>
        </p:spPr>
      </p:pic>
      <p:pic>
        <p:nvPicPr>
          <p:cNvPr id="9" name="Imagen 8">
            <a:extLst>
              <a:ext uri="{FF2B5EF4-FFF2-40B4-BE49-F238E27FC236}">
                <a16:creationId xmlns:a16="http://schemas.microsoft.com/office/drawing/2014/main" id="{6E793EEB-FFAF-3DB9-E2E1-16114AC04BF2}"/>
              </a:ext>
            </a:extLst>
          </p:cNvPr>
          <p:cNvPicPr>
            <a:picLocks noChangeAspect="1"/>
          </p:cNvPicPr>
          <p:nvPr/>
        </p:nvPicPr>
        <p:blipFill>
          <a:blip r:embed="rId3"/>
          <a:stretch>
            <a:fillRect/>
          </a:stretch>
        </p:blipFill>
        <p:spPr>
          <a:xfrm>
            <a:off x="0" y="181114"/>
            <a:ext cx="4168186" cy="2976218"/>
          </a:xfrm>
          <a:prstGeom prst="rect">
            <a:avLst/>
          </a:prstGeom>
        </p:spPr>
      </p:pic>
      <p:pic>
        <p:nvPicPr>
          <p:cNvPr id="11" name="Imagen 10">
            <a:extLst>
              <a:ext uri="{FF2B5EF4-FFF2-40B4-BE49-F238E27FC236}">
                <a16:creationId xmlns:a16="http://schemas.microsoft.com/office/drawing/2014/main" id="{E26EC0E6-FC54-0818-8F7E-962397415161}"/>
              </a:ext>
            </a:extLst>
          </p:cNvPr>
          <p:cNvPicPr>
            <a:picLocks noChangeAspect="1"/>
          </p:cNvPicPr>
          <p:nvPr/>
        </p:nvPicPr>
        <p:blipFill>
          <a:blip r:embed="rId4"/>
          <a:stretch>
            <a:fillRect/>
          </a:stretch>
        </p:blipFill>
        <p:spPr>
          <a:xfrm>
            <a:off x="347789" y="5093090"/>
            <a:ext cx="3472608" cy="1298364"/>
          </a:xfrm>
          <a:prstGeom prst="rect">
            <a:avLst/>
          </a:prstGeom>
        </p:spPr>
      </p:pic>
      <p:sp>
        <p:nvSpPr>
          <p:cNvPr id="13" name="CuadroTexto 12">
            <a:extLst>
              <a:ext uri="{FF2B5EF4-FFF2-40B4-BE49-F238E27FC236}">
                <a16:creationId xmlns:a16="http://schemas.microsoft.com/office/drawing/2014/main" id="{D5C25F35-E894-9135-9875-601B055C4FBC}"/>
              </a:ext>
            </a:extLst>
          </p:cNvPr>
          <p:cNvSpPr txBox="1"/>
          <p:nvPr/>
        </p:nvSpPr>
        <p:spPr>
          <a:xfrm>
            <a:off x="4177866" y="489734"/>
            <a:ext cx="8023814" cy="5878532"/>
          </a:xfrm>
          <a:prstGeom prst="rect">
            <a:avLst/>
          </a:prstGeom>
          <a:noFill/>
        </p:spPr>
        <p:txBody>
          <a:bodyPr wrap="square" rtlCol="0">
            <a:spAutoFit/>
          </a:bodyPr>
          <a:lstStyle/>
          <a:p>
            <a:pPr algn="l"/>
            <a:endParaRPr lang="es-UY" sz="1800" b="0" i="0" dirty="0">
              <a:solidFill>
                <a:srgbClr val="1F1F1F"/>
              </a:solidFill>
              <a:effectLst/>
              <a:latin typeface="Times New Roman" panose="02020603050405020304" pitchFamily="18" charset="0"/>
              <a:cs typeface="Times New Roman" panose="02020603050405020304" pitchFamily="18" charset="0"/>
            </a:endParaRPr>
          </a:p>
          <a:p>
            <a:pPr algn="l"/>
            <a:endParaRPr lang="es-UY" sz="1800" b="0" i="0" dirty="0">
              <a:solidFill>
                <a:srgbClr val="1F1F1F"/>
              </a:solidFill>
              <a:effectLst/>
              <a:latin typeface="Times New Roman" panose="02020603050405020304" pitchFamily="18" charset="0"/>
              <a:cs typeface="Times New Roman" panose="02020603050405020304" pitchFamily="18" charset="0"/>
            </a:endParaRPr>
          </a:p>
          <a:p>
            <a:pPr algn="l"/>
            <a:r>
              <a:rPr lang="es-UY" sz="1400" b="1" i="0" dirty="0">
                <a:solidFill>
                  <a:srgbClr val="1F1F1F"/>
                </a:solidFill>
                <a:effectLst/>
                <a:latin typeface="Times New Roman" panose="02020603050405020304" pitchFamily="18" charset="0"/>
                <a:cs typeface="Times New Roman" panose="02020603050405020304" pitchFamily="18" charset="0"/>
              </a:rPr>
              <a:t>1 - Gráfico de Predicciones vs. Realidad</a:t>
            </a:r>
            <a:r>
              <a:rPr lang="es-UY" sz="1400" b="0" i="0" dirty="0">
                <a:solidFill>
                  <a:srgbClr val="1F1F1F"/>
                </a:solidFill>
                <a:effectLst/>
                <a:latin typeface="Times New Roman" panose="02020603050405020304" pitchFamily="18" charset="0"/>
                <a:cs typeface="Times New Roman" panose="02020603050405020304" pitchFamily="18" charset="0"/>
              </a:rPr>
              <a:t> (Gráfico de dispersión): Este gráfico muestra cómo se alinean las predicciones con los valores reales. La gráfica muestra que el modelo se ajusta bien a la línea de identidad, lo que sugiere una buena correlación entre los valores reales y los predichos</a:t>
            </a:r>
          </a:p>
          <a:p>
            <a:pPr algn="l"/>
            <a:endParaRPr lang="es-UY" sz="1400" b="0" i="0" dirty="0">
              <a:solidFill>
                <a:srgbClr val="1F1F1F"/>
              </a:solidFill>
              <a:effectLst/>
              <a:latin typeface="Times New Roman" panose="02020603050405020304" pitchFamily="18" charset="0"/>
              <a:cs typeface="Times New Roman" panose="02020603050405020304" pitchFamily="18" charset="0"/>
            </a:endParaRPr>
          </a:p>
          <a:p>
            <a:pPr algn="l"/>
            <a:r>
              <a:rPr lang="es-UY" sz="1400" b="1" i="0" dirty="0">
                <a:solidFill>
                  <a:srgbClr val="1F1F1F"/>
                </a:solidFill>
                <a:effectLst/>
                <a:latin typeface="Times New Roman" panose="02020603050405020304" pitchFamily="18" charset="0"/>
                <a:cs typeface="Times New Roman" panose="02020603050405020304" pitchFamily="18" charset="0"/>
              </a:rPr>
              <a:t>2</a:t>
            </a:r>
            <a:r>
              <a:rPr lang="es-UY" sz="1400" b="0" i="0" dirty="0">
                <a:solidFill>
                  <a:srgbClr val="1F1F1F"/>
                </a:solidFill>
                <a:effectLst/>
                <a:latin typeface="Times New Roman" panose="02020603050405020304" pitchFamily="18" charset="0"/>
                <a:cs typeface="Times New Roman" panose="02020603050405020304" pitchFamily="18" charset="0"/>
              </a:rPr>
              <a:t> - </a:t>
            </a:r>
            <a:r>
              <a:rPr lang="es-UY" sz="1400" b="1" i="0" dirty="0">
                <a:solidFill>
                  <a:srgbClr val="1F1F1F"/>
                </a:solidFill>
                <a:effectLst/>
                <a:latin typeface="Times New Roman" panose="02020603050405020304" pitchFamily="18" charset="0"/>
                <a:cs typeface="Times New Roman" panose="02020603050405020304" pitchFamily="18" charset="0"/>
              </a:rPr>
              <a:t>Curva ROC y AUC:</a:t>
            </a:r>
            <a:r>
              <a:rPr lang="es-UY" sz="1400" b="0" i="0" dirty="0">
                <a:solidFill>
                  <a:srgbClr val="1F1F1F"/>
                </a:solidFill>
                <a:effectLst/>
                <a:latin typeface="Times New Roman" panose="02020603050405020304" pitchFamily="18" charset="0"/>
                <a:cs typeface="Times New Roman" panose="02020603050405020304" pitchFamily="18" charset="0"/>
              </a:rPr>
              <a:t> La curva ROC muestra una clara separación entre las clases, con un Área bajo la Curva (AUC) de 0.94, lo que indica una alta capacidad del modelo para diferenciar entre las clases. Un AUC cercano a 1 sugiere que el modelo tiene un excelente rendimiento en términos de sensibilidad y especificidad.</a:t>
            </a:r>
          </a:p>
          <a:p>
            <a:pPr algn="l"/>
            <a:endParaRPr lang="es-UY" sz="1400" b="0" i="0" dirty="0">
              <a:solidFill>
                <a:srgbClr val="1F1F1F"/>
              </a:solidFill>
              <a:effectLst/>
              <a:latin typeface="Times New Roman" panose="02020603050405020304" pitchFamily="18" charset="0"/>
              <a:cs typeface="Times New Roman" panose="02020603050405020304" pitchFamily="18" charset="0"/>
            </a:endParaRPr>
          </a:p>
          <a:p>
            <a:pPr algn="l"/>
            <a:r>
              <a:rPr lang="es-UY" sz="1400" b="1" i="0" dirty="0">
                <a:solidFill>
                  <a:srgbClr val="1F1F1F"/>
                </a:solidFill>
                <a:effectLst/>
                <a:latin typeface="Times New Roman" panose="02020603050405020304" pitchFamily="18" charset="0"/>
                <a:cs typeface="Times New Roman" panose="02020603050405020304" pitchFamily="18" charset="0"/>
              </a:rPr>
              <a:t>3 - Matriz de Confusión:</a:t>
            </a:r>
            <a:r>
              <a:rPr lang="es-UY" sz="1400" b="0" i="0" dirty="0">
                <a:solidFill>
                  <a:srgbClr val="1F1F1F"/>
                </a:solidFill>
                <a:effectLst/>
                <a:latin typeface="Times New Roman" panose="02020603050405020304" pitchFamily="18" charset="0"/>
                <a:cs typeface="Times New Roman" panose="02020603050405020304" pitchFamily="18" charset="0"/>
              </a:rPr>
              <a:t> Se usa para mostrar la cantidad de aciertos y errores del modelo en términos de las dos clases (por ejemplo, "No Depresión" y "Depresión"). El modelo logró clasificar correctamente 2800 casos negativos (No Depresión) y 2586 casos positivos (Depresión), Presenta 431 falsos positivos (casos clasificados incorrectamente como Depresión) y 398 falsos negativos (casos de Depresión que el modelo no detectó). La cantidad de falsos negativos es relativamente baja, lo cual es clave en este proyecto donde identificar correctamente los casos positivos es fundamental.</a:t>
            </a:r>
          </a:p>
          <a:p>
            <a:pPr algn="l"/>
            <a:endParaRPr lang="es-UY" sz="1400" dirty="0">
              <a:solidFill>
                <a:srgbClr val="1F1F1F"/>
              </a:solidFill>
              <a:latin typeface="Times New Roman" panose="02020603050405020304" pitchFamily="18" charset="0"/>
              <a:cs typeface="Times New Roman" panose="02020603050405020304" pitchFamily="18" charset="0"/>
            </a:endParaRPr>
          </a:p>
          <a:p>
            <a:pPr algn="l"/>
            <a:r>
              <a:rPr lang="es-UY" sz="1400" b="1" dirty="0">
                <a:solidFill>
                  <a:srgbClr val="1F1F1F"/>
                </a:solidFill>
                <a:latin typeface="Times New Roman" panose="02020603050405020304" pitchFamily="18" charset="0"/>
                <a:cs typeface="Times New Roman" panose="02020603050405020304" pitchFamily="18" charset="0"/>
              </a:rPr>
              <a:t>4</a:t>
            </a:r>
            <a:r>
              <a:rPr lang="es-UY" sz="1400" b="1" i="0" dirty="0">
                <a:solidFill>
                  <a:srgbClr val="1F1F1F"/>
                </a:solidFill>
                <a:effectLst/>
                <a:latin typeface="Times New Roman" panose="02020603050405020304" pitchFamily="18" charset="0"/>
                <a:cs typeface="Times New Roman" panose="02020603050405020304" pitchFamily="18" charset="0"/>
              </a:rPr>
              <a:t> - Histograma de Probabilidades Predichas</a:t>
            </a:r>
            <a:r>
              <a:rPr lang="es-UY" sz="1400" b="0" i="0" dirty="0">
                <a:solidFill>
                  <a:srgbClr val="1F1F1F"/>
                </a:solidFill>
                <a:effectLst/>
                <a:latin typeface="Times New Roman" panose="02020603050405020304" pitchFamily="18" charset="0"/>
                <a:cs typeface="Times New Roman" panose="02020603050405020304" pitchFamily="18" charset="0"/>
              </a:rPr>
              <a:t>: Muestra cómo se distribuyen las probabilidades predichas para la clase positiva, lo que da una idea de la confianza del modelo en sus predicciones.</a:t>
            </a:r>
          </a:p>
          <a:p>
            <a:pPr algn="l"/>
            <a:r>
              <a:rPr lang="es-UY" sz="1400" b="0" i="0" dirty="0">
                <a:solidFill>
                  <a:srgbClr val="1F1F1F"/>
                </a:solidFill>
                <a:effectLst/>
                <a:latin typeface="Times New Roman" panose="02020603050405020304" pitchFamily="18" charset="0"/>
                <a:cs typeface="Times New Roman" panose="02020603050405020304" pitchFamily="18" charset="0"/>
              </a:rPr>
              <a:t>Este histograma muestra que las predicciones tienden a concentrarse en valores cercanos a 0 y 1, lo que indica que el modelo es bastante seguro en sus decisiones y no tiende a hacer predicciones con baja confianza</a:t>
            </a:r>
          </a:p>
          <a:p>
            <a:pPr algn="l"/>
            <a:endParaRPr lang="es-UY" sz="1400" b="0" i="0" dirty="0">
              <a:solidFill>
                <a:srgbClr val="1F1F1F"/>
              </a:solidFill>
              <a:effectLst/>
              <a:latin typeface="Times New Roman" panose="02020603050405020304" pitchFamily="18" charset="0"/>
              <a:cs typeface="Times New Roman" panose="02020603050405020304" pitchFamily="18" charset="0"/>
            </a:endParaRPr>
          </a:p>
          <a:p>
            <a:pPr algn="l"/>
            <a:r>
              <a:rPr lang="es-UY" sz="1400" b="1" i="0" dirty="0">
                <a:solidFill>
                  <a:srgbClr val="1F1F1F"/>
                </a:solidFill>
                <a:effectLst/>
                <a:latin typeface="Times New Roman" panose="02020603050405020304" pitchFamily="18" charset="0"/>
                <a:cs typeface="Times New Roman" panose="02020603050405020304" pitchFamily="18" charset="0"/>
              </a:rPr>
              <a:t>5 - Visualización de Predicciones Individuales</a:t>
            </a:r>
            <a:r>
              <a:rPr lang="es-UY" sz="1400" b="0" i="0" dirty="0">
                <a:solidFill>
                  <a:srgbClr val="1F1F1F"/>
                </a:solidFill>
                <a:effectLst/>
                <a:latin typeface="Times New Roman" panose="02020603050405020304" pitchFamily="18" charset="0"/>
                <a:cs typeface="Times New Roman" panose="02020603050405020304" pitchFamily="18" charset="0"/>
              </a:rPr>
              <a:t>: Se crea un </a:t>
            </a:r>
            <a:r>
              <a:rPr lang="es-UY" sz="1400" b="0" i="0" dirty="0" err="1">
                <a:solidFill>
                  <a:srgbClr val="1F1F1F"/>
                </a:solidFill>
                <a:effectLst/>
                <a:latin typeface="Times New Roman" panose="02020603050405020304" pitchFamily="18" charset="0"/>
                <a:cs typeface="Times New Roman" panose="02020603050405020304" pitchFamily="18" charset="0"/>
              </a:rPr>
              <a:t>DataFrame</a:t>
            </a:r>
            <a:r>
              <a:rPr lang="es-UY" sz="1400" b="0" i="0" dirty="0">
                <a:solidFill>
                  <a:srgbClr val="1F1F1F"/>
                </a:solidFill>
                <a:effectLst/>
                <a:latin typeface="Times New Roman" panose="02020603050405020304" pitchFamily="18" charset="0"/>
                <a:cs typeface="Times New Roman" panose="02020603050405020304" pitchFamily="18" charset="0"/>
              </a:rPr>
              <a:t> con las predicciones y las probabilidades correspondientes, lo que permitirá ver ejemplos específicos de las predicciones.</a:t>
            </a:r>
          </a:p>
          <a:p>
            <a:pPr algn="l"/>
            <a:endParaRPr lang="es-UY" sz="1400" b="0" i="0" dirty="0">
              <a:solidFill>
                <a:srgbClr val="1F1F1F"/>
              </a:solidFill>
              <a:effectLst/>
              <a:latin typeface="Times New Roman" panose="02020603050405020304" pitchFamily="18" charset="0"/>
              <a:cs typeface="Times New Roman" panose="02020603050405020304" pitchFamily="18" charset="0"/>
            </a:endParaRPr>
          </a:p>
          <a:p>
            <a:endParaRPr lang="es-UY" dirty="0"/>
          </a:p>
        </p:txBody>
      </p:sp>
      <p:sp>
        <p:nvSpPr>
          <p:cNvPr id="2" name="Rectángulo: esquinas redondeadas 1">
            <a:extLst>
              <a:ext uri="{FF2B5EF4-FFF2-40B4-BE49-F238E27FC236}">
                <a16:creationId xmlns:a16="http://schemas.microsoft.com/office/drawing/2014/main" id="{4A329C94-62E3-C326-EA9B-2BF883B28E51}"/>
              </a:ext>
            </a:extLst>
          </p:cNvPr>
          <p:cNvSpPr/>
          <p:nvPr/>
        </p:nvSpPr>
        <p:spPr>
          <a:xfrm>
            <a:off x="0" y="0"/>
            <a:ext cx="3980254" cy="33236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3" name="Rectángulo: esquinas redondeadas 2">
            <a:extLst>
              <a:ext uri="{FF2B5EF4-FFF2-40B4-BE49-F238E27FC236}">
                <a16:creationId xmlns:a16="http://schemas.microsoft.com/office/drawing/2014/main" id="{1961BBEE-6110-AFA2-BB67-FDCE897F190C}"/>
              </a:ext>
            </a:extLst>
          </p:cNvPr>
          <p:cNvSpPr/>
          <p:nvPr/>
        </p:nvSpPr>
        <p:spPr>
          <a:xfrm>
            <a:off x="-11859" y="3429000"/>
            <a:ext cx="4003972" cy="14839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7" name="Rectángulo: esquinas redondeadas 6">
            <a:extLst>
              <a:ext uri="{FF2B5EF4-FFF2-40B4-BE49-F238E27FC236}">
                <a16:creationId xmlns:a16="http://schemas.microsoft.com/office/drawing/2014/main" id="{B35A13F7-6D7A-E94B-99DF-F23A5818656E}"/>
              </a:ext>
            </a:extLst>
          </p:cNvPr>
          <p:cNvSpPr/>
          <p:nvPr/>
        </p:nvSpPr>
        <p:spPr>
          <a:xfrm>
            <a:off x="-9680" y="5018292"/>
            <a:ext cx="4003972" cy="14839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8" name="Rectángulo: esquinas redondeadas 7">
            <a:extLst>
              <a:ext uri="{FF2B5EF4-FFF2-40B4-BE49-F238E27FC236}">
                <a16:creationId xmlns:a16="http://schemas.microsoft.com/office/drawing/2014/main" id="{679A8317-29A3-18B7-8D3C-029C2D58C0E5}"/>
              </a:ext>
            </a:extLst>
          </p:cNvPr>
          <p:cNvSpPr/>
          <p:nvPr/>
        </p:nvSpPr>
        <p:spPr>
          <a:xfrm>
            <a:off x="4154148" y="-1"/>
            <a:ext cx="8037852" cy="650221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0" name="Rectángulo: esquinas redondeadas 9">
            <a:extLst>
              <a:ext uri="{FF2B5EF4-FFF2-40B4-BE49-F238E27FC236}">
                <a16:creationId xmlns:a16="http://schemas.microsoft.com/office/drawing/2014/main" id="{44BB397D-639C-C4D1-98A9-97175869DE63}"/>
              </a:ext>
            </a:extLst>
          </p:cNvPr>
          <p:cNvSpPr/>
          <p:nvPr/>
        </p:nvSpPr>
        <p:spPr>
          <a:xfrm>
            <a:off x="4443191" y="355784"/>
            <a:ext cx="7498438" cy="493410"/>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UY" sz="20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Análisis del modelo</a:t>
            </a:r>
          </a:p>
        </p:txBody>
      </p:sp>
    </p:spTree>
    <p:extLst>
      <p:ext uri="{BB962C8B-B14F-4D97-AF65-F5344CB8AC3E}">
        <p14:creationId xmlns:p14="http://schemas.microsoft.com/office/powerpoint/2010/main" val="240023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24794-1732-7835-77AA-0CD5A2A85EB1}"/>
            </a:ext>
          </a:extLst>
        </p:cNvPr>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3A6CD226-C808-033B-BEB1-C0FC4F10B24E}"/>
              </a:ext>
            </a:extLst>
          </p:cNvPr>
          <p:cNvSpPr/>
          <p:nvPr/>
        </p:nvSpPr>
        <p:spPr>
          <a:xfrm>
            <a:off x="0" y="0"/>
            <a:ext cx="12192000" cy="1066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5" name="CuadroTexto 4">
            <a:extLst>
              <a:ext uri="{FF2B5EF4-FFF2-40B4-BE49-F238E27FC236}">
                <a16:creationId xmlns:a16="http://schemas.microsoft.com/office/drawing/2014/main" id="{AF324CC8-F5E9-7D78-1BE0-AB4D295FC9CF}"/>
              </a:ext>
            </a:extLst>
          </p:cNvPr>
          <p:cNvSpPr txBox="1"/>
          <p:nvPr/>
        </p:nvSpPr>
        <p:spPr>
          <a:xfrm>
            <a:off x="244928" y="157685"/>
            <a:ext cx="11261271" cy="707886"/>
          </a:xfrm>
          <a:prstGeom prst="rect">
            <a:avLst/>
          </a:prstGeom>
          <a:noFill/>
        </p:spPr>
        <p:txBody>
          <a:bodyPr wrap="square">
            <a:spAutoFit/>
          </a:bodyPr>
          <a:lstStyle/>
          <a:p>
            <a:r>
              <a:rPr lang="es-UY" sz="4000" b="1" dirty="0">
                <a:solidFill>
                  <a:schemeClr val="bg1"/>
                </a:solidFill>
              </a:rPr>
              <a:t>6                    </a:t>
            </a:r>
            <a:r>
              <a:rPr lang="es-UY" sz="4000" b="1" i="0" dirty="0">
                <a:solidFill>
                  <a:schemeClr val="bg1"/>
                </a:solidFill>
                <a:effectLst/>
                <a:latin typeface="Times New Roman" panose="02020603050405020304" pitchFamily="18" charset="0"/>
                <a:cs typeface="Times New Roman" panose="02020603050405020304" pitchFamily="18" charset="0"/>
              </a:rPr>
              <a:t>Respondemos preguntas objetivo</a:t>
            </a:r>
            <a:endParaRPr lang="es-UY" dirty="0">
              <a:solidFill>
                <a:schemeClr val="bg1"/>
              </a:solidFill>
              <a:latin typeface="Times New Roman" panose="02020603050405020304" pitchFamily="18" charset="0"/>
              <a:cs typeface="Times New Roman" panose="02020603050405020304" pitchFamily="18" charset="0"/>
            </a:endParaRPr>
          </a:p>
        </p:txBody>
      </p:sp>
      <p:sp>
        <p:nvSpPr>
          <p:cNvPr id="9" name="CuadroTexto 8">
            <a:extLst>
              <a:ext uri="{FF2B5EF4-FFF2-40B4-BE49-F238E27FC236}">
                <a16:creationId xmlns:a16="http://schemas.microsoft.com/office/drawing/2014/main" id="{FD205CA1-2DFF-683B-1AEE-A1B442F20D55}"/>
              </a:ext>
            </a:extLst>
          </p:cNvPr>
          <p:cNvSpPr txBox="1"/>
          <p:nvPr/>
        </p:nvSpPr>
        <p:spPr>
          <a:xfrm>
            <a:off x="244928" y="1109022"/>
            <a:ext cx="11762014" cy="738664"/>
          </a:xfrm>
          <a:prstGeom prst="rect">
            <a:avLst/>
          </a:prstGeom>
          <a:noFill/>
        </p:spPr>
        <p:txBody>
          <a:bodyPr wrap="square">
            <a:spAutoFit/>
          </a:bodyPr>
          <a:lstStyle/>
          <a:p>
            <a:pPr algn="l"/>
            <a:endParaRPr lang="es-UY" sz="2400" dirty="0">
              <a:solidFill>
                <a:srgbClr val="1F1F1F"/>
              </a:solidFill>
              <a:latin typeface="Roboto" panose="02000000000000000000" pitchFamily="2" charset="0"/>
            </a:endParaRPr>
          </a:p>
          <a:p>
            <a:pPr marL="285750" indent="-285750" algn="l">
              <a:buFont typeface="Arial" panose="020B0604020202020204" pitchFamily="34" charset="0"/>
              <a:buChar char="•"/>
            </a:pPr>
            <a:endParaRPr lang="es-UY" b="0" i="0" dirty="0">
              <a:solidFill>
                <a:srgbClr val="1F1F1F"/>
              </a:solidFill>
              <a:effectLst/>
              <a:latin typeface="Roboto" panose="02000000000000000000" pitchFamily="2" charset="0"/>
            </a:endParaRPr>
          </a:p>
        </p:txBody>
      </p:sp>
      <p:sp>
        <p:nvSpPr>
          <p:cNvPr id="3" name="CuadroTexto 2">
            <a:extLst>
              <a:ext uri="{FF2B5EF4-FFF2-40B4-BE49-F238E27FC236}">
                <a16:creationId xmlns:a16="http://schemas.microsoft.com/office/drawing/2014/main" id="{F757A77B-AF7A-9E40-B01B-41AB588B7E8A}"/>
              </a:ext>
            </a:extLst>
          </p:cNvPr>
          <p:cNvSpPr txBox="1"/>
          <p:nvPr/>
        </p:nvSpPr>
        <p:spPr>
          <a:xfrm>
            <a:off x="244928" y="1125193"/>
            <a:ext cx="11762014" cy="4801314"/>
          </a:xfrm>
          <a:prstGeom prst="rect">
            <a:avLst/>
          </a:prstGeom>
          <a:noFill/>
        </p:spPr>
        <p:txBody>
          <a:bodyPr wrap="square">
            <a:spAutoFit/>
          </a:bodyPr>
          <a:lstStyle/>
          <a:p>
            <a:pPr marL="285750" indent="-285750" algn="l">
              <a:buFont typeface="Arial" panose="020B0604020202020204" pitchFamily="34" charset="0"/>
              <a:buChar char="•"/>
            </a:pPr>
            <a:r>
              <a:rPr lang="es-UY" b="0" i="0" dirty="0">
                <a:solidFill>
                  <a:srgbClr val="1F1F1F"/>
                </a:solidFill>
                <a:effectLst/>
                <a:latin typeface="Times New Roman" panose="02020603050405020304" pitchFamily="18" charset="0"/>
                <a:cs typeface="Times New Roman" panose="02020603050405020304" pitchFamily="18" charset="0"/>
              </a:rPr>
              <a:t>¿Existen diferencias significativas según género, edad o ciudad de residencia?</a:t>
            </a:r>
          </a:p>
          <a:p>
            <a:pPr marL="285750" indent="-285750" algn="l">
              <a:buFont typeface="Arial" panose="020B0604020202020204" pitchFamily="34" charset="0"/>
              <a:buChar char="•"/>
            </a:pPr>
            <a:r>
              <a:rPr lang="es-UY" b="0" i="0" dirty="0">
                <a:solidFill>
                  <a:srgbClr val="1F1F1F"/>
                </a:solidFill>
                <a:effectLst/>
                <a:latin typeface="Times New Roman" panose="02020603050405020304" pitchFamily="18" charset="0"/>
                <a:cs typeface="Times New Roman" panose="02020603050405020304" pitchFamily="18" charset="0"/>
              </a:rPr>
              <a:t>¿El historial familiar respecto a la salud mental influye en la probabilidad de que el individuo tenga depresión?</a:t>
            </a:r>
          </a:p>
          <a:p>
            <a:pPr marL="285750" indent="-285750" algn="l">
              <a:buFont typeface="Arial" panose="020B0604020202020204" pitchFamily="34" charset="0"/>
              <a:buChar char="•"/>
            </a:pPr>
            <a:r>
              <a:rPr lang="es-UY" b="0" i="0" dirty="0">
                <a:solidFill>
                  <a:srgbClr val="1F1F1F"/>
                </a:solidFill>
                <a:effectLst/>
                <a:latin typeface="Times New Roman" panose="02020603050405020304" pitchFamily="18" charset="0"/>
                <a:cs typeface="Times New Roman" panose="02020603050405020304" pitchFamily="18" charset="0"/>
              </a:rPr>
              <a:t>¿Cómo afectan la presión laboral, académica y financiera en la depresión del individuo? ¿Qué factores tienen mayor peso en el desarrollo de depresión en estudiantes?</a:t>
            </a:r>
          </a:p>
          <a:p>
            <a:pPr marL="285750" indent="-285750" algn="l">
              <a:buFont typeface="Arial" panose="020B0604020202020204" pitchFamily="34" charset="0"/>
              <a:buChar char="•"/>
            </a:pPr>
            <a:endParaRPr lang="es-UY" dirty="0">
              <a:solidFill>
                <a:srgbClr val="1F1F1F"/>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s-UY" b="0" i="0" dirty="0">
              <a:solidFill>
                <a:srgbClr val="1F1F1F"/>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s-UY" dirty="0">
              <a:solidFill>
                <a:srgbClr val="1F1F1F"/>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s-UY" b="0" i="0" dirty="0">
              <a:solidFill>
                <a:srgbClr val="1F1F1F"/>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s-UY" dirty="0">
              <a:solidFill>
                <a:srgbClr val="1F1F1F"/>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s-UY" b="0" i="0" dirty="0">
              <a:solidFill>
                <a:srgbClr val="1F1F1F"/>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s-UY" dirty="0">
              <a:solidFill>
                <a:srgbClr val="1F1F1F"/>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s-UY" b="0" i="0" dirty="0">
              <a:solidFill>
                <a:srgbClr val="1F1F1F"/>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s-UY" dirty="0">
              <a:solidFill>
                <a:srgbClr val="1F1F1F"/>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s-UY" b="0" i="0" dirty="0">
              <a:solidFill>
                <a:srgbClr val="1F1F1F"/>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s-UY" dirty="0">
              <a:solidFill>
                <a:srgbClr val="1F1F1F"/>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s-UY" b="0" i="0" dirty="0">
              <a:solidFill>
                <a:srgbClr val="1F1F1F"/>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s-UY" b="0" i="0" dirty="0">
              <a:solidFill>
                <a:srgbClr val="1F1F1F"/>
              </a:solidFill>
              <a:effectLst/>
              <a:latin typeface="Times New Roman" panose="02020603050405020304" pitchFamily="18" charset="0"/>
              <a:cs typeface="Times New Roman" panose="02020603050405020304" pitchFamily="18" charset="0"/>
            </a:endParaRPr>
          </a:p>
        </p:txBody>
      </p:sp>
      <p:pic>
        <p:nvPicPr>
          <p:cNvPr id="7" name="Imagen 6">
            <a:extLst>
              <a:ext uri="{FF2B5EF4-FFF2-40B4-BE49-F238E27FC236}">
                <a16:creationId xmlns:a16="http://schemas.microsoft.com/office/drawing/2014/main" id="{C483941B-383A-BA13-4470-B3AE81F62A3B}"/>
              </a:ext>
            </a:extLst>
          </p:cNvPr>
          <p:cNvPicPr>
            <a:picLocks noChangeAspect="1"/>
          </p:cNvPicPr>
          <p:nvPr/>
        </p:nvPicPr>
        <p:blipFill>
          <a:blip r:embed="rId2"/>
          <a:stretch>
            <a:fillRect/>
          </a:stretch>
        </p:blipFill>
        <p:spPr>
          <a:xfrm>
            <a:off x="132280" y="2478003"/>
            <a:ext cx="6847114" cy="4408676"/>
          </a:xfrm>
          <a:prstGeom prst="rect">
            <a:avLst/>
          </a:prstGeom>
        </p:spPr>
      </p:pic>
      <p:pic>
        <p:nvPicPr>
          <p:cNvPr id="10" name="Imagen 9">
            <a:extLst>
              <a:ext uri="{FF2B5EF4-FFF2-40B4-BE49-F238E27FC236}">
                <a16:creationId xmlns:a16="http://schemas.microsoft.com/office/drawing/2014/main" id="{9BA0E8A0-3A02-F2E2-6B72-5E87D8168690}"/>
              </a:ext>
            </a:extLst>
          </p:cNvPr>
          <p:cNvPicPr>
            <a:picLocks noChangeAspect="1"/>
          </p:cNvPicPr>
          <p:nvPr/>
        </p:nvPicPr>
        <p:blipFill>
          <a:blip r:embed="rId3"/>
          <a:stretch>
            <a:fillRect/>
          </a:stretch>
        </p:blipFill>
        <p:spPr>
          <a:xfrm>
            <a:off x="7124028" y="2823223"/>
            <a:ext cx="4995562" cy="3418016"/>
          </a:xfrm>
          <a:prstGeom prst="rect">
            <a:avLst/>
          </a:prstGeom>
        </p:spPr>
      </p:pic>
      <p:sp>
        <p:nvSpPr>
          <p:cNvPr id="11" name="Rectángulo: esquinas redondeadas 10">
            <a:extLst>
              <a:ext uri="{FF2B5EF4-FFF2-40B4-BE49-F238E27FC236}">
                <a16:creationId xmlns:a16="http://schemas.microsoft.com/office/drawing/2014/main" id="{946215CD-30BD-A13C-68E6-BCF34D8A7D30}"/>
              </a:ext>
            </a:extLst>
          </p:cNvPr>
          <p:cNvSpPr/>
          <p:nvPr/>
        </p:nvSpPr>
        <p:spPr>
          <a:xfrm>
            <a:off x="87087" y="1140100"/>
            <a:ext cx="11919856" cy="126460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2" name="Rectángulo: esquinas redondeadas 11">
            <a:extLst>
              <a:ext uri="{FF2B5EF4-FFF2-40B4-BE49-F238E27FC236}">
                <a16:creationId xmlns:a16="http://schemas.microsoft.com/office/drawing/2014/main" id="{88A595D0-C62E-C0BB-21FC-D779D71CB76D}"/>
              </a:ext>
            </a:extLst>
          </p:cNvPr>
          <p:cNvSpPr/>
          <p:nvPr/>
        </p:nvSpPr>
        <p:spPr>
          <a:xfrm>
            <a:off x="72409" y="2435781"/>
            <a:ext cx="7051617" cy="440867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3" name="Rectángulo: esquinas redondeadas 12">
            <a:extLst>
              <a:ext uri="{FF2B5EF4-FFF2-40B4-BE49-F238E27FC236}">
                <a16:creationId xmlns:a16="http://schemas.microsoft.com/office/drawing/2014/main" id="{D82DC096-F3D2-CDA7-02F8-5397A8A0B55C}"/>
              </a:ext>
            </a:extLst>
          </p:cNvPr>
          <p:cNvSpPr/>
          <p:nvPr/>
        </p:nvSpPr>
        <p:spPr>
          <a:xfrm>
            <a:off x="7236674" y="2563600"/>
            <a:ext cx="4823045" cy="428085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52181306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3144</Words>
  <Application>Microsoft Office PowerPoint</Application>
  <PresentationFormat>Panorámica</PresentationFormat>
  <Paragraphs>140</Paragraphs>
  <Slides>17</Slides>
  <Notes>0</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17</vt:i4>
      </vt:variant>
    </vt:vector>
  </HeadingPairs>
  <TitlesOfParts>
    <vt:vector size="24" baseType="lpstr">
      <vt:lpstr>Aptos</vt:lpstr>
      <vt:lpstr>Aptos Display</vt:lpstr>
      <vt:lpstr>Arial</vt:lpstr>
      <vt:lpstr>Roboto</vt:lpstr>
      <vt:lpstr>Times New Roman</vt:lpstr>
      <vt:lpstr>Tema de Office</vt:lpstr>
      <vt:lpstr>Worksheet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Telefonica Moviles del Uruguay, 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GOMEZ SANTIAGO</dc:creator>
  <cp:lastModifiedBy>GOMEZ SANTIAGO</cp:lastModifiedBy>
  <cp:revision>11</cp:revision>
  <dcterms:created xsi:type="dcterms:W3CDTF">2025-02-04T01:03:54Z</dcterms:created>
  <dcterms:modified xsi:type="dcterms:W3CDTF">2025-03-25T22:01:29Z</dcterms:modified>
</cp:coreProperties>
</file>