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6"/>
  </p:notesMasterIdLst>
  <p:sldIdLst>
    <p:sldId id="964" r:id="rId2"/>
    <p:sldId id="963" r:id="rId3"/>
    <p:sldId id="965" r:id="rId4"/>
    <p:sldId id="975" r:id="rId5"/>
    <p:sldId id="966" r:id="rId6"/>
    <p:sldId id="968" r:id="rId7"/>
    <p:sldId id="967" r:id="rId8"/>
    <p:sldId id="974" r:id="rId9"/>
    <p:sldId id="969" r:id="rId10"/>
    <p:sldId id="970" r:id="rId11"/>
    <p:sldId id="971" r:id="rId12"/>
    <p:sldId id="972" r:id="rId13"/>
    <p:sldId id="973" r:id="rId14"/>
    <p:sldId id="976" r:id="rId15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ura" initials="m" lastIdx="1" clrIdx="0">
    <p:extLst>
      <p:ext uri="{19B8F6BF-5375-455C-9EA6-DF929625EA0E}">
        <p15:presenceInfo xmlns:p15="http://schemas.microsoft.com/office/powerpoint/2012/main" userId="miu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5C0"/>
    <a:srgbClr val="000000"/>
    <a:srgbClr val="FF9933"/>
    <a:srgbClr val="C9E0F9"/>
    <a:srgbClr val="FDD9D7"/>
    <a:srgbClr val="FFC000"/>
    <a:srgbClr val="FF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7" autoAdjust="0"/>
    <p:restoredTop sz="96215" autoAdjust="0"/>
  </p:normalViewPr>
  <p:slideViewPr>
    <p:cSldViewPr>
      <p:cViewPr varScale="1">
        <p:scale>
          <a:sx n="87" d="100"/>
          <a:sy n="87" d="100"/>
        </p:scale>
        <p:origin x="51" y="28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F9FF859-655C-425F-BC97-5EC748546E8F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49DEF0F-3B84-4208-BB7C-CBBD018E9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52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DEF0F-3B84-4208-BB7C-CBBD018E99D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708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DEF0F-3B84-4208-BB7C-CBBD018E99D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030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DEF0F-3B84-4208-BB7C-CBBD018E99D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823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DEF0F-3B84-4208-BB7C-CBBD018E99D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834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DEF0F-3B84-4208-BB7C-CBBD018E99D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12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DEF0F-3B84-4208-BB7C-CBBD018E99D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79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DEF0F-3B84-4208-BB7C-CBBD018E99D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8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DEF0F-3B84-4208-BB7C-CBBD018E99D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925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DEF0F-3B84-4208-BB7C-CBBD018E99D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804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DEF0F-3B84-4208-BB7C-CBBD018E99D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46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DEF0F-3B84-4208-BB7C-CBBD018E99D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092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DEF0F-3B84-4208-BB7C-CBBD018E99D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358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DEF0F-3B84-4208-BB7C-CBBD018E99D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92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2400" y="1127341"/>
            <a:ext cx="7999200" cy="230165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72400" y="3429000"/>
            <a:ext cx="7999200" cy="25722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altLang="ja-JP" sz="2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Subtitle</a:t>
            </a:r>
            <a:endParaRPr kumimoji="1" lang="ja-JP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: with Heading +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4896662"/>
            <a:ext cx="9144000" cy="718103"/>
          </a:xfrm>
        </p:spPr>
        <p:txBody>
          <a:bodyPr>
            <a:normAutofit/>
          </a:bodyPr>
          <a:lstStyle>
            <a:lvl1pPr algn="ctr">
              <a:def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ja-JP"/>
              <a:t>levii Inc.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>
          <a:xfrm>
            <a:off x="-1" y="4651226"/>
            <a:ext cx="9144000" cy="206375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コンテンツ プレースホルダー 4"/>
          <p:cNvSpPr>
            <a:spLocks noGrp="1"/>
          </p:cNvSpPr>
          <p:nvPr>
            <p:ph sz="quarter" idx="16"/>
          </p:nvPr>
        </p:nvSpPr>
        <p:spPr>
          <a:xfrm>
            <a:off x="457200" y="5614765"/>
            <a:ext cx="8229600" cy="873416"/>
          </a:xfrm>
        </p:spPr>
        <p:txBody>
          <a:bodyPr>
            <a:noAutofit/>
          </a:bodyPr>
          <a:lstStyle>
            <a:lvl1pPr marL="0" indent="0">
              <a:buNone/>
              <a:def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図プレースホルダー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4651226"/>
          </a:xfr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6856" r="16856"/>
            </a:stretch>
          </a:blipFill>
        </p:spPr>
        <p:txBody>
          <a:bodyPr>
            <a:noAutofit/>
          </a:bodyPr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プレースホルダーまでドラッグするかアイコンをクリックして図を追加</a:t>
            </a:r>
            <a:endParaRPr kumimoji="1" lang="en-US" altLang="ja-JP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2" y="5770078"/>
            <a:ext cx="9144001" cy="718103"/>
          </a:xfrm>
        </p:spPr>
        <p:txBody>
          <a:bodyPr>
            <a:normAutofit/>
          </a:bodyPr>
          <a:lstStyle>
            <a:lvl1pPr algn="ctr">
              <a:def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ja-JP"/>
              <a:t>levii Inc.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7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0" y="0"/>
            <a:ext cx="9144000" cy="5478564"/>
          </a:xfrm>
        </p:spPr>
        <p:txBody>
          <a:bodyPr/>
          <a:lstStyle>
            <a:lvl1pPr>
              <a:def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>
          <a:xfrm>
            <a:off x="0" y="5478564"/>
            <a:ext cx="9144000" cy="206619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: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2" y="5770078"/>
            <a:ext cx="9144001" cy="718103"/>
          </a:xfrm>
        </p:spPr>
        <p:txBody>
          <a:bodyPr>
            <a:normAutofit/>
          </a:bodyPr>
          <a:lstStyle>
            <a:lvl1pPr algn="ctr">
              <a:def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ja-JP"/>
              <a:t>levii Inc.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>
          <a:xfrm>
            <a:off x="0" y="5478564"/>
            <a:ext cx="9144000" cy="206619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図プレースホルダー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478563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0635" r="10635"/>
            </a:stretch>
          </a:blipFill>
        </p:spPr>
        <p:txBody>
          <a:bodyPr>
            <a:noAutofit/>
          </a:bodyPr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プレースホルダーまでドラッグするかアイコンをクリックして図を追加</a:t>
            </a:r>
            <a:endParaRPr kumimoji="1" lang="en-US" altLang="ja-JP" dirty="0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6857999"/>
          </a:xfr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kumimoji="1" lang="ja-JP" altLang="en-US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Body: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3"/>
          </p:nvPr>
        </p:nvSpPr>
        <p:spPr>
          <a:xfrm>
            <a:off x="4538133" y="0"/>
            <a:ext cx="4605867" cy="6858000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プレースホルダーまでドラッグするかアイコンをクリックして図を追加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levii Inc.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457201" y="417690"/>
            <a:ext cx="3719688" cy="581277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 sz="20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 sz="18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 sz="16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 sz="16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Body: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levii Inc.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図プレースホルダー 6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425244" cy="6858000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プレースホルダーまでドラッグするかアイコンをクリックして図を追加</a:t>
            </a:r>
          </a:p>
        </p:txBody>
      </p:sp>
      <p:sp>
        <p:nvSpPr>
          <p:cNvPr id="6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4876801" y="428979"/>
            <a:ext cx="3810000" cy="581277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 sz="20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 sz="18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 sz="16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 sz="16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909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2400" y="1127341"/>
            <a:ext cx="7999200" cy="230165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lang="en-US" sz="5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72400" y="3429000"/>
            <a:ext cx="7999200" cy="25722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altLang="ja-JP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Subtitle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screen">
            <a:alphaModFix/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00" y="529486"/>
            <a:ext cx="895156" cy="45948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alphaModFix amt="5000"/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656202" y="2470507"/>
            <a:ext cx="6334062" cy="3251261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: Mai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7200" y="469008"/>
            <a:ext cx="8229600" cy="593222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Heading</a:t>
            </a:r>
            <a:endParaRPr kumimoji="1" lang="ja-JP" altLang="en-US" dirty="0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: Invert Colo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7200" y="469008"/>
            <a:ext cx="8229600" cy="593222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lang="en-US" altLang="ja-JP" sz="4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Heading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alphaModFix amt="5000"/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656202" y="2470507"/>
            <a:ext cx="6334062" cy="3251261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: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6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6857999"/>
          </a:xfr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kumimoji="1" lang="ja-JP" altLang="en-US" dirty="0"/>
              <a:t>プレースホルダーまでドラッグするかアイコンをクリックして図を追加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2416930"/>
            <a:ext cx="9144000" cy="2024141"/>
          </a:xfrm>
          <a:solidFill>
            <a:schemeClr val="bg2">
              <a:lumMod val="25000"/>
              <a:alpha val="80000"/>
            </a:schemeClr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 + Body: Mai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457200" y="1606552"/>
            <a:ext cx="8229600" cy="4623909"/>
          </a:xfrm>
        </p:spPr>
        <p:txBody>
          <a:bodyPr/>
          <a:lstStyle>
            <a:lvl1pPr>
              <a:def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ja-JP"/>
              <a:t>levii Inc.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 + Body: Invert Colo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alphaModFix amt="5000"/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656202" y="2470507"/>
            <a:ext cx="6334062" cy="3251261"/>
          </a:xfrm>
          <a:prstGeom prst="rect">
            <a:avLst/>
          </a:prstGeom>
        </p:spPr>
      </p:pic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457200" y="1606552"/>
            <a:ext cx="8229600" cy="4623909"/>
          </a:xfrm>
        </p:spPr>
        <p:txBody>
          <a:bodyPr/>
          <a:lstStyle>
            <a:lvl1pPr>
              <a:defRPr lang="ja-JP" altLang="en-US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 lang="ja-JP" altLang="en-US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 lang="ja-JP" altLang="en-US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 lang="ja-JP" altLang="en-US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 lang="ja-JP" altLang="en-US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ja-JP"/>
              <a:t>levii Inc.</a:t>
            </a:r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 + Body: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6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6857999"/>
          </a:xfr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プレースホルダーまでドラッグするかアイコンをクリックして図を追加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0" y="0"/>
            <a:ext cx="9144000" cy="6858000"/>
          </a:xfrm>
          <a:solidFill>
            <a:schemeClr val="bg2">
              <a:lumMod val="25000"/>
              <a:alpha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457200" y="1606552"/>
            <a:ext cx="8229600" cy="4623909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ja-JP"/>
              <a:t>levii Inc.</a:t>
            </a:r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with Heading +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4896662"/>
            <a:ext cx="9144000" cy="718103"/>
          </a:xfrm>
        </p:spPr>
        <p:txBody>
          <a:bodyPr>
            <a:normAutofit/>
          </a:bodyPr>
          <a:lstStyle>
            <a:lvl1pPr algn="ctr">
              <a:def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altLang="ja-JP"/>
              <a:t>levii Inc.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7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0" y="0"/>
            <a:ext cx="9144000" cy="4651933"/>
          </a:xfrm>
        </p:spPr>
        <p:txBody>
          <a:bodyPr/>
          <a:lstStyle>
            <a:lvl1pPr>
              <a:def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>
          <a:xfrm>
            <a:off x="-1" y="4651226"/>
            <a:ext cx="9144000" cy="206375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コンテンツ プレースホルダー 4"/>
          <p:cNvSpPr>
            <a:spLocks noGrp="1"/>
          </p:cNvSpPr>
          <p:nvPr>
            <p:ph sz="quarter" idx="16"/>
          </p:nvPr>
        </p:nvSpPr>
        <p:spPr>
          <a:xfrm>
            <a:off x="457200" y="5614765"/>
            <a:ext cx="8229600" cy="873416"/>
          </a:xfrm>
        </p:spPr>
        <p:txBody>
          <a:bodyPr>
            <a:noAutofit/>
          </a:bodyPr>
          <a:lstStyle>
            <a:lvl1pPr marL="0" indent="0">
              <a:buNone/>
              <a:def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プレースホルダー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-1" y="6488182"/>
            <a:ext cx="3955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ja-JP" dirty="0" err="1"/>
              <a:t>levii</a:t>
            </a:r>
            <a:r>
              <a:rPr lang="en-US" altLang="ja-JP" dirty="0"/>
              <a:t> Inc.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>
          <a:xfrm>
            <a:off x="7010400" y="64881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08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9" r:id="rId1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lang="ja-JP" altLang="en-US" sz="2800" kern="120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altLang="en-US" sz="24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alt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alt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altLang="en-US" sz="18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ja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webiotmakers/materi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33" y="736417"/>
            <a:ext cx="9144000" cy="1334989"/>
          </a:xfrm>
        </p:spPr>
        <p:txBody>
          <a:bodyPr anchor="ctr"/>
          <a:lstStyle/>
          <a:p>
            <a:r>
              <a:rPr lang="ja-JP" altLang="en-US" dirty="0"/>
              <a:t>アイデアワークショップ</a:t>
            </a:r>
            <a:endParaRPr kumimoji="1" lang="ja-JP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82C45A9-5FFF-4A59-85F5-2801A23BD7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988840"/>
            <a:ext cx="3960440" cy="3714508"/>
          </a:xfrm>
          <a:prstGeom prst="rect">
            <a:avLst/>
          </a:prstGeom>
        </p:spPr>
      </p:pic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77E4368-C6E0-4C80-8375-CF1C25B53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381328"/>
            <a:ext cx="904569" cy="31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5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BD3376A-8C66-4BEA-A5CA-3D8DC11CAC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38971" y="-1143000"/>
            <a:ext cx="6466058" cy="91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7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77B79C8-677E-4E87-AB35-D41E506D56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36971" y="-1143000"/>
            <a:ext cx="6470057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8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3EB8A6-4E31-4A19-A512-7A1AB459CD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44477" y="-1143000"/>
            <a:ext cx="6455046" cy="91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3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4E35A9C-9E80-4749-B082-6EF8D1B20E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44324" y="-1143000"/>
            <a:ext cx="6455352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BD7BB25-4CBB-4D90-B705-B49F6F536848}"/>
              </a:ext>
            </a:extLst>
          </p:cNvPr>
          <p:cNvSpPr/>
          <p:nvPr/>
        </p:nvSpPr>
        <p:spPr>
          <a:xfrm>
            <a:off x="323528" y="188639"/>
            <a:ext cx="8640960" cy="6336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E9406DA2-7A1E-4836-9327-BEB32901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9"/>
            <a:ext cx="8640960" cy="7627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この資料のライセンスについて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CD69E30-FCF1-426A-A624-F449B7B5A07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560" y="980728"/>
            <a:ext cx="8064896" cy="166388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ja-JP" altLang="en-US" sz="1600" dirty="0"/>
              <a:t>この資料は、総務省「</a:t>
            </a:r>
            <a:r>
              <a:rPr kumimoji="1" lang="en-US" altLang="ja-JP" sz="1600" dirty="0"/>
              <a:t>IoT</a:t>
            </a:r>
            <a:r>
              <a:rPr lang="ja-JP" altLang="en-US" sz="1600" dirty="0"/>
              <a:t>機器等の電波利用システムの適正利用のための</a:t>
            </a:r>
            <a:r>
              <a:rPr lang="en-US" altLang="ja-JP" sz="1600" dirty="0"/>
              <a:t>ICT</a:t>
            </a:r>
            <a:r>
              <a:rPr lang="ja-JP" altLang="en-US" sz="1600" dirty="0"/>
              <a:t>人材育成事業」の一環として実施された学生や若手エンジニアを対象とした</a:t>
            </a:r>
            <a:r>
              <a:rPr lang="en-US" altLang="ja-JP" sz="1600" dirty="0"/>
              <a:t>IoT</a:t>
            </a:r>
            <a:r>
              <a:rPr lang="ja-JP" altLang="en-US" sz="1600" dirty="0"/>
              <a:t>システム開発のスキルアップイベント「</a:t>
            </a:r>
            <a:r>
              <a:rPr lang="en-US" altLang="ja-JP" sz="1600" dirty="0"/>
              <a:t>Web×IoT </a:t>
            </a:r>
            <a:r>
              <a:rPr lang="ja-JP" altLang="en-US" sz="1600" dirty="0"/>
              <a:t>メイカーズチャレンジ </a:t>
            </a:r>
            <a:r>
              <a:rPr lang="en-US" altLang="ja-JP" sz="1600" dirty="0"/>
              <a:t>2019-20 in </a:t>
            </a:r>
            <a:r>
              <a:rPr lang="ja-JP" altLang="en-US" sz="1600" dirty="0"/>
              <a:t>鳥取」のアイデアワークショップの資料として、講師の鳥取大学</a:t>
            </a:r>
            <a:r>
              <a:rPr lang="zh-CN" altLang="en-US" sz="1600" dirty="0"/>
              <a:t>工学研究科 機械宇宙工学専攻 助教 </a:t>
            </a:r>
            <a:r>
              <a:rPr lang="ja-JP" altLang="en-US" sz="1600" dirty="0"/>
              <a:t>三浦 政司 氏が作成されたスライドです。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2000" dirty="0"/>
          </a:p>
        </p:txBody>
      </p:sp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3880286-F7B8-4A9A-BFC6-BE6615E9F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580" y="2564904"/>
            <a:ext cx="1439470" cy="504056"/>
          </a:xfrm>
          <a:prstGeom prst="rect">
            <a:avLst/>
          </a:prstGeom>
        </p:spPr>
      </p:pic>
      <p:sp>
        <p:nvSpPr>
          <p:cNvPr id="11" name="コンテンツ プレースホルダー 7">
            <a:extLst>
              <a:ext uri="{FF2B5EF4-FFF2-40B4-BE49-F238E27FC236}">
                <a16:creationId xmlns:a16="http://schemas.microsoft.com/office/drawing/2014/main" id="{E1B65827-EEE2-4E4B-8795-BB8FB8E2FF06}"/>
              </a:ext>
            </a:extLst>
          </p:cNvPr>
          <p:cNvSpPr txBox="1">
            <a:spLocks/>
          </p:cNvSpPr>
          <p:nvPr/>
        </p:nvSpPr>
        <p:spPr>
          <a:xfrm>
            <a:off x="598867" y="3267824"/>
            <a:ext cx="8064896" cy="30915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lang="ja-JP" altLang="en-US" sz="2800" kern="12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ja-JP" altLang="en-US" sz="2400" kern="12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ja-JP" altLang="en-US" sz="2000" kern="12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ja-JP" altLang="en-US" sz="1800" kern="1200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ja-JP" altLang="en-US" sz="1800" kern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ja-JP" altLang="en-US" sz="1600" dirty="0"/>
              <a:t>クリエイティブ・コモンズ・ライセンス　表示</a:t>
            </a:r>
            <a:r>
              <a:rPr lang="en-US" altLang="ja-JP" sz="1600" dirty="0"/>
              <a:t>4.0 </a:t>
            </a:r>
            <a:r>
              <a:rPr lang="ja-JP" altLang="en-US" sz="1600" dirty="0"/>
              <a:t>国際 </a:t>
            </a:r>
            <a:r>
              <a:rPr lang="en-US" altLang="ja-JP" sz="1600" dirty="0"/>
              <a:t>(CC-BY) </a:t>
            </a:r>
            <a:r>
              <a:rPr lang="ja-JP" altLang="en-US" sz="1600" dirty="0"/>
              <a:t>によって許諾されていますので、この資料を基に改変や再配布いただくことも可能です。</a:t>
            </a:r>
            <a:endParaRPr lang="en-US" altLang="ja-JP" sz="1600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1600" dirty="0"/>
              <a:t>（</a:t>
            </a:r>
            <a:r>
              <a:rPr lang="en-US" altLang="ja-JP" sz="1600" dirty="0"/>
              <a:t>CC-BY </a:t>
            </a:r>
            <a:r>
              <a:rPr lang="ja-JP" altLang="en-US" sz="1600" dirty="0"/>
              <a:t>ライセンスの内容を知りたい方は </a:t>
            </a:r>
            <a:r>
              <a:rPr lang="en-US" altLang="ja-JP" sz="1600" dirty="0">
                <a:solidFill>
                  <a:srgbClr val="1565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https://creativecommons.org/licenses/by/4.0/deed.ja </a:t>
            </a:r>
            <a:r>
              <a:rPr lang="ja-JP" altLang="en-US" sz="1600" dirty="0"/>
              <a:t>でご確認ください。）</a:t>
            </a:r>
            <a:endParaRPr lang="en-US" altLang="ja-JP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ja-JP" sz="1600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1600" dirty="0"/>
              <a:t>なお、この資料のブラッシュアップやアップデート等をされた場合は、以下の</a:t>
            </a:r>
            <a:r>
              <a:rPr lang="en-US" altLang="ja-JP" sz="1600" dirty="0" err="1"/>
              <a:t>Github</a:t>
            </a:r>
            <a:r>
              <a:rPr lang="ja-JP" altLang="en-US" sz="1600" dirty="0"/>
              <a:t>リポジトリに共有いただくことを推奨しています。</a:t>
            </a:r>
            <a:endParaRPr lang="en-US" altLang="ja-JP" sz="1600" dirty="0"/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ja-JP" sz="1900" b="1" dirty="0">
                <a:solidFill>
                  <a:schemeClr val="tx2">
                    <a:lumMod val="50000"/>
                  </a:schemeClr>
                </a:solidFill>
              </a:rPr>
              <a:t>Web×IoT </a:t>
            </a:r>
            <a:r>
              <a:rPr lang="ja-JP" altLang="en-US" sz="1900" b="1" dirty="0">
                <a:solidFill>
                  <a:schemeClr val="tx2">
                    <a:lumMod val="50000"/>
                  </a:schemeClr>
                </a:solidFill>
              </a:rPr>
              <a:t>メイカーズチャレンジ教材共有リポジトリ</a:t>
            </a:r>
            <a:endParaRPr lang="en-US" altLang="ja-JP" sz="19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1900" b="1" u="sng" dirty="0">
                <a:solidFill>
                  <a:srgbClr val="1565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https://github.com/webiotmakers/material</a:t>
            </a:r>
            <a:endParaRPr lang="ja-JP" altLang="en-US" sz="1900" b="1" dirty="0">
              <a:solidFill>
                <a:srgbClr val="15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0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736812"/>
            <a:ext cx="9144000" cy="3384376"/>
          </a:xfrm>
        </p:spPr>
        <p:txBody>
          <a:bodyPr anchor="ctr"/>
          <a:lstStyle/>
          <a:p>
            <a:r>
              <a:rPr lang="ja-JP" altLang="en-US" sz="6600" dirty="0">
                <a:solidFill>
                  <a:srgbClr val="FF9933"/>
                </a:solidFill>
              </a:rPr>
              <a:t>問題</a:t>
            </a:r>
            <a:r>
              <a:rPr lang="ja-JP" altLang="en-US" sz="6600" dirty="0">
                <a:solidFill>
                  <a:schemeClr val="tx2"/>
                </a:solidFill>
              </a:rPr>
              <a:t>を</a:t>
            </a:r>
            <a:r>
              <a:rPr lang="ja-JP" altLang="en-US" sz="6600" dirty="0">
                <a:solidFill>
                  <a:srgbClr val="FF9933"/>
                </a:solidFill>
              </a:rPr>
              <a:t>逆手</a:t>
            </a:r>
            <a:r>
              <a:rPr lang="ja-JP" altLang="en-US" sz="6600" dirty="0">
                <a:solidFill>
                  <a:schemeClr val="tx2"/>
                </a:solidFill>
              </a:rPr>
              <a:t>にとって</a:t>
            </a:r>
            <a:br>
              <a:rPr lang="en-US" altLang="ja-JP" sz="6600" dirty="0">
                <a:solidFill>
                  <a:schemeClr val="tx2"/>
                </a:solidFill>
              </a:rPr>
            </a:br>
            <a:r>
              <a:rPr lang="en-US" altLang="ja-JP" sz="6600" dirty="0">
                <a:ln w="28575">
                  <a:solidFill>
                    <a:srgbClr val="000000"/>
                  </a:solidFill>
                </a:ln>
                <a:solidFill>
                  <a:schemeClr val="bg1"/>
                </a:solidFill>
              </a:rPr>
              <a:t>IoT</a:t>
            </a:r>
            <a:r>
              <a:rPr lang="ja-JP" altLang="en-US" sz="6600" dirty="0">
                <a:solidFill>
                  <a:schemeClr val="tx2"/>
                </a:solidFill>
              </a:rPr>
              <a:t>で</a:t>
            </a:r>
            <a:br>
              <a:rPr lang="en-US" altLang="ja-JP" sz="6600" dirty="0">
                <a:solidFill>
                  <a:schemeClr val="tx2"/>
                </a:solidFill>
              </a:rPr>
            </a:br>
            <a:r>
              <a:rPr lang="ja-JP" altLang="en-US" sz="6600" dirty="0">
                <a:solidFill>
                  <a:schemeClr val="tx2"/>
                </a:solidFill>
              </a:rPr>
              <a:t>鳥取を</a:t>
            </a:r>
            <a:r>
              <a:rPr lang="ja-JP" altLang="en-US" sz="6600" dirty="0">
                <a:solidFill>
                  <a:srgbClr val="1565C0"/>
                </a:solidFill>
              </a:rPr>
              <a:t>楽しく</a:t>
            </a:r>
            <a:r>
              <a:rPr lang="ja-JP" altLang="en-US" sz="6600" dirty="0">
                <a:solidFill>
                  <a:schemeClr val="tx2"/>
                </a:solidFill>
              </a:rPr>
              <a:t>しよう</a:t>
            </a:r>
            <a:endParaRPr kumimoji="1" lang="ja-JP" altLang="en-US" sz="6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6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59801"/>
            <a:ext cx="9144000" cy="879035"/>
          </a:xfrm>
        </p:spPr>
        <p:txBody>
          <a:bodyPr anchor="ctr"/>
          <a:lstStyle/>
          <a:p>
            <a:r>
              <a:rPr kumimoji="1" lang="ja-JP" altLang="en-US" sz="4400" b="1" dirty="0"/>
              <a:t>カードの掛け合わせによる発想法</a:t>
            </a:r>
            <a:endParaRPr kumimoji="1" lang="ja-JP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FA0064A-E21F-409D-A12C-76739D8E1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2" y="1636757"/>
            <a:ext cx="2458775" cy="148617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E14D7A8-56BB-4306-9EE9-61E33BA33D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12"/>
          <a:stretch/>
        </p:blipFill>
        <p:spPr>
          <a:xfrm>
            <a:off x="282936" y="4921535"/>
            <a:ext cx="2458651" cy="155672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7DB208E-2C37-4408-9600-1CE77AE2F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2" y="3309906"/>
            <a:ext cx="2458775" cy="142452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190B280-6A52-46F8-BA13-7D95447256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1209" r="5588"/>
          <a:stretch/>
        </p:blipFill>
        <p:spPr>
          <a:xfrm>
            <a:off x="3192842" y="1628800"/>
            <a:ext cx="2682115" cy="148617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6C2CF2A-6594-4F72-9718-735606AB3A4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7" b="6901"/>
          <a:stretch/>
        </p:blipFill>
        <p:spPr>
          <a:xfrm>
            <a:off x="3192842" y="4950299"/>
            <a:ext cx="2682115" cy="154976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8298AC32-EB18-41E9-A035-2F5CAF0B178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" t="6507" r="-19" b="9861"/>
          <a:stretch/>
        </p:blipFill>
        <p:spPr>
          <a:xfrm>
            <a:off x="3193090" y="3358044"/>
            <a:ext cx="2682115" cy="138921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D9825F5-9393-4F11-9D72-04F0353BECA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846"/>
          <a:stretch/>
        </p:blipFill>
        <p:spPr>
          <a:xfrm>
            <a:off x="6262092" y="4950299"/>
            <a:ext cx="2666788" cy="152796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B30C6A6-49A4-4EE8-BD3E-B7AD2D19B21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8" t="6517" r="2968" b="11458"/>
          <a:stretch/>
        </p:blipFill>
        <p:spPr>
          <a:xfrm>
            <a:off x="6254490" y="3345220"/>
            <a:ext cx="2682115" cy="138921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0A32A178-09A4-45A5-A3B3-76EBAD81CB2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" t="11094" r="4859" b="10407"/>
          <a:stretch/>
        </p:blipFill>
        <p:spPr>
          <a:xfrm>
            <a:off x="6262092" y="1643184"/>
            <a:ext cx="2666912" cy="148617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3" name="タイトル 1">
            <a:extLst>
              <a:ext uri="{FF2B5EF4-FFF2-40B4-BE49-F238E27FC236}">
                <a16:creationId xmlns:a16="http://schemas.microsoft.com/office/drawing/2014/main" id="{897D946E-72AA-49FE-91D4-199CFC324ACD}"/>
              </a:ext>
            </a:extLst>
          </p:cNvPr>
          <p:cNvSpPr txBox="1">
            <a:spLocks/>
          </p:cNvSpPr>
          <p:nvPr/>
        </p:nvSpPr>
        <p:spPr>
          <a:xfrm>
            <a:off x="282812" y="1192472"/>
            <a:ext cx="2458775" cy="450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en-US" sz="4800" b="1" kern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sz="1600" b="0">
                <a:solidFill>
                  <a:srgbClr val="FF0000"/>
                </a:solidFill>
              </a:rPr>
              <a:t>問題カード</a:t>
            </a:r>
            <a:endParaRPr lang="ja-JP" altLang="en-US" sz="1600" b="0" dirty="0">
              <a:solidFill>
                <a:srgbClr val="FF0000"/>
              </a:solidFill>
            </a:endParaRPr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6DC7E987-D2A2-43F1-A3E8-3AB2166CBCE4}"/>
              </a:ext>
            </a:extLst>
          </p:cNvPr>
          <p:cNvSpPr txBox="1">
            <a:spLocks/>
          </p:cNvSpPr>
          <p:nvPr/>
        </p:nvSpPr>
        <p:spPr>
          <a:xfrm>
            <a:off x="3192842" y="1160372"/>
            <a:ext cx="2682115" cy="450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en-US" sz="4800" b="1" kern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sz="1600" b="0" dirty="0"/>
              <a:t>価値カード</a:t>
            </a: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9F903852-36A9-44C6-9513-C3CD91FBB9FD}"/>
              </a:ext>
            </a:extLst>
          </p:cNvPr>
          <p:cNvSpPr txBox="1">
            <a:spLocks/>
          </p:cNvSpPr>
          <p:nvPr/>
        </p:nvSpPr>
        <p:spPr>
          <a:xfrm>
            <a:off x="6246765" y="1160372"/>
            <a:ext cx="2682115" cy="450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en-US" sz="4800" b="1" kern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sz="1600" b="0" dirty="0">
                <a:solidFill>
                  <a:schemeClr val="accent4">
                    <a:lumMod val="50000"/>
                  </a:schemeClr>
                </a:solidFill>
              </a:rPr>
              <a:t>技術特性カード</a:t>
            </a:r>
          </a:p>
        </p:txBody>
      </p:sp>
    </p:spTree>
    <p:extLst>
      <p:ext uri="{BB962C8B-B14F-4D97-AF65-F5344CB8AC3E}">
        <p14:creationId xmlns:p14="http://schemas.microsoft.com/office/powerpoint/2010/main" val="238154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ED9ED693-5A67-4B56-9B1F-4243A30C94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7"/>
          <a:stretch/>
        </p:blipFill>
        <p:spPr>
          <a:xfrm>
            <a:off x="4427984" y="0"/>
            <a:ext cx="4716016" cy="6858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B46ADC4-403C-4593-B8FA-931306F58B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" r="4787"/>
          <a:stretch/>
        </p:blipFill>
        <p:spPr>
          <a:xfrm>
            <a:off x="0" y="0"/>
            <a:ext cx="4536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4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1334989"/>
          </a:xfrm>
        </p:spPr>
        <p:txBody>
          <a:bodyPr anchor="ctr"/>
          <a:lstStyle/>
          <a:p>
            <a:r>
              <a:rPr kumimoji="1" lang="en-US" altLang="ja-JP" b="1" dirty="0"/>
              <a:t>STEP1</a:t>
            </a:r>
            <a:r>
              <a:rPr kumimoji="1" lang="ja-JP" altLang="en-US" b="1" dirty="0"/>
              <a:t>：アイデアの種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付箋</a:t>
            </a:r>
            <a:r>
              <a:rPr kumimoji="1" lang="en-US" altLang="ja-JP" b="1" dirty="0"/>
              <a:t>)</a:t>
            </a:r>
            <a:endParaRPr kumimoji="1" lang="ja-JP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Google Shape;268;p47">
            <a:extLst>
              <a:ext uri="{FF2B5EF4-FFF2-40B4-BE49-F238E27FC236}">
                <a16:creationId xmlns:a16="http://schemas.microsoft.com/office/drawing/2014/main" id="{E8052A00-75FF-4432-B91A-DD7447B19790}"/>
              </a:ext>
            </a:extLst>
          </p:cNvPr>
          <p:cNvSpPr/>
          <p:nvPr/>
        </p:nvSpPr>
        <p:spPr>
          <a:xfrm>
            <a:off x="3301807" y="2706222"/>
            <a:ext cx="2540386" cy="2434513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dirty="0">
                <a:solidFill>
                  <a:srgbClr val="4D4D4D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 PLUS 1p"/>
                <a:sym typeface="M PLUS 1p"/>
              </a:rPr>
              <a:t>赤ちゃんの服をネットにつないで異常を検知</a:t>
            </a:r>
            <a:endParaRPr sz="2800" dirty="0">
              <a:solidFill>
                <a:srgbClr val="4D4D4D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 PLUS 1p"/>
              <a:sym typeface="M PLUS 1p"/>
            </a:endParaRPr>
          </a:p>
        </p:txBody>
      </p:sp>
      <p:sp>
        <p:nvSpPr>
          <p:cNvPr id="5" name="Google Shape;269;p47">
            <a:extLst>
              <a:ext uri="{FF2B5EF4-FFF2-40B4-BE49-F238E27FC236}">
                <a16:creationId xmlns:a16="http://schemas.microsoft.com/office/drawing/2014/main" id="{242B3DAE-B769-40D6-933C-00F7572827C8}"/>
              </a:ext>
            </a:extLst>
          </p:cNvPr>
          <p:cNvSpPr/>
          <p:nvPr/>
        </p:nvSpPr>
        <p:spPr>
          <a:xfrm>
            <a:off x="467544" y="2706222"/>
            <a:ext cx="2540386" cy="2434513"/>
          </a:xfrm>
          <a:prstGeom prst="rect">
            <a:avLst/>
          </a:prstGeom>
          <a:solidFill>
            <a:srgbClr val="FF959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dirty="0">
                <a:solidFill>
                  <a:srgbClr val="4D4D4D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 PLUS 1p"/>
                <a:sym typeface="M PLUS 1p"/>
              </a:rPr>
              <a:t>雪かきした</a:t>
            </a:r>
            <a:endParaRPr lang="en-US" altLang="ja-JP" sz="2800" dirty="0">
              <a:solidFill>
                <a:srgbClr val="4D4D4D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 PLUS 1p"/>
              <a:sym typeface="M PLUS 1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dirty="0">
                <a:solidFill>
                  <a:srgbClr val="4D4D4D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 PLUS 1p"/>
                <a:sym typeface="M PLUS 1p"/>
              </a:rPr>
              <a:t>量を測って</a:t>
            </a:r>
            <a:endParaRPr lang="en-US" altLang="ja-JP" sz="2800" dirty="0">
              <a:solidFill>
                <a:srgbClr val="4D4D4D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 PLUS 1p"/>
              <a:sym typeface="M PLUS 1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dirty="0">
                <a:solidFill>
                  <a:srgbClr val="4D4D4D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 PLUS 1p"/>
                <a:sym typeface="M PLUS 1p"/>
              </a:rPr>
              <a:t>努力を可視化</a:t>
            </a:r>
            <a:endParaRPr sz="2800" dirty="0">
              <a:solidFill>
                <a:srgbClr val="4D4D4D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 PLUS 1p"/>
              <a:sym typeface="M PLUS 1p"/>
            </a:endParaRPr>
          </a:p>
        </p:txBody>
      </p:sp>
      <p:sp>
        <p:nvSpPr>
          <p:cNvPr id="6" name="Google Shape;270;p47">
            <a:extLst>
              <a:ext uri="{FF2B5EF4-FFF2-40B4-BE49-F238E27FC236}">
                <a16:creationId xmlns:a16="http://schemas.microsoft.com/office/drawing/2014/main" id="{83BDB667-E085-4126-BCEB-3323B9D74975}"/>
              </a:ext>
            </a:extLst>
          </p:cNvPr>
          <p:cNvSpPr/>
          <p:nvPr/>
        </p:nvSpPr>
        <p:spPr>
          <a:xfrm>
            <a:off x="6228184" y="2706222"/>
            <a:ext cx="2540386" cy="2434513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dirty="0">
                <a:solidFill>
                  <a:srgbClr val="4D4D4D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 PLUS 1p"/>
                <a:sym typeface="M PLUS 1p"/>
              </a:rPr>
              <a:t>ゴミ箱を</a:t>
            </a:r>
            <a:r>
              <a:rPr lang="en-US" altLang="ja-JP" sz="2800" dirty="0">
                <a:solidFill>
                  <a:srgbClr val="4D4D4D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 PLUS 1p"/>
                <a:sym typeface="M PLUS 1p"/>
              </a:rPr>
              <a:t>IoT</a:t>
            </a:r>
            <a:r>
              <a:rPr lang="ja-JP" altLang="en-US" sz="2800" dirty="0">
                <a:solidFill>
                  <a:srgbClr val="4D4D4D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 PLUS 1p"/>
                <a:sym typeface="M PLUS 1p"/>
              </a:rPr>
              <a:t>にして生活リズムをチェック</a:t>
            </a:r>
            <a:endParaRPr sz="2800" dirty="0">
              <a:solidFill>
                <a:srgbClr val="4D4D4D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 PLUS 1p"/>
              <a:sym typeface="M PLUS 1p"/>
            </a:endParaRPr>
          </a:p>
        </p:txBody>
      </p:sp>
    </p:spTree>
    <p:extLst>
      <p:ext uri="{BB962C8B-B14F-4D97-AF65-F5344CB8AC3E}">
        <p14:creationId xmlns:p14="http://schemas.microsoft.com/office/powerpoint/2010/main" val="306792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76264"/>
            <a:ext cx="9144000" cy="1334989"/>
          </a:xfrm>
        </p:spPr>
        <p:txBody>
          <a:bodyPr anchor="ctr"/>
          <a:lstStyle/>
          <a:p>
            <a:r>
              <a:rPr kumimoji="1" lang="ja-JP" altLang="en-US" b="1" dirty="0"/>
              <a:t>どんなアイデアが出ても</a:t>
            </a:r>
            <a:endParaRPr kumimoji="1" lang="ja-JP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21AB445-8FC4-4A83-AEDB-534915CD4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67645"/>
            <a:ext cx="6264696" cy="3132348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C8CDE2E0-C356-4A80-AF08-7D472660F9E7}"/>
              </a:ext>
            </a:extLst>
          </p:cNvPr>
          <p:cNvSpPr txBox="1">
            <a:spLocks/>
          </p:cNvSpPr>
          <p:nvPr/>
        </p:nvSpPr>
        <p:spPr>
          <a:xfrm>
            <a:off x="0" y="4961237"/>
            <a:ext cx="9144000" cy="1334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en-US" sz="4800" b="1" kern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sz="7200" dirty="0">
                <a:solidFill>
                  <a:schemeClr val="tx2"/>
                </a:solidFill>
              </a:rPr>
              <a:t>いいね！</a:t>
            </a:r>
            <a:endParaRPr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5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1334989"/>
          </a:xfrm>
        </p:spPr>
        <p:txBody>
          <a:bodyPr anchor="ctr"/>
          <a:lstStyle/>
          <a:p>
            <a:r>
              <a:rPr kumimoji="1" lang="en-US" altLang="ja-JP" b="1" dirty="0"/>
              <a:t>STEP2</a:t>
            </a:r>
            <a:r>
              <a:rPr kumimoji="1" lang="ja-JP" altLang="en-US" b="1" dirty="0"/>
              <a:t>：アイデアシート</a:t>
            </a:r>
            <a:endParaRPr kumimoji="1" lang="ja-JP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4F7F036-4BB1-49E3-B58D-2877F4BD16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5360" y="1441025"/>
            <a:ext cx="3368864" cy="4752528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EBC7A8F9-E596-42A1-BC2E-5F0084522B87}"/>
              </a:ext>
            </a:extLst>
          </p:cNvPr>
          <p:cNvSpPr txBox="1">
            <a:spLocks/>
          </p:cNvSpPr>
          <p:nvPr/>
        </p:nvSpPr>
        <p:spPr>
          <a:xfrm>
            <a:off x="5292080" y="2132856"/>
            <a:ext cx="3851920" cy="31683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en-US" sz="4800" b="1" kern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ja-JP" altLang="en-US" sz="2800" dirty="0">
                <a:solidFill>
                  <a:schemeClr val="tx2"/>
                </a:solidFill>
              </a:rPr>
              <a:t>■</a:t>
            </a:r>
            <a:r>
              <a:rPr lang="en-US" altLang="ja-JP" sz="2800" dirty="0">
                <a:solidFill>
                  <a:schemeClr val="tx2"/>
                </a:solidFill>
              </a:rPr>
              <a:t>A</a:t>
            </a:r>
            <a:r>
              <a:rPr lang="ja-JP" altLang="en-US" sz="2800" dirty="0">
                <a:solidFill>
                  <a:schemeClr val="tx2"/>
                </a:solidFill>
              </a:rPr>
              <a:t>４用紙を横に</a:t>
            </a:r>
            <a:endParaRPr lang="en-US" altLang="ja-JP" sz="2800" dirty="0">
              <a:solidFill>
                <a:schemeClr val="tx2"/>
              </a:solidFill>
            </a:endParaRPr>
          </a:p>
          <a:p>
            <a:pPr algn="l"/>
            <a:r>
              <a:rPr lang="ja-JP" altLang="en-US" sz="2800" dirty="0">
                <a:solidFill>
                  <a:schemeClr val="tx2"/>
                </a:solidFill>
              </a:rPr>
              <a:t>■一番上にタイトルを</a:t>
            </a:r>
            <a:br>
              <a:rPr lang="en-US" altLang="ja-JP" sz="2800" dirty="0">
                <a:solidFill>
                  <a:schemeClr val="tx2"/>
                </a:solidFill>
              </a:rPr>
            </a:br>
            <a:r>
              <a:rPr lang="ja-JP" altLang="en-US" sz="2800" dirty="0">
                <a:solidFill>
                  <a:schemeClr val="tx2"/>
                </a:solidFill>
              </a:rPr>
              <a:t>■説明を３つまで</a:t>
            </a:r>
            <a:br>
              <a:rPr lang="en-US" altLang="ja-JP" sz="2800" dirty="0">
                <a:solidFill>
                  <a:schemeClr val="tx2"/>
                </a:solidFill>
              </a:rPr>
            </a:br>
            <a:r>
              <a:rPr lang="ja-JP" altLang="en-US" sz="2800" dirty="0">
                <a:solidFill>
                  <a:schemeClr val="tx2"/>
                </a:solidFill>
              </a:rPr>
              <a:t>■想像できる絵を</a:t>
            </a:r>
            <a:br>
              <a:rPr lang="en-US" altLang="ja-JP" sz="2800" dirty="0">
                <a:solidFill>
                  <a:schemeClr val="tx2"/>
                </a:solidFill>
              </a:rPr>
            </a:br>
            <a:r>
              <a:rPr lang="ja-JP" altLang="en-US" sz="2800" dirty="0">
                <a:solidFill>
                  <a:schemeClr val="tx2"/>
                </a:solidFill>
              </a:rPr>
              <a:t>　描く</a:t>
            </a:r>
            <a:r>
              <a:rPr lang="en-US" altLang="ja-JP" sz="2800" dirty="0">
                <a:solidFill>
                  <a:schemeClr val="tx2"/>
                </a:solidFill>
              </a:rPr>
              <a:t>(</a:t>
            </a:r>
            <a:r>
              <a:rPr lang="ja-JP" altLang="en-US" sz="2800" dirty="0">
                <a:solidFill>
                  <a:schemeClr val="tx2"/>
                </a:solidFill>
              </a:rPr>
              <a:t>下手で</a:t>
            </a:r>
            <a:r>
              <a:rPr lang="en-US" altLang="ja-JP" sz="2800" dirty="0">
                <a:solidFill>
                  <a:schemeClr val="tx2"/>
                </a:solidFill>
              </a:rPr>
              <a:t>OK)</a:t>
            </a:r>
            <a:endParaRPr lang="ja-JP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6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C65C906-E32E-4C51-B09C-206041629B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31105" y="-1143000"/>
            <a:ext cx="648179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8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6750888-9A2C-434B-8BF3-962DD11D59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51349" y="-1142999"/>
            <a:ext cx="6441301" cy="91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5968"/>
      </p:ext>
    </p:extLst>
  </p:cSld>
  <p:clrMapOvr>
    <a:masterClrMapping/>
  </p:clrMapOvr>
</p:sld>
</file>

<file path=ppt/theme/theme1.xml><?xml version="1.0" encoding="utf-8"?>
<a:theme xmlns:a="http://schemas.openxmlformats.org/drawingml/2006/main" name="levii-presentation">
  <a:themeElements>
    <a:clrScheme name="ユーザー定義 2">
      <a:dk1>
        <a:srgbClr val="1565C0"/>
      </a:dk1>
      <a:lt1>
        <a:srgbClr val="FFFFFF"/>
      </a:lt1>
      <a:dk2>
        <a:srgbClr val="757575"/>
      </a:dk2>
      <a:lt2>
        <a:srgbClr val="EAEAEA"/>
      </a:lt2>
      <a:accent1>
        <a:srgbClr val="1565C0"/>
      </a:accent1>
      <a:accent2>
        <a:srgbClr val="FFC107"/>
      </a:accent2>
      <a:accent3>
        <a:srgbClr val="00BCD3"/>
      </a:accent3>
      <a:accent4>
        <a:srgbClr val="4CAF50"/>
      </a:accent4>
      <a:accent5>
        <a:srgbClr val="F34336"/>
      </a:accent5>
      <a:accent6>
        <a:srgbClr val="9C27B0"/>
      </a:accent6>
      <a:hlink>
        <a:srgbClr val="2096F3"/>
      </a:hlink>
      <a:folHlink>
        <a:srgbClr val="9C27B0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 fontAlgn="base">
          <a:spcBef>
            <a:spcPct val="0"/>
          </a:spcBef>
          <a:spcAft>
            <a:spcPct val="0"/>
          </a:spcAft>
          <a:defRPr sz="2400" dirty="0" smtClean="0">
            <a:solidFill>
              <a:schemeClr val="tx2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vii-presentation" id="{BE99B5AF-08E4-404A-80FC-D84EEBD37730}" vid="{AFBCCA98-31F2-1145-9344-1CF60FF3CAF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levii-presentation</Template>
  <TotalTime>9684</TotalTime>
  <Words>308</Words>
  <Application>Microsoft Office PowerPoint</Application>
  <PresentationFormat>画面に合わせる (4:3)</PresentationFormat>
  <Paragraphs>38</Paragraphs>
  <Slides>14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メイリオ</vt:lpstr>
      <vt:lpstr>Yu Gothic</vt:lpstr>
      <vt:lpstr>Yu Gothic Light</vt:lpstr>
      <vt:lpstr>Arial</vt:lpstr>
      <vt:lpstr>Calibri</vt:lpstr>
      <vt:lpstr>levii-presentation</vt:lpstr>
      <vt:lpstr>アイデアワークショップ</vt:lpstr>
      <vt:lpstr>問題を逆手にとって IoTで 鳥取を楽しくしよう</vt:lpstr>
      <vt:lpstr>カードの掛け合わせによる発想法</vt:lpstr>
      <vt:lpstr>PowerPoint プレゼンテーション</vt:lpstr>
      <vt:lpstr>STEP1：アイデアの種(付箋)</vt:lpstr>
      <vt:lpstr>どんなアイデアが出ても</vt:lpstr>
      <vt:lpstr>STEP2：アイデアシート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この資料のライセンスについて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yonambu</dc:creator>
  <cp:lastModifiedBy>井上 恵理</cp:lastModifiedBy>
  <cp:revision>445</cp:revision>
  <cp:lastPrinted>2019-11-10T04:24:31Z</cp:lastPrinted>
  <dcterms:created xsi:type="dcterms:W3CDTF">2015-03-18T23:26:34Z</dcterms:created>
  <dcterms:modified xsi:type="dcterms:W3CDTF">2019-12-23T03:57:42Z</dcterms:modified>
</cp:coreProperties>
</file>