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Source Han Sans JP Bold"/>
        <a:ea typeface="Source Han Sans JP Bold"/>
        <a:cs typeface="Source Han Sans JP Bold"/>
        <a:sym typeface="Source Han Sans JP Bold"/>
      </a:defRPr>
    </a:lvl1pPr>
    <a:lvl2pPr marL="0" marR="0" indent="22860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Source Han Sans JP Bold"/>
        <a:ea typeface="Source Han Sans JP Bold"/>
        <a:cs typeface="Source Han Sans JP Bold"/>
        <a:sym typeface="Source Han Sans JP Bold"/>
      </a:defRPr>
    </a:lvl2pPr>
    <a:lvl3pPr marL="0" marR="0" indent="45720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Source Han Sans JP Bold"/>
        <a:ea typeface="Source Han Sans JP Bold"/>
        <a:cs typeface="Source Han Sans JP Bold"/>
        <a:sym typeface="Source Han Sans JP Bold"/>
      </a:defRPr>
    </a:lvl3pPr>
    <a:lvl4pPr marL="0" marR="0" indent="68580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Source Han Sans JP Bold"/>
        <a:ea typeface="Source Han Sans JP Bold"/>
        <a:cs typeface="Source Han Sans JP Bold"/>
        <a:sym typeface="Source Han Sans JP Bold"/>
      </a:defRPr>
    </a:lvl4pPr>
    <a:lvl5pPr marL="0" marR="0" indent="91440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Source Han Sans JP Bold"/>
        <a:ea typeface="Source Han Sans JP Bold"/>
        <a:cs typeface="Source Han Sans JP Bold"/>
        <a:sym typeface="Source Han Sans JP Bold"/>
      </a:defRPr>
    </a:lvl5pPr>
    <a:lvl6pPr marL="0" marR="0" indent="114300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Source Han Sans JP Bold"/>
        <a:ea typeface="Source Han Sans JP Bold"/>
        <a:cs typeface="Source Han Sans JP Bold"/>
        <a:sym typeface="Source Han Sans JP Bold"/>
      </a:defRPr>
    </a:lvl6pPr>
    <a:lvl7pPr marL="0" marR="0" indent="137160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Source Han Sans JP Bold"/>
        <a:ea typeface="Source Han Sans JP Bold"/>
        <a:cs typeface="Source Han Sans JP Bold"/>
        <a:sym typeface="Source Han Sans JP Bold"/>
      </a:defRPr>
    </a:lvl7pPr>
    <a:lvl8pPr marL="0" marR="0" indent="160020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Source Han Sans JP Bold"/>
        <a:ea typeface="Source Han Sans JP Bold"/>
        <a:cs typeface="Source Han Sans JP Bold"/>
        <a:sym typeface="Source Han Sans JP Bold"/>
      </a:defRPr>
    </a:lvl8pPr>
    <a:lvl9pPr marL="0" marR="0" indent="182880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Source Han Sans JP Bold"/>
        <a:ea typeface="Source Han Sans JP Bold"/>
        <a:cs typeface="Source Han Sans JP Bold"/>
        <a:sym typeface="Source Han Sans JP Bol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Source Han Sans JP Normal"/>
          <a:ea typeface="Source Han Sans JP Normal"/>
          <a:cs typeface="Source Han Sans JP Norm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Source Han Sans JP Bold"/>
          <a:ea typeface="Source Han Sans JP Bold"/>
          <a:cs typeface="Source Han Sans JP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Source Han Sans JP Normal"/>
          <a:ea typeface="Source Han Sans JP Normal"/>
          <a:cs typeface="Source Han Sans JP Normal"/>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Han Sans JP Bold"/>
          <a:ea typeface="Source Han Sans JP Bold"/>
          <a:cs typeface="Source Han Sans JP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Source Han Sans JP Normal"/>
          <a:ea typeface="Source Han Sans JP Normal"/>
          <a:cs typeface="Source Han Sans JP Normal"/>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Source Han Sans JP Normal"/>
          <a:ea typeface="Source Han Sans JP Normal"/>
          <a:cs typeface="Source Han Sans JP Normal"/>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Source Han Sans JP Light"/>
          <a:ea typeface="Source Han Sans JP Light"/>
          <a:cs typeface="Source Han Sans JP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Source Han Sans JP Normal"/>
          <a:ea typeface="Source Han Sans JP Normal"/>
          <a:cs typeface="Source Han Sans JP Normal"/>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Source Han Sans JP Bold"/>
          <a:ea typeface="Source Han Sans JP Bold"/>
          <a:cs typeface="Source Han Sans JP Bold"/>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Source Han Sans JP Bold"/>
          <a:ea typeface="Source Han Sans JP Bold"/>
          <a:cs typeface="Source Han Sans JP Bold"/>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Source Han Sans JP Bold"/>
          <a:ea typeface="Source Han Sans JP Bold"/>
          <a:cs typeface="Source Han Sans JP Bold"/>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Source Han Sans JP Normal"/>
          <a:ea typeface="Source Han Sans JP Normal"/>
          <a:cs typeface="Source Han Sans JP Normal"/>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Source Han Sans JP Bold"/>
          <a:ea typeface="Source Han Sans JP Bold"/>
          <a:cs typeface="Source Han Sans JP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Source Han Sans JP Bold"/>
          <a:ea typeface="Source Han Sans JP Bold"/>
          <a:cs typeface="Source Han Sans JP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Source Han Sans JP Bold"/>
          <a:ea typeface="Source Han Sans JP Bold"/>
          <a:cs typeface="Source Han Sans JP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Source Han Sans JP Normal"/>
          <a:ea typeface="Source Han Sans JP Normal"/>
          <a:cs typeface="Source Han Sans JP Normal"/>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Source Han Sans JP Bold"/>
          <a:ea typeface="Source Han Sans JP Bold"/>
          <a:cs typeface="Source Han Sans JP Bold"/>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Source Han Sans JP Bold"/>
          <a:ea typeface="Source Han Sans JP Bold"/>
          <a:cs typeface="Source Han Sans JP 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Source Han Sans JP Bold"/>
          <a:ea typeface="Source Han Sans JP Bold"/>
          <a:cs typeface="Source Han Sans JP 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Source Han Sans JP Normal"/>
        <a:ea typeface="Source Han Sans JP Normal"/>
        <a:cs typeface="Source Han Sans JP Normal"/>
        <a:sym typeface="Source Han Sans JP Normal"/>
      </a:defRPr>
    </a:lvl1pPr>
    <a:lvl2pPr indent="228600" defTabSz="457200" latinLnBrk="0">
      <a:lnSpc>
        <a:spcPct val="117999"/>
      </a:lnSpc>
      <a:defRPr sz="2200">
        <a:latin typeface="Source Han Sans JP Normal"/>
        <a:ea typeface="Source Han Sans JP Normal"/>
        <a:cs typeface="Source Han Sans JP Normal"/>
        <a:sym typeface="Source Han Sans JP Normal"/>
      </a:defRPr>
    </a:lvl2pPr>
    <a:lvl3pPr indent="457200" defTabSz="457200" latinLnBrk="0">
      <a:lnSpc>
        <a:spcPct val="117999"/>
      </a:lnSpc>
      <a:defRPr sz="2200">
        <a:latin typeface="Source Han Sans JP Normal"/>
        <a:ea typeface="Source Han Sans JP Normal"/>
        <a:cs typeface="Source Han Sans JP Normal"/>
        <a:sym typeface="Source Han Sans JP Normal"/>
      </a:defRPr>
    </a:lvl3pPr>
    <a:lvl4pPr indent="685800" defTabSz="457200" latinLnBrk="0">
      <a:lnSpc>
        <a:spcPct val="117999"/>
      </a:lnSpc>
      <a:defRPr sz="2200">
        <a:latin typeface="Source Han Sans JP Normal"/>
        <a:ea typeface="Source Han Sans JP Normal"/>
        <a:cs typeface="Source Han Sans JP Normal"/>
        <a:sym typeface="Source Han Sans JP Normal"/>
      </a:defRPr>
    </a:lvl4pPr>
    <a:lvl5pPr indent="914400" defTabSz="457200" latinLnBrk="0">
      <a:lnSpc>
        <a:spcPct val="117999"/>
      </a:lnSpc>
      <a:defRPr sz="2200">
        <a:latin typeface="Source Han Sans JP Normal"/>
        <a:ea typeface="Source Han Sans JP Normal"/>
        <a:cs typeface="Source Han Sans JP Normal"/>
        <a:sym typeface="Source Han Sans JP Normal"/>
      </a:defRPr>
    </a:lvl5pPr>
    <a:lvl6pPr indent="1143000" defTabSz="457200" latinLnBrk="0">
      <a:lnSpc>
        <a:spcPct val="117999"/>
      </a:lnSpc>
      <a:defRPr sz="2200">
        <a:latin typeface="Source Han Sans JP Normal"/>
        <a:ea typeface="Source Han Sans JP Normal"/>
        <a:cs typeface="Source Han Sans JP Normal"/>
        <a:sym typeface="Source Han Sans JP Normal"/>
      </a:defRPr>
    </a:lvl6pPr>
    <a:lvl7pPr indent="1371600" defTabSz="457200" latinLnBrk="0">
      <a:lnSpc>
        <a:spcPct val="117999"/>
      </a:lnSpc>
      <a:defRPr sz="2200">
        <a:latin typeface="Source Han Sans JP Normal"/>
        <a:ea typeface="Source Han Sans JP Normal"/>
        <a:cs typeface="Source Han Sans JP Normal"/>
        <a:sym typeface="Source Han Sans JP Normal"/>
      </a:defRPr>
    </a:lvl7pPr>
    <a:lvl8pPr indent="1600200" defTabSz="457200" latinLnBrk="0">
      <a:lnSpc>
        <a:spcPct val="117999"/>
      </a:lnSpc>
      <a:defRPr sz="2200">
        <a:latin typeface="Source Han Sans JP Normal"/>
        <a:ea typeface="Source Han Sans JP Normal"/>
        <a:cs typeface="Source Han Sans JP Normal"/>
        <a:sym typeface="Source Han Sans JP Normal"/>
      </a:defRPr>
    </a:lvl8pPr>
    <a:lvl9pPr indent="1828800" defTabSz="457200" latinLnBrk="0">
      <a:lnSpc>
        <a:spcPct val="117999"/>
      </a:lnSpc>
      <a:defRPr sz="2200">
        <a:latin typeface="Source Han Sans JP Normal"/>
        <a:ea typeface="Source Han Sans JP Normal"/>
        <a:cs typeface="Source Han Sans JP Normal"/>
        <a:sym typeface="Source Han Sans JP Norm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4833937" y="2303859"/>
            <a:ext cx="14716126" cy="4643438"/>
          </a:xfrm>
          <a:prstGeom prst="rect">
            <a:avLst/>
          </a:prstGeom>
        </p:spPr>
        <p:txBody>
          <a:bodyPr anchor="b"/>
          <a:lstStyle/>
          <a:p>
            <a:pPr/>
            <a:r>
              <a:t>Title Text</a:t>
            </a:r>
          </a:p>
        </p:txBody>
      </p:sp>
      <p:sp>
        <p:nvSpPr>
          <p:cNvPr id="12" name="Body Level One…"/>
          <p:cNvSpPr txBox="1"/>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11963882" y="13073062"/>
            <a:ext cx="446711" cy="561976"/>
          </a:xfrm>
          <a:prstGeom prst="rect">
            <a:avLst/>
          </a:prstGeom>
        </p:spPr>
        <p:txBody>
          <a:bodyPr/>
          <a:lstStyle>
            <a:lvl1pPr>
              <a:defRPr>
                <a:latin typeface="Source Han Sans JP ExtraLight"/>
                <a:ea typeface="Source Han Sans JP ExtraLight"/>
                <a:cs typeface="Source Han Sans JP ExtraLight"/>
                <a:sym typeface="Source Han Sans JP Extra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4833937" y="8947546"/>
            <a:ext cx="14716126" cy="739776"/>
          </a:xfrm>
          <a:prstGeom prst="rect">
            <a:avLst/>
          </a:prstGeom>
        </p:spPr>
        <p:txBody>
          <a:bodyPr anchor="t">
            <a:spAutoFit/>
          </a:bodyPr>
          <a:lstStyle>
            <a:lvl1pPr marL="0" indent="0" algn="ctr">
              <a:spcBef>
                <a:spcPts val="0"/>
              </a:spcBef>
              <a:buSzTx/>
              <a:buNone/>
              <a:defRPr sz="3200"/>
            </a:lvl1pPr>
          </a:lstStyle>
          <a:p>
            <a:pPr/>
            <a:r>
              <a:t>–Johnny Appleseed</a:t>
            </a:r>
          </a:p>
        </p:txBody>
      </p:sp>
      <p:sp>
        <p:nvSpPr>
          <p:cNvPr id="94" name="“Type a quote here.”"/>
          <p:cNvSpPr txBox="1"/>
          <p:nvPr>
            <p:ph type="body" sz="quarter" idx="14"/>
          </p:nvPr>
        </p:nvSpPr>
        <p:spPr>
          <a:xfrm>
            <a:off x="4833937" y="5926137"/>
            <a:ext cx="14716126" cy="1006476"/>
          </a:xfrm>
          <a:prstGeom prst="rect">
            <a:avLst/>
          </a:prstGeom>
        </p:spPr>
        <p:txBody>
          <a:bodyPr>
            <a:spAutoFit/>
          </a:bodyPr>
          <a:lstStyle>
            <a:lvl1pPr marL="0" indent="0" algn="ctr">
              <a:spcBef>
                <a:spcPts val="0"/>
              </a:spcBef>
              <a:buSzTx/>
              <a:buNone/>
              <a:defRPr sz="4600">
                <a:latin typeface="+mn-lt"/>
                <a:ea typeface="+mn-ea"/>
                <a:cs typeface="+mn-cs"/>
                <a:sym typeface="Source Han Sans JP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1712269" y="0"/>
            <a:ext cx="20959463" cy="13983891"/>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Rectangle"/>
          <p:cNvSpPr/>
          <p:nvPr/>
        </p:nvSpPr>
        <p:spPr>
          <a:xfrm>
            <a:off x="4171550" y="2288111"/>
            <a:ext cx="18833777" cy="208695"/>
          </a:xfrm>
          <a:prstGeom prst="rect">
            <a:avLst/>
          </a:prstGeom>
          <a:solidFill>
            <a:srgbClr val="363E45"/>
          </a:solidFill>
          <a:ln w="12700">
            <a:miter lim="400000"/>
          </a:ln>
        </p:spPr>
        <p:txBody>
          <a:bodyPr lIns="71437" tIns="71437" rIns="71437" bIns="71437" anchor="ctr"/>
          <a:lstStyle/>
          <a:p>
            <a:pPr>
              <a:defRPr sz="3000">
                <a:solidFill>
                  <a:srgbClr val="FFFFFF"/>
                </a:solidFill>
                <a:latin typeface="+mn-lt"/>
                <a:ea typeface="+mn-ea"/>
                <a:cs typeface="+mn-cs"/>
                <a:sym typeface="Source Han Sans JP Medium"/>
              </a:defRPr>
            </a:pPr>
          </a:p>
        </p:txBody>
      </p:sp>
      <p:pic>
        <p:nvPicPr>
          <p:cNvPr id="111" name="logo_19-20_sq.png" descr="logo_19-20_sq.png"/>
          <p:cNvPicPr>
            <a:picLocks noChangeAspect="1"/>
          </p:cNvPicPr>
          <p:nvPr/>
        </p:nvPicPr>
        <p:blipFill>
          <a:blip r:embed="rId2">
            <a:extLst/>
          </a:blip>
          <a:stretch>
            <a:fillRect/>
          </a:stretch>
        </p:blipFill>
        <p:spPr>
          <a:xfrm>
            <a:off x="919412" y="536546"/>
            <a:ext cx="2664248" cy="2555048"/>
          </a:xfrm>
          <a:prstGeom prst="rect">
            <a:avLst/>
          </a:prstGeom>
          <a:ln w="12700">
            <a:miter lim="400000"/>
          </a:ln>
        </p:spPr>
      </p:pic>
      <p:sp>
        <p:nvSpPr>
          <p:cNvPr id="1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13"/>
          </p:nvPr>
        </p:nvSpPr>
        <p:spPr>
          <a:xfrm>
            <a:off x="5329062" y="406546"/>
            <a:ext cx="13716003" cy="9148765"/>
          </a:xfrm>
          <a:prstGeom prst="rect">
            <a:avLst/>
          </a:prstGeom>
        </p:spPr>
        <p:txBody>
          <a:bodyPr lIns="91439" tIns="45719" rIns="91439" bIns="45719" anchor="t">
            <a:noAutofit/>
          </a:bodyPr>
          <a:lstStyle/>
          <a:p>
            <a:pPr/>
          </a:p>
        </p:txBody>
      </p:sp>
      <p:sp>
        <p:nvSpPr>
          <p:cNvPr id="21" name="Title Text"/>
          <p:cNvSpPr txBox="1"/>
          <p:nvPr>
            <p:ph type="title"/>
          </p:nvPr>
        </p:nvSpPr>
        <p:spPr>
          <a:xfrm>
            <a:off x="4833937" y="9447609"/>
            <a:ext cx="14716126" cy="2000251"/>
          </a:xfrm>
          <a:prstGeom prst="rect">
            <a:avLst/>
          </a:prstGeom>
        </p:spPr>
        <p:txBody>
          <a:bodyPr anchor="b"/>
          <a:lstStyle/>
          <a:p>
            <a:pPr/>
            <a:r>
              <a:t>Title Text</a:t>
            </a:r>
          </a:p>
        </p:txBody>
      </p:sp>
      <p:sp>
        <p:nvSpPr>
          <p:cNvPr id="22" name="Body Level One…"/>
          <p:cNvSpPr txBox="1"/>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4833937" y="4536281"/>
            <a:ext cx="14716126" cy="4643438"/>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6231433" y="863203"/>
            <a:ext cx="17439681" cy="11626455"/>
          </a:xfrm>
          <a:prstGeom prst="rect">
            <a:avLst/>
          </a:prstGeom>
        </p:spPr>
        <p:txBody>
          <a:bodyPr lIns="91439" tIns="45719" rIns="91439" bIns="45719" anchor="t">
            <a:noAutofit/>
          </a:bodyPr>
          <a:lstStyle/>
          <a:p>
            <a:pPr/>
          </a:p>
        </p:txBody>
      </p:sp>
      <p:sp>
        <p:nvSpPr>
          <p:cNvPr id="39" name="Title Text"/>
          <p:cNvSpPr txBox="1"/>
          <p:nvPr>
            <p:ph type="title"/>
          </p:nvPr>
        </p:nvSpPr>
        <p:spPr>
          <a:xfrm>
            <a:off x="4387453" y="892968"/>
            <a:ext cx="7500938" cy="5607845"/>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8794253" y="3637358"/>
            <a:ext cx="13260587" cy="8840392"/>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4387453" y="1785937"/>
            <a:ext cx="15609094" cy="101441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2442031" y="7072312"/>
            <a:ext cx="8514489" cy="5679282"/>
          </a:xfrm>
          <a:prstGeom prst="rect">
            <a:avLst/>
          </a:prstGeom>
        </p:spPr>
        <p:txBody>
          <a:bodyPr lIns="91439" tIns="45719" rIns="91439" bIns="45719" anchor="t">
            <a:noAutofit/>
          </a:bodyPr>
          <a:lstStyle/>
          <a:p>
            <a:pPr/>
          </a:p>
        </p:txBody>
      </p:sp>
      <p:sp>
        <p:nvSpPr>
          <p:cNvPr id="84" name="Image"/>
          <p:cNvSpPr/>
          <p:nvPr>
            <p:ph type="pic" sz="quarter" idx="14"/>
          </p:nvPr>
        </p:nvSpPr>
        <p:spPr>
          <a:xfrm>
            <a:off x="12192000" y="1250156"/>
            <a:ext cx="8251032" cy="5500689"/>
          </a:xfrm>
          <a:prstGeom prst="rect">
            <a:avLst/>
          </a:prstGeom>
        </p:spPr>
        <p:txBody>
          <a:bodyPr lIns="91439" tIns="45719" rIns="91439" bIns="45719" anchor="t">
            <a:noAutofit/>
          </a:bodyPr>
          <a:lstStyle/>
          <a:p>
            <a:pPr/>
          </a:p>
        </p:txBody>
      </p:sp>
      <p:sp>
        <p:nvSpPr>
          <p:cNvPr id="85" name="Image"/>
          <p:cNvSpPr/>
          <p:nvPr>
            <p:ph type="pic" idx="15"/>
          </p:nvPr>
        </p:nvSpPr>
        <p:spPr>
          <a:xfrm>
            <a:off x="-291704" y="1250156"/>
            <a:ext cx="16850320" cy="11233548"/>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Title Text</a:t>
            </a:r>
          </a:p>
        </p:txBody>
      </p:sp>
      <p:sp>
        <p:nvSpPr>
          <p:cNvPr id="3" name="Body Level One…"/>
          <p:cNvSpPr txBox="1"/>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971" y="13073062"/>
            <a:ext cx="454534" cy="561976"/>
          </a:xfrm>
          <a:prstGeom prst="rect">
            <a:avLst/>
          </a:prstGeom>
          <a:ln w="12700">
            <a:miter lim="400000"/>
          </a:ln>
        </p:spPr>
        <p:txBody>
          <a:bodyPr wrap="none" lIns="71437" tIns="71437" rIns="71437" bIns="71437">
            <a:spAutoFit/>
          </a:bodyPr>
          <a:lstStyle>
            <a:lvl1pPr>
              <a:defRPr sz="2200">
                <a:latin typeface="Source Han Sans JP Light"/>
                <a:ea typeface="Source Han Sans JP Light"/>
                <a:cs typeface="Source Han Sans JP Light"/>
                <a:sym typeface="Source Han Sans JP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Source Han Sans JP Medium"/>
        </a:defRPr>
      </a:lvl1pPr>
      <a:lvl2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Source Han Sans JP Medium"/>
        </a:defRPr>
      </a:lvl2pPr>
      <a:lvl3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Source Han Sans JP Medium"/>
        </a:defRPr>
      </a:lvl3pPr>
      <a:lvl4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Source Han Sans JP Medium"/>
        </a:defRPr>
      </a:lvl4pPr>
      <a:lvl5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Source Han Sans JP Medium"/>
        </a:defRPr>
      </a:lvl5pPr>
      <a:lvl6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Source Han Sans JP Medium"/>
        </a:defRPr>
      </a:lvl6pPr>
      <a:lvl7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Source Han Sans JP Medium"/>
        </a:defRPr>
      </a:lvl7pPr>
      <a:lvl8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Source Han Sans JP Medium"/>
        </a:defRPr>
      </a:lvl8pPr>
      <a:lvl9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Source Han Sans JP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Source Han Sans JP Normal"/>
          <a:ea typeface="Source Han Sans JP Normal"/>
          <a:cs typeface="Source Han Sans JP Normal"/>
          <a:sym typeface="Source Han Sans JP Normal"/>
        </a:defRPr>
      </a:lvl1pPr>
      <a:lvl2pPr marL="1055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Source Han Sans JP Normal"/>
          <a:ea typeface="Source Han Sans JP Normal"/>
          <a:cs typeface="Source Han Sans JP Normal"/>
          <a:sym typeface="Source Han Sans JP Normal"/>
        </a:defRPr>
      </a:lvl2pPr>
      <a:lvl3pPr marL="1500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Source Han Sans JP Normal"/>
          <a:ea typeface="Source Han Sans JP Normal"/>
          <a:cs typeface="Source Han Sans JP Normal"/>
          <a:sym typeface="Source Han Sans JP Normal"/>
        </a:defRPr>
      </a:lvl3pPr>
      <a:lvl4pPr marL="1944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Source Han Sans JP Normal"/>
          <a:ea typeface="Source Han Sans JP Normal"/>
          <a:cs typeface="Source Han Sans JP Normal"/>
          <a:sym typeface="Source Han Sans JP Normal"/>
        </a:defRPr>
      </a:lvl4pPr>
      <a:lvl5pPr marL="2389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Source Han Sans JP Normal"/>
          <a:ea typeface="Source Han Sans JP Normal"/>
          <a:cs typeface="Source Han Sans JP Normal"/>
          <a:sym typeface="Source Han Sans JP Normal"/>
        </a:defRPr>
      </a:lvl5pPr>
      <a:lvl6pPr marL="2833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Source Han Sans JP Normal"/>
          <a:ea typeface="Source Han Sans JP Normal"/>
          <a:cs typeface="Source Han Sans JP Normal"/>
          <a:sym typeface="Source Han Sans JP Normal"/>
        </a:defRPr>
      </a:lvl6pPr>
      <a:lvl7pPr marL="3278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Source Han Sans JP Normal"/>
          <a:ea typeface="Source Han Sans JP Normal"/>
          <a:cs typeface="Source Han Sans JP Normal"/>
          <a:sym typeface="Source Han Sans JP Normal"/>
        </a:defRPr>
      </a:lvl7pPr>
      <a:lvl8pPr marL="3722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Source Han Sans JP Normal"/>
          <a:ea typeface="Source Han Sans JP Normal"/>
          <a:cs typeface="Source Han Sans JP Normal"/>
          <a:sym typeface="Source Han Sans JP Normal"/>
        </a:defRPr>
      </a:lvl8pPr>
      <a:lvl9pPr marL="4167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Source Han Sans JP Normal"/>
          <a:ea typeface="Source Han Sans JP Normal"/>
          <a:cs typeface="Source Han Sans JP Normal"/>
          <a:sym typeface="Source Han Sans JP Normal"/>
        </a:defRPr>
      </a:lvl9pPr>
    </p:bodyStyle>
    <p:otherStyle>
      <a:lvl1pPr marL="0" marR="0" indent="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Source Han Sans JP Light"/>
        </a:defRPr>
      </a:lvl1pPr>
      <a:lvl2pPr marL="0" marR="0" indent="2286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Source Han Sans JP Light"/>
        </a:defRPr>
      </a:lvl2pPr>
      <a:lvl3pPr marL="0" marR="0" indent="4572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Source Han Sans JP Light"/>
        </a:defRPr>
      </a:lvl3pPr>
      <a:lvl4pPr marL="0" marR="0" indent="6858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Source Han Sans JP Light"/>
        </a:defRPr>
      </a:lvl4pPr>
      <a:lvl5pPr marL="0" marR="0" indent="9144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Source Han Sans JP Light"/>
        </a:defRPr>
      </a:lvl5pPr>
      <a:lvl6pPr marL="0" marR="0" indent="11430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Source Han Sans JP Light"/>
        </a:defRPr>
      </a:lvl6pPr>
      <a:lvl7pPr marL="0" marR="0" indent="13716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Source Han Sans JP Light"/>
        </a:defRPr>
      </a:lvl7pPr>
      <a:lvl8pPr marL="0" marR="0" indent="16002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Source Han Sans JP Light"/>
        </a:defRPr>
      </a:lvl8pPr>
      <a:lvl9pPr marL="0" marR="0" indent="18288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Source Han Sans JP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 Id="rId3"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image" Target="../media/image9.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goodreads.com/work/quotes/522250" TargetMode="External"/><Relationship Id="rId3" Type="http://schemas.openxmlformats.org/officeDocument/2006/relationships/image" Target="../media/image1.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アイデアワークショップ…"/>
          <p:cNvSpPr txBox="1"/>
          <p:nvPr/>
        </p:nvSpPr>
        <p:spPr>
          <a:xfrm>
            <a:off x="5439092" y="7992146"/>
            <a:ext cx="13505816" cy="323913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nSpc>
                <a:spcPct val="90000"/>
              </a:lnSpc>
              <a:defRPr sz="9600">
                <a:solidFill>
                  <a:srgbClr val="383F46"/>
                </a:solidFill>
                <a:latin typeface="Source Han Sans JP Heavy"/>
                <a:ea typeface="Source Han Sans JP Heavy"/>
                <a:cs typeface="Source Han Sans JP Heavy"/>
                <a:sym typeface="Source Han Sans JP Heavy"/>
              </a:defRPr>
            </a:pPr>
            <a:r>
              <a:t>アイデアワークショップ</a:t>
            </a:r>
          </a:p>
          <a:p>
            <a:pPr>
              <a:lnSpc>
                <a:spcPct val="130000"/>
              </a:lnSpc>
              <a:spcBef>
                <a:spcPts val="1700"/>
              </a:spcBef>
              <a:defRPr sz="6700" u="sng">
                <a:solidFill>
                  <a:srgbClr val="383F46"/>
                </a:solidFill>
              </a:defRPr>
            </a:pPr>
            <a:r>
              <a:t>#webiotmakers</a:t>
            </a:r>
          </a:p>
        </p:txBody>
      </p:sp>
      <p:pic>
        <p:nvPicPr>
          <p:cNvPr id="122" name="shinshu_sq.png" descr="shinshu_sq.png"/>
          <p:cNvPicPr>
            <a:picLocks noChangeAspect="1"/>
          </p:cNvPicPr>
          <p:nvPr/>
        </p:nvPicPr>
        <p:blipFill>
          <a:blip r:embed="rId2">
            <a:extLst/>
          </a:blip>
          <a:stretch>
            <a:fillRect/>
          </a:stretch>
        </p:blipFill>
        <p:spPr>
          <a:xfrm>
            <a:off x="9412537" y="1337518"/>
            <a:ext cx="5558926" cy="5986364"/>
          </a:xfrm>
          <a:prstGeom prst="rect">
            <a:avLst/>
          </a:prstGeom>
          <a:ln w="12700">
            <a:miter lim="400000"/>
          </a:ln>
        </p:spPr>
      </p:pic>
      <p:sp>
        <p:nvSpPr>
          <p:cNvPr id="123" name="この作品は、クリエイティブ・コモンズの 表示 4.0 国際 ライセンスで提供されています。ライセンスの写しをご覧になるには、 http://creativecommons.org/licenses/by/4.0/ をご覧頂くか、Creative Commons, PO Box 1866, Mountain View, CA 94042, USA までお手紙をお送りください。"/>
          <p:cNvSpPr txBox="1"/>
          <p:nvPr/>
        </p:nvSpPr>
        <p:spPr>
          <a:xfrm>
            <a:off x="9556095" y="12683473"/>
            <a:ext cx="14040882" cy="7016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1500">
                <a:latin typeface="Source Han Sans JP Regular"/>
                <a:ea typeface="Source Han Sans JP Regular"/>
                <a:cs typeface="Source Han Sans JP Regular"/>
                <a:sym typeface="Source Han Sans JP Regular"/>
              </a:defRPr>
            </a:lvl1pPr>
          </a:lstStyle>
          <a:p>
            <a:pPr/>
            <a:r>
              <a:t>この作品は、クリエイティブ・コモンズの 表示 4.0 国際 ライセンスで提供されています。ライセンスの写しをご覧になるには、 http://creativecommons.org/licenses/by/4.0/ をご覧頂くか、Creative Commons, PO Box 1866, Mountain View, CA 94042, USA までお手紙をお送りください。 </a:t>
            </a:r>
          </a:p>
        </p:txBody>
      </p:sp>
      <p:pic>
        <p:nvPicPr>
          <p:cNvPr id="124" name="by.png" descr="by.png"/>
          <p:cNvPicPr>
            <a:picLocks noChangeAspect="1"/>
          </p:cNvPicPr>
          <p:nvPr/>
        </p:nvPicPr>
        <p:blipFill>
          <a:blip r:embed="rId3">
            <a:extLst/>
          </a:blip>
          <a:stretch>
            <a:fillRect/>
          </a:stretch>
        </p:blipFill>
        <p:spPr>
          <a:xfrm>
            <a:off x="6995570" y="12669400"/>
            <a:ext cx="2085945" cy="729823"/>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例"/>
          <p:cNvSpPr txBox="1"/>
          <p:nvPr/>
        </p:nvSpPr>
        <p:spPr>
          <a:xfrm>
            <a:off x="4228222" y="986328"/>
            <a:ext cx="854076"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例</a:t>
            </a:r>
          </a:p>
        </p:txBody>
      </p:sp>
      <p:grpSp>
        <p:nvGrpSpPr>
          <p:cNvPr id="185" name="Group"/>
          <p:cNvGrpSpPr/>
          <p:nvPr/>
        </p:nvGrpSpPr>
        <p:grpSpPr>
          <a:xfrm>
            <a:off x="3599327" y="5177619"/>
            <a:ext cx="17185346" cy="4611169"/>
            <a:chOff x="0" y="0"/>
            <a:chExt cx="17185344" cy="4611168"/>
          </a:xfrm>
        </p:grpSpPr>
        <p:pic>
          <p:nvPicPr>
            <p:cNvPr id="183" name="Image" descr="Image"/>
            <p:cNvPicPr>
              <a:picLocks noChangeAspect="1"/>
            </p:cNvPicPr>
            <p:nvPr/>
          </p:nvPicPr>
          <p:blipFill>
            <a:blip r:embed="rId2">
              <a:extLst/>
            </a:blip>
            <a:srcRect l="0" t="6" r="0" b="6"/>
            <a:stretch>
              <a:fillRect/>
            </a:stretch>
          </p:blipFill>
          <p:spPr>
            <a:xfrm>
              <a:off x="0" y="0"/>
              <a:ext cx="7942910" cy="4570712"/>
            </a:xfrm>
            <a:prstGeom prst="rect">
              <a:avLst/>
            </a:prstGeom>
            <a:ln w="12700" cap="flat">
              <a:noFill/>
              <a:miter lim="400000"/>
            </a:ln>
            <a:effectLst/>
          </p:spPr>
        </p:pic>
        <p:pic>
          <p:nvPicPr>
            <p:cNvPr id="184" name="Image" descr="Image"/>
            <p:cNvPicPr>
              <a:picLocks noChangeAspect="1"/>
            </p:cNvPicPr>
            <p:nvPr/>
          </p:nvPicPr>
          <p:blipFill>
            <a:blip r:embed="rId3">
              <a:extLst/>
            </a:blip>
            <a:stretch>
              <a:fillRect/>
            </a:stretch>
          </p:blipFill>
          <p:spPr>
            <a:xfrm>
              <a:off x="9242435" y="39691"/>
              <a:ext cx="7942910" cy="4571478"/>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キーワードブレストの方法"/>
          <p:cNvSpPr txBox="1"/>
          <p:nvPr/>
        </p:nvSpPr>
        <p:spPr>
          <a:xfrm>
            <a:off x="4228222" y="986328"/>
            <a:ext cx="8537576"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キーワードブレストの方法</a:t>
            </a:r>
          </a:p>
        </p:txBody>
      </p:sp>
      <p:sp>
        <p:nvSpPr>
          <p:cNvPr id="188" name="①「大きい方の付箋」に「一枚アイデア」書き出す"/>
          <p:cNvSpPr txBox="1"/>
          <p:nvPr/>
        </p:nvSpPr>
        <p:spPr>
          <a:xfrm>
            <a:off x="1395088" y="3891101"/>
            <a:ext cx="11234389" cy="1946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800">
                <a:solidFill>
                  <a:srgbClr val="363E45"/>
                </a:solidFill>
              </a:defRPr>
            </a:lvl1pPr>
          </a:lstStyle>
          <a:p>
            <a:pPr/>
            <a:r>
              <a:t>①「大きい方の付箋」に「一枚アイデア」書き出す</a:t>
            </a:r>
          </a:p>
        </p:txBody>
      </p:sp>
      <p:sp>
        <p:nvSpPr>
          <p:cNvPr id="189" name="②「チームに共有」してから、模造紙の適当な位置に貼り付ける"/>
          <p:cNvSpPr txBox="1"/>
          <p:nvPr/>
        </p:nvSpPr>
        <p:spPr>
          <a:xfrm>
            <a:off x="14047730" y="3773558"/>
            <a:ext cx="9434384" cy="1946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defRPr sz="4800">
                <a:solidFill>
                  <a:srgbClr val="363E45"/>
                </a:solidFill>
              </a:defRPr>
            </a:pPr>
            <a:r>
              <a:t>②「チームに</a:t>
            </a:r>
            <a:r>
              <a:rPr>
                <a:solidFill>
                  <a:schemeClr val="accent5">
                    <a:lumOff val="-29866"/>
                  </a:schemeClr>
                </a:solidFill>
              </a:rPr>
              <a:t>共有</a:t>
            </a:r>
            <a:r>
              <a:t>」してから、模造紙の適当な位置に貼り付ける</a:t>
            </a:r>
          </a:p>
        </p:txBody>
      </p:sp>
      <p:pic>
        <p:nvPicPr>
          <p:cNvPr id="190" name="Image" descr="Image"/>
          <p:cNvPicPr>
            <a:picLocks noChangeAspect="1"/>
          </p:cNvPicPr>
          <p:nvPr/>
        </p:nvPicPr>
        <p:blipFill>
          <a:blip r:embed="rId2">
            <a:extLst/>
          </a:blip>
          <a:stretch>
            <a:fillRect/>
          </a:stretch>
        </p:blipFill>
        <p:spPr>
          <a:xfrm>
            <a:off x="16172819" y="6406115"/>
            <a:ext cx="5184205" cy="3691268"/>
          </a:xfrm>
          <a:prstGeom prst="rect">
            <a:avLst/>
          </a:prstGeom>
          <a:ln w="12700">
            <a:miter lim="400000"/>
          </a:ln>
        </p:spPr>
      </p:pic>
      <p:sp>
        <p:nvSpPr>
          <p:cNvPr id="191" name="キーワードを大きい方の付箋に書き出す（付箋の色は関係ない）"/>
          <p:cNvSpPr txBox="1"/>
          <p:nvPr/>
        </p:nvSpPr>
        <p:spPr>
          <a:xfrm>
            <a:off x="2860104" y="10688346"/>
            <a:ext cx="8304358" cy="1692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defRPr sz="4100">
                <a:solidFill>
                  <a:srgbClr val="363E45"/>
                </a:solidFill>
              </a:defRPr>
            </a:pPr>
            <a:r>
              <a:t>キーワードを大きい方の付箋に書き出す</a:t>
            </a:r>
            <a:r>
              <a:rPr sz="3300"/>
              <a:t>（付箋の色は関係ない）</a:t>
            </a:r>
          </a:p>
        </p:txBody>
      </p:sp>
      <p:sp>
        <p:nvSpPr>
          <p:cNvPr id="192" name="アイデアの間はなるべくスペースを空ける、向きもバラバラでOK"/>
          <p:cNvSpPr txBox="1"/>
          <p:nvPr/>
        </p:nvSpPr>
        <p:spPr>
          <a:xfrm>
            <a:off x="14558584" y="10660164"/>
            <a:ext cx="8412672" cy="1692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defRPr sz="4100">
                <a:solidFill>
                  <a:srgbClr val="363E45"/>
                </a:solidFill>
              </a:defRPr>
            </a:pPr>
            <a:r>
              <a:t>アイデアの間はなるべく</a:t>
            </a:r>
            <a:r>
              <a:rPr>
                <a:solidFill>
                  <a:srgbClr val="B92021"/>
                </a:solidFill>
              </a:rPr>
              <a:t>スペースを空ける</a:t>
            </a:r>
            <a:r>
              <a:t>、向きもバラバラでOK</a:t>
            </a:r>
          </a:p>
        </p:txBody>
      </p:sp>
      <p:sp>
        <p:nvSpPr>
          <p:cNvPr id="193" name="Rectangle"/>
          <p:cNvSpPr/>
          <p:nvPr/>
        </p:nvSpPr>
        <p:spPr>
          <a:xfrm>
            <a:off x="2042687" y="10408604"/>
            <a:ext cx="9685191" cy="2195395"/>
          </a:xfrm>
          <a:prstGeom prst="rect">
            <a:avLst/>
          </a:prstGeom>
          <a:ln w="381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sp>
        <p:nvSpPr>
          <p:cNvPr id="194" name="Rectangle"/>
          <p:cNvSpPr/>
          <p:nvPr/>
        </p:nvSpPr>
        <p:spPr>
          <a:xfrm>
            <a:off x="14066780" y="10408604"/>
            <a:ext cx="9396284" cy="2195395"/>
          </a:xfrm>
          <a:prstGeom prst="rect">
            <a:avLst/>
          </a:prstGeom>
          <a:ln w="381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grpSp>
        <p:nvGrpSpPr>
          <p:cNvPr id="197" name="Group"/>
          <p:cNvGrpSpPr/>
          <p:nvPr/>
        </p:nvGrpSpPr>
        <p:grpSpPr>
          <a:xfrm>
            <a:off x="2553321" y="6881264"/>
            <a:ext cx="8663924" cy="2324703"/>
            <a:chOff x="0" y="0"/>
            <a:chExt cx="8663923" cy="2324701"/>
          </a:xfrm>
        </p:grpSpPr>
        <p:pic>
          <p:nvPicPr>
            <p:cNvPr id="195" name="Image" descr="Image"/>
            <p:cNvPicPr>
              <a:picLocks noChangeAspect="1"/>
            </p:cNvPicPr>
            <p:nvPr/>
          </p:nvPicPr>
          <p:blipFill>
            <a:blip r:embed="rId3">
              <a:extLst/>
            </a:blip>
            <a:srcRect l="0" t="6" r="0" b="6"/>
            <a:stretch>
              <a:fillRect/>
            </a:stretch>
          </p:blipFill>
          <p:spPr>
            <a:xfrm>
              <a:off x="0" y="0"/>
              <a:ext cx="4004387" cy="2304306"/>
            </a:xfrm>
            <a:prstGeom prst="rect">
              <a:avLst/>
            </a:prstGeom>
            <a:ln w="12700" cap="flat">
              <a:noFill/>
              <a:miter lim="400000"/>
            </a:ln>
            <a:effectLst/>
          </p:spPr>
        </p:pic>
        <p:pic>
          <p:nvPicPr>
            <p:cNvPr id="196" name="Image" descr="Image"/>
            <p:cNvPicPr>
              <a:picLocks noChangeAspect="1"/>
            </p:cNvPicPr>
            <p:nvPr/>
          </p:nvPicPr>
          <p:blipFill>
            <a:blip r:embed="rId4">
              <a:extLst/>
            </a:blip>
            <a:stretch>
              <a:fillRect/>
            </a:stretch>
          </p:blipFill>
          <p:spPr>
            <a:xfrm>
              <a:off x="4659536" y="20010"/>
              <a:ext cx="4004388" cy="2304692"/>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ブレストの心得"/>
          <p:cNvSpPr txBox="1"/>
          <p:nvPr/>
        </p:nvSpPr>
        <p:spPr>
          <a:xfrm>
            <a:off x="4228222" y="986328"/>
            <a:ext cx="5045076"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ブレストの心得</a:t>
            </a:r>
          </a:p>
        </p:txBody>
      </p:sp>
      <p:sp>
        <p:nvSpPr>
          <p:cNvPr id="200" name="質より量…"/>
          <p:cNvSpPr txBox="1"/>
          <p:nvPr/>
        </p:nvSpPr>
        <p:spPr>
          <a:xfrm>
            <a:off x="3498923" y="3037157"/>
            <a:ext cx="16370154" cy="9388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lvl="1" marL="1228436" indent="-812800" algn="just" defTabSz="457200">
              <a:lnSpc>
                <a:spcPct val="150000"/>
              </a:lnSpc>
              <a:spcBef>
                <a:spcPts val="300"/>
              </a:spcBef>
              <a:buClr>
                <a:srgbClr val="000000"/>
              </a:buClr>
              <a:buSzPct val="100000"/>
              <a:buChar char="❖"/>
              <a:defRPr sz="4800">
                <a:solidFill>
                  <a:schemeClr val="accent5">
                    <a:lumOff val="-29866"/>
                  </a:schemeClr>
                </a:solidFill>
              </a:defRPr>
            </a:pPr>
            <a:r>
              <a:t>質より量</a:t>
            </a:r>
          </a:p>
          <a:p>
            <a:pPr lvl="1" marL="1228436" indent="-812800" algn="just" defTabSz="457200">
              <a:lnSpc>
                <a:spcPct val="150000"/>
              </a:lnSpc>
              <a:spcBef>
                <a:spcPts val="300"/>
              </a:spcBef>
              <a:buClr>
                <a:srgbClr val="000000"/>
              </a:buClr>
              <a:buSzPct val="100000"/>
              <a:buChar char="❖"/>
              <a:defRPr sz="4800"/>
            </a:pPr>
            <a:r>
              <a:t>順不同、</a:t>
            </a:r>
            <a:r>
              <a:rPr>
                <a:solidFill>
                  <a:schemeClr val="accent5">
                    <a:lumOff val="-29866"/>
                  </a:schemeClr>
                </a:solidFill>
              </a:rPr>
              <a:t>思いついた人から順に発表</a:t>
            </a:r>
          </a:p>
          <a:p>
            <a:pPr lvl="1" marL="1228436" indent="-812800" algn="just" defTabSz="457200">
              <a:lnSpc>
                <a:spcPct val="150000"/>
              </a:lnSpc>
              <a:spcBef>
                <a:spcPts val="300"/>
              </a:spcBef>
              <a:buClr>
                <a:srgbClr val="000000"/>
              </a:buClr>
              <a:buSzPct val="100000"/>
              <a:buChar char="❖"/>
              <a:defRPr sz="4800"/>
            </a:pPr>
            <a:r>
              <a:t>議論を深めるよりも数を出す、結論は出さない</a:t>
            </a:r>
          </a:p>
          <a:p>
            <a:pPr lvl="1" marL="1228436" indent="-812800" algn="just" defTabSz="457200">
              <a:lnSpc>
                <a:spcPct val="150000"/>
              </a:lnSpc>
              <a:spcBef>
                <a:spcPts val="300"/>
              </a:spcBef>
              <a:buClr>
                <a:srgbClr val="000000"/>
              </a:buClr>
              <a:buSzPct val="100000"/>
              <a:buChar char="❖"/>
              <a:defRPr sz="4800"/>
            </a:pPr>
            <a:r>
              <a:t>どんなデバイスをつくるかは後で心配する</a:t>
            </a:r>
          </a:p>
          <a:p>
            <a:pPr lvl="1" marL="1228436" indent="-812800" algn="just" defTabSz="457200">
              <a:lnSpc>
                <a:spcPct val="150000"/>
              </a:lnSpc>
              <a:spcBef>
                <a:spcPts val="300"/>
              </a:spcBef>
              <a:buClr>
                <a:srgbClr val="000000"/>
              </a:buClr>
              <a:buSzPct val="100000"/>
              <a:buChar char="❖"/>
              <a:defRPr sz="4800"/>
            </a:pPr>
            <a:r>
              <a:rPr>
                <a:solidFill>
                  <a:srgbClr val="B92021"/>
                </a:solidFill>
              </a:rPr>
              <a:t>バカバカしい</a:t>
            </a:r>
            <a:r>
              <a:t>アイデア大歓迎</a:t>
            </a:r>
          </a:p>
          <a:p>
            <a:pPr lvl="1" marL="1228436" indent="-812800" algn="just" defTabSz="457200">
              <a:lnSpc>
                <a:spcPct val="150000"/>
              </a:lnSpc>
              <a:spcBef>
                <a:spcPts val="300"/>
              </a:spcBef>
              <a:buClr>
                <a:srgbClr val="000000"/>
              </a:buClr>
              <a:buSzPct val="100000"/>
              <a:buChar char="❖"/>
              <a:defRPr sz="4800"/>
            </a:pPr>
            <a:r>
              <a:t>アイデアの</a:t>
            </a:r>
            <a:r>
              <a:rPr>
                <a:solidFill>
                  <a:schemeClr val="accent5">
                    <a:lumOff val="-29866"/>
                  </a:schemeClr>
                </a:solidFill>
              </a:rPr>
              <a:t>否定・批判をしない</a:t>
            </a:r>
          </a:p>
          <a:p>
            <a:pPr lvl="1" marL="1228436" indent="-812800" algn="just" defTabSz="457200">
              <a:lnSpc>
                <a:spcPct val="150000"/>
              </a:lnSpc>
              <a:spcBef>
                <a:spcPts val="300"/>
              </a:spcBef>
              <a:buClr>
                <a:srgbClr val="000000"/>
              </a:buClr>
              <a:buSzPct val="100000"/>
              <a:buChar char="❖"/>
              <a:defRPr sz="4800"/>
            </a:pPr>
            <a:r>
              <a:t>どんどん他人の</a:t>
            </a:r>
            <a:r>
              <a:rPr>
                <a:solidFill>
                  <a:schemeClr val="accent5">
                    <a:lumOff val="-29866"/>
                  </a:schemeClr>
                </a:solidFill>
              </a:rPr>
              <a:t>アイデアに乗っかる</a:t>
            </a:r>
          </a:p>
        </p:txBody>
      </p:sp>
      <p:pic>
        <p:nvPicPr>
          <p:cNvPr id="201" name="noun_sticky notes_1710240.png" descr="noun_sticky notes_1710240.png"/>
          <p:cNvPicPr>
            <a:picLocks noChangeAspect="1"/>
          </p:cNvPicPr>
          <p:nvPr/>
        </p:nvPicPr>
        <p:blipFill>
          <a:blip r:embed="rId2">
            <a:extLst/>
          </a:blip>
          <a:stretch>
            <a:fillRect/>
          </a:stretch>
        </p:blipFill>
        <p:spPr>
          <a:xfrm>
            <a:off x="17549262" y="7217618"/>
            <a:ext cx="5522286" cy="552228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アイデア発想の規則 その②"/>
          <p:cNvSpPr txBox="1"/>
          <p:nvPr/>
        </p:nvSpPr>
        <p:spPr>
          <a:xfrm>
            <a:off x="4228222" y="986328"/>
            <a:ext cx="8662608"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アイデア発想の規則 その②</a:t>
            </a:r>
          </a:p>
        </p:txBody>
      </p:sp>
      <p:sp>
        <p:nvSpPr>
          <p:cNvPr id="204" name="×"/>
          <p:cNvSpPr txBox="1"/>
          <p:nvPr/>
        </p:nvSpPr>
        <p:spPr>
          <a:xfrm>
            <a:off x="10800586" y="6545262"/>
            <a:ext cx="1514476" cy="214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0700">
                <a:solidFill>
                  <a:srgbClr val="363E45"/>
                </a:solidFill>
                <a:latin typeface="Source Han Sans JP Heavy"/>
                <a:ea typeface="Source Han Sans JP Heavy"/>
                <a:cs typeface="Source Han Sans JP Heavy"/>
                <a:sym typeface="Source Han Sans JP Heavy"/>
              </a:defRPr>
            </a:lvl1pPr>
          </a:lstStyle>
          <a:p>
            <a:pPr/>
            <a:r>
              <a:t>×</a:t>
            </a:r>
          </a:p>
        </p:txBody>
      </p:sp>
      <p:sp>
        <p:nvSpPr>
          <p:cNvPr id="205" name="Circle"/>
          <p:cNvSpPr/>
          <p:nvPr/>
        </p:nvSpPr>
        <p:spPr>
          <a:xfrm>
            <a:off x="4455131" y="6622799"/>
            <a:ext cx="1994402" cy="1994402"/>
          </a:xfrm>
          <a:prstGeom prst="ellipse">
            <a:avLst/>
          </a:prstGeom>
          <a:ln w="139700">
            <a:solidFill>
              <a:srgbClr val="363E46"/>
            </a:solidFill>
            <a:miter lim="400000"/>
          </a:ln>
        </p:spPr>
        <p:txBody>
          <a:bodyPr lIns="71437" tIns="71437" rIns="71437" bIns="71437" anchor="ctr"/>
          <a:lstStyle/>
          <a:p>
            <a:pPr>
              <a:defRPr sz="3000">
                <a:solidFill>
                  <a:srgbClr val="FFFFFF"/>
                </a:solidFill>
                <a:latin typeface="+mn-lt"/>
                <a:ea typeface="+mn-ea"/>
                <a:cs typeface="+mn-cs"/>
                <a:sym typeface="Source Han Sans JP Medium"/>
              </a:defRPr>
            </a:pPr>
          </a:p>
        </p:txBody>
      </p:sp>
      <p:sp>
        <p:nvSpPr>
          <p:cNvPr id="206" name="Circle"/>
          <p:cNvSpPr/>
          <p:nvPr/>
        </p:nvSpPr>
        <p:spPr>
          <a:xfrm>
            <a:off x="7037861" y="6622799"/>
            <a:ext cx="1994402" cy="1994402"/>
          </a:xfrm>
          <a:prstGeom prst="ellipse">
            <a:avLst/>
          </a:prstGeom>
          <a:ln w="139700">
            <a:solidFill>
              <a:srgbClr val="363E46"/>
            </a:solidFill>
            <a:miter lim="400000"/>
          </a:ln>
        </p:spPr>
        <p:txBody>
          <a:bodyPr lIns="71437" tIns="71437" rIns="71437" bIns="71437" anchor="ctr"/>
          <a:lstStyle/>
          <a:p>
            <a:pPr>
              <a:defRPr sz="3000">
                <a:solidFill>
                  <a:srgbClr val="FFFFFF"/>
                </a:solidFill>
                <a:latin typeface="+mn-lt"/>
                <a:ea typeface="+mn-ea"/>
                <a:cs typeface="+mn-cs"/>
                <a:sym typeface="Source Han Sans JP Medium"/>
              </a:defRPr>
            </a:pPr>
          </a:p>
        </p:txBody>
      </p:sp>
      <p:sp>
        <p:nvSpPr>
          <p:cNvPr id="207" name="IoT技術"/>
          <p:cNvSpPr txBox="1"/>
          <p:nvPr/>
        </p:nvSpPr>
        <p:spPr>
          <a:xfrm>
            <a:off x="13118151" y="6189662"/>
            <a:ext cx="6709474" cy="28606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500">
                <a:solidFill>
                  <a:srgbClr val="363E45"/>
                </a:solidFill>
                <a:latin typeface="Source Han Sans JP Heavy"/>
                <a:ea typeface="Source Han Sans JP Heavy"/>
                <a:cs typeface="Source Han Sans JP Heavy"/>
                <a:sym typeface="Source Han Sans JP Heavy"/>
              </a:defRPr>
            </a:lvl1pPr>
          </a:lstStyle>
          <a:p>
            <a:pPr/>
            <a:r>
              <a:t>IoT技術</a:t>
            </a:r>
          </a:p>
        </p:txBody>
      </p:sp>
      <p:sp>
        <p:nvSpPr>
          <p:cNvPr id="208" name="要素その①"/>
          <p:cNvSpPr txBox="1"/>
          <p:nvPr/>
        </p:nvSpPr>
        <p:spPr>
          <a:xfrm>
            <a:off x="5423374" y="4324482"/>
            <a:ext cx="2720976" cy="917576"/>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000">
                <a:solidFill>
                  <a:srgbClr val="363E45"/>
                </a:solidFill>
              </a:defRPr>
            </a:lvl1pPr>
          </a:lstStyle>
          <a:p>
            <a:pPr/>
            <a:r>
              <a:t>要素その①</a:t>
            </a:r>
          </a:p>
        </p:txBody>
      </p:sp>
      <p:sp>
        <p:nvSpPr>
          <p:cNvPr id="209" name="要素その②"/>
          <p:cNvSpPr txBox="1"/>
          <p:nvPr/>
        </p:nvSpPr>
        <p:spPr>
          <a:xfrm>
            <a:off x="15363764" y="4324482"/>
            <a:ext cx="2720976" cy="917576"/>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000">
                <a:solidFill>
                  <a:srgbClr val="363E45"/>
                </a:solidFill>
              </a:defRPr>
            </a:lvl1pPr>
          </a:lstStyle>
          <a:p>
            <a:pPr/>
            <a:r>
              <a:t>要素その②</a:t>
            </a:r>
          </a:p>
        </p:txBody>
      </p:sp>
      <p:sp>
        <p:nvSpPr>
          <p:cNvPr id="210" name="（信州にまつわるキーワード）"/>
          <p:cNvSpPr txBox="1"/>
          <p:nvPr/>
        </p:nvSpPr>
        <p:spPr>
          <a:xfrm>
            <a:off x="3505674" y="9028916"/>
            <a:ext cx="6556376" cy="8286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3600">
                <a:solidFill>
                  <a:srgbClr val="363E45"/>
                </a:solidFill>
              </a:defRPr>
            </a:lvl1pPr>
          </a:lstStyle>
          <a:p>
            <a:pPr/>
            <a:r>
              <a:t>（信州にまつわるキーワード）</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アイデア発想② 「どう楽しくにするか」（30分）"/>
          <p:cNvSpPr txBox="1"/>
          <p:nvPr/>
        </p:nvSpPr>
        <p:spPr>
          <a:xfrm>
            <a:off x="4228222" y="986328"/>
            <a:ext cx="15806866"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アイデア発想② 「どう楽しくにするか」（30分）</a:t>
            </a:r>
          </a:p>
        </p:txBody>
      </p:sp>
      <p:sp>
        <p:nvSpPr>
          <p:cNvPr id="213" name="Rectangle"/>
          <p:cNvSpPr/>
          <p:nvPr/>
        </p:nvSpPr>
        <p:spPr>
          <a:xfrm>
            <a:off x="1412143" y="3681620"/>
            <a:ext cx="21559714" cy="2143148"/>
          </a:xfrm>
          <a:prstGeom prst="rect">
            <a:avLst/>
          </a:prstGeom>
          <a:ln w="889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sp>
        <p:nvSpPr>
          <p:cNvPr id="214" name="挙がっている対象を「IoT技術」でどうアップデートしますか？"/>
          <p:cNvSpPr txBox="1"/>
          <p:nvPr/>
        </p:nvSpPr>
        <p:spPr>
          <a:xfrm>
            <a:off x="3427164" y="4230906"/>
            <a:ext cx="17534662" cy="1044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4800">
                <a:solidFill>
                  <a:srgbClr val="363E45"/>
                </a:solidFill>
                <a:latin typeface="Source Han Sans JP Heavy"/>
                <a:ea typeface="Source Han Sans JP Heavy"/>
                <a:cs typeface="Source Han Sans JP Heavy"/>
                <a:sym typeface="Source Han Sans JP Heavy"/>
              </a:defRPr>
            </a:lvl1pPr>
          </a:lstStyle>
          <a:p>
            <a:pPr/>
            <a:r>
              <a:t>挙がっている対象を「IoT技術」でどうアップデートしますか？</a:t>
            </a:r>
          </a:p>
        </p:txBody>
      </p:sp>
      <p:sp>
        <p:nvSpPr>
          <p:cNvPr id="215" name="その対象が抱えている「問題点」を「改善」するアイデア…"/>
          <p:cNvSpPr txBox="1"/>
          <p:nvPr/>
        </p:nvSpPr>
        <p:spPr>
          <a:xfrm>
            <a:off x="2364411" y="6441246"/>
            <a:ext cx="19655178" cy="362775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lvl="2" marL="1059872" indent="-228600" algn="just" defTabSz="457200">
              <a:lnSpc>
                <a:spcPct val="160000"/>
              </a:lnSpc>
              <a:spcBef>
                <a:spcPts val="700"/>
              </a:spcBef>
              <a:buClr>
                <a:srgbClr val="000000"/>
              </a:buClr>
              <a:buSzPct val="100000"/>
              <a:buChar char="❖"/>
              <a:defRPr sz="4200">
                <a:solidFill>
                  <a:srgbClr val="363E45"/>
                </a:solidFill>
              </a:defRPr>
            </a:pPr>
            <a:r>
              <a:t> その対象が抱えている「問題点」を「改善」するアイデア</a:t>
            </a:r>
          </a:p>
          <a:p>
            <a:pPr lvl="2" marL="1059872" indent="-228600" algn="just" defTabSz="457200">
              <a:lnSpc>
                <a:spcPct val="160000"/>
              </a:lnSpc>
              <a:spcBef>
                <a:spcPts val="700"/>
              </a:spcBef>
              <a:buClr>
                <a:srgbClr val="000000"/>
              </a:buClr>
              <a:buSzPct val="100000"/>
              <a:buChar char="❖"/>
              <a:defRPr sz="4200">
                <a:solidFill>
                  <a:srgbClr val="363E45"/>
                </a:solidFill>
              </a:defRPr>
            </a:pPr>
            <a:r>
              <a:t> その対象に付け加えることで「より楽しく」「より便利に」するアイデア</a:t>
            </a:r>
          </a:p>
          <a:p>
            <a:pPr lvl="2" marL="1059872" indent="-228600" algn="just" defTabSz="457200">
              <a:lnSpc>
                <a:spcPct val="160000"/>
              </a:lnSpc>
              <a:spcBef>
                <a:spcPts val="700"/>
              </a:spcBef>
              <a:buClr>
                <a:srgbClr val="000000"/>
              </a:buClr>
              <a:buSzPct val="100000"/>
              <a:buChar char="❖"/>
              <a:defRPr sz="4200">
                <a:solidFill>
                  <a:srgbClr val="363E45"/>
                </a:solidFill>
              </a:defRPr>
            </a:pPr>
            <a:r>
              <a:t> 上記どちらでもないけれど、</a:t>
            </a:r>
            <a:r>
              <a:rPr>
                <a:solidFill>
                  <a:schemeClr val="accent5">
                    <a:lumOff val="-29866"/>
                  </a:schemeClr>
                </a:solidFill>
              </a:rPr>
              <a:t>なんだか面白そうなアイデア</a:t>
            </a:r>
          </a:p>
        </p:txBody>
      </p:sp>
      <p:sp>
        <p:nvSpPr>
          <p:cNvPr id="216" name="その人物・出来事・場所に関して、IoTデバイスがあったら実現できそうな、面白い「シナリオ」や「ストーリー」について考えてみましょう"/>
          <p:cNvSpPr txBox="1"/>
          <p:nvPr/>
        </p:nvSpPr>
        <p:spPr>
          <a:xfrm>
            <a:off x="1762631" y="10809147"/>
            <a:ext cx="20858739" cy="20986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nSpc>
                <a:spcPct val="120000"/>
              </a:lnSpc>
              <a:defRPr sz="4700">
                <a:solidFill>
                  <a:srgbClr val="E1623A"/>
                </a:solidFill>
              </a:defRPr>
            </a:lvl1pPr>
          </a:lstStyle>
          <a:p>
            <a:pPr/>
            <a:r>
              <a:t>その人物・出来事・場所に関して、IoTデバイスがあったら実現できそうな、面白い「シナリオ」や「ストーリー」について考えてみましょう</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IoTシステム発想のコツ"/>
          <p:cNvSpPr txBox="1"/>
          <p:nvPr/>
        </p:nvSpPr>
        <p:spPr>
          <a:xfrm>
            <a:off x="4228222" y="986328"/>
            <a:ext cx="7510083"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IoTシステム発想のコツ</a:t>
            </a:r>
          </a:p>
        </p:txBody>
      </p:sp>
      <p:sp>
        <p:nvSpPr>
          <p:cNvPr id="219" name="アクチュエーション"/>
          <p:cNvSpPr txBox="1"/>
          <p:nvPr/>
        </p:nvSpPr>
        <p:spPr>
          <a:xfrm>
            <a:off x="15860107" y="5519487"/>
            <a:ext cx="7640702" cy="1387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6600">
                <a:solidFill>
                  <a:srgbClr val="E1623A"/>
                </a:solidFill>
                <a:latin typeface="Source Han Sans JP Heavy"/>
                <a:ea typeface="Source Han Sans JP Heavy"/>
                <a:cs typeface="Source Han Sans JP Heavy"/>
                <a:sym typeface="Source Han Sans JP Heavy"/>
              </a:defRPr>
            </a:lvl1pPr>
          </a:lstStyle>
          <a:p>
            <a:pPr/>
            <a:r>
              <a:t>アクチュエーション</a:t>
            </a:r>
          </a:p>
        </p:txBody>
      </p:sp>
      <p:sp>
        <p:nvSpPr>
          <p:cNvPr id="220" name="実世界の情報をインプット…"/>
          <p:cNvSpPr txBox="1"/>
          <p:nvPr/>
        </p:nvSpPr>
        <p:spPr>
          <a:xfrm>
            <a:off x="748357" y="7743921"/>
            <a:ext cx="7072758" cy="175323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indent="12700">
              <a:lnSpc>
                <a:spcPct val="120000"/>
              </a:lnSpc>
              <a:defRPr sz="4300">
                <a:solidFill>
                  <a:srgbClr val="363E45"/>
                </a:solidFill>
              </a:defRPr>
            </a:pPr>
            <a:r>
              <a:t>実世界の情報を</a:t>
            </a:r>
            <a:r>
              <a:rPr>
                <a:solidFill>
                  <a:srgbClr val="B92021"/>
                </a:solidFill>
              </a:rPr>
              <a:t>インプット</a:t>
            </a:r>
          </a:p>
          <a:p>
            <a:pPr indent="12700">
              <a:lnSpc>
                <a:spcPct val="120000"/>
              </a:lnSpc>
              <a:defRPr sz="3400">
                <a:solidFill>
                  <a:srgbClr val="363E45"/>
                </a:solidFill>
              </a:defRPr>
            </a:pPr>
            <a:r>
              <a:t>（温度センサー、人感センサー等）</a:t>
            </a:r>
          </a:p>
        </p:txBody>
      </p:sp>
      <p:sp>
        <p:nvSpPr>
          <p:cNvPr id="221" name="センシング"/>
          <p:cNvSpPr txBox="1"/>
          <p:nvPr/>
        </p:nvSpPr>
        <p:spPr>
          <a:xfrm>
            <a:off x="1731944" y="5352582"/>
            <a:ext cx="5235576" cy="1654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8000">
                <a:solidFill>
                  <a:srgbClr val="E1623A"/>
                </a:solidFill>
                <a:latin typeface="Source Han Sans JP Heavy"/>
                <a:ea typeface="Source Han Sans JP Heavy"/>
                <a:cs typeface="Source Han Sans JP Heavy"/>
                <a:sym typeface="Source Han Sans JP Heavy"/>
              </a:defRPr>
            </a:lvl1pPr>
          </a:lstStyle>
          <a:p>
            <a:pPr/>
            <a:r>
              <a:t>センシング</a:t>
            </a:r>
          </a:p>
        </p:txBody>
      </p:sp>
      <p:sp>
        <p:nvSpPr>
          <p:cNvPr id="222" name="実世界へのはたらきかけ"/>
          <p:cNvSpPr txBox="1"/>
          <p:nvPr/>
        </p:nvSpPr>
        <p:spPr>
          <a:xfrm>
            <a:off x="16598231" y="7641739"/>
            <a:ext cx="6164454" cy="9556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indent="12700">
              <a:lnSpc>
                <a:spcPct val="120000"/>
              </a:lnSpc>
              <a:defRPr sz="4300">
                <a:solidFill>
                  <a:srgbClr val="363E45"/>
                </a:solidFill>
              </a:defRPr>
            </a:pPr>
            <a:r>
              <a:t>実世界への</a:t>
            </a:r>
            <a:r>
              <a:rPr>
                <a:solidFill>
                  <a:srgbClr val="B92021"/>
                </a:solidFill>
              </a:rPr>
              <a:t>はたらきかけ</a:t>
            </a:r>
          </a:p>
        </p:txBody>
      </p:sp>
      <p:sp>
        <p:nvSpPr>
          <p:cNvPr id="223" name="Line"/>
          <p:cNvSpPr/>
          <p:nvPr/>
        </p:nvSpPr>
        <p:spPr>
          <a:xfrm flipV="1">
            <a:off x="8839458" y="4939942"/>
            <a:ext cx="1" cy="7867864"/>
          </a:xfrm>
          <a:prstGeom prst="line">
            <a:avLst/>
          </a:prstGeom>
          <a:ln w="50800" cap="rnd">
            <a:solidFill>
              <a:srgbClr val="000000"/>
            </a:solidFill>
            <a:custDash>
              <a:ds d="100000" sp="200000"/>
            </a:custDash>
            <a:miter lim="400000"/>
          </a:ln>
        </p:spPr>
        <p:txBody>
          <a:bodyPr lIns="71437" tIns="71437" rIns="71437" bIns="71437" anchor="ctr"/>
          <a:lstStyle/>
          <a:p>
            <a:pPr>
              <a:defRPr sz="3000">
                <a:solidFill>
                  <a:srgbClr val="FFFFFF"/>
                </a:solidFill>
                <a:latin typeface="+mn-lt"/>
                <a:ea typeface="+mn-ea"/>
                <a:cs typeface="+mn-cs"/>
                <a:sym typeface="Source Han Sans JP Medium"/>
              </a:defRPr>
            </a:pPr>
          </a:p>
        </p:txBody>
      </p:sp>
      <p:sp>
        <p:nvSpPr>
          <p:cNvPr id="224" name="Line"/>
          <p:cNvSpPr/>
          <p:nvPr/>
        </p:nvSpPr>
        <p:spPr>
          <a:xfrm>
            <a:off x="7197983" y="6213224"/>
            <a:ext cx="2152712" cy="1"/>
          </a:xfrm>
          <a:prstGeom prst="line">
            <a:avLst/>
          </a:prstGeom>
          <a:ln w="88900">
            <a:solidFill>
              <a:srgbClr val="363E45"/>
            </a:solidFill>
            <a:miter lim="400000"/>
            <a:tailEnd type="triangle"/>
          </a:ln>
        </p:spPr>
        <p:txBody>
          <a:bodyPr lIns="71437" tIns="71437" rIns="71437" bIns="71437" anchor="ctr"/>
          <a:lstStyle/>
          <a:p>
            <a:pPr>
              <a:defRPr sz="3000">
                <a:solidFill>
                  <a:srgbClr val="FFFFFF"/>
                </a:solidFill>
                <a:latin typeface="+mn-lt"/>
                <a:ea typeface="+mn-ea"/>
                <a:cs typeface="+mn-cs"/>
                <a:sym typeface="Source Han Sans JP Medium"/>
              </a:defRPr>
            </a:pPr>
          </a:p>
        </p:txBody>
      </p:sp>
      <p:sp>
        <p:nvSpPr>
          <p:cNvPr id="225" name="Line"/>
          <p:cNvSpPr/>
          <p:nvPr/>
        </p:nvSpPr>
        <p:spPr>
          <a:xfrm flipV="1">
            <a:off x="14611203" y="4939942"/>
            <a:ext cx="1" cy="7867864"/>
          </a:xfrm>
          <a:prstGeom prst="line">
            <a:avLst/>
          </a:prstGeom>
          <a:ln w="50800" cap="rnd">
            <a:solidFill>
              <a:srgbClr val="000000"/>
            </a:solidFill>
            <a:custDash>
              <a:ds d="100000" sp="200000"/>
            </a:custDash>
            <a:miter lim="400000"/>
          </a:ln>
        </p:spPr>
        <p:txBody>
          <a:bodyPr lIns="71437" tIns="71437" rIns="71437" bIns="71437" anchor="ctr"/>
          <a:lstStyle/>
          <a:p>
            <a:pPr>
              <a:defRPr sz="3000">
                <a:solidFill>
                  <a:srgbClr val="FFFFFF"/>
                </a:solidFill>
                <a:latin typeface="+mn-lt"/>
                <a:ea typeface="+mn-ea"/>
                <a:cs typeface="+mn-cs"/>
                <a:sym typeface="Source Han Sans JP Medium"/>
              </a:defRPr>
            </a:pPr>
          </a:p>
        </p:txBody>
      </p:sp>
      <p:sp>
        <p:nvSpPr>
          <p:cNvPr id="226" name="Line"/>
          <p:cNvSpPr/>
          <p:nvPr/>
        </p:nvSpPr>
        <p:spPr>
          <a:xfrm>
            <a:off x="14353523" y="6213224"/>
            <a:ext cx="1555261" cy="1"/>
          </a:xfrm>
          <a:prstGeom prst="line">
            <a:avLst/>
          </a:prstGeom>
          <a:ln w="88900">
            <a:solidFill>
              <a:srgbClr val="363E45"/>
            </a:solidFill>
            <a:miter lim="400000"/>
            <a:tailEnd type="triangle"/>
          </a:ln>
        </p:spPr>
        <p:txBody>
          <a:bodyPr lIns="71437" tIns="71437" rIns="71437" bIns="71437" anchor="ctr"/>
          <a:lstStyle/>
          <a:p>
            <a:pPr>
              <a:defRPr sz="3000">
                <a:solidFill>
                  <a:srgbClr val="FFFFFF"/>
                </a:solidFill>
                <a:latin typeface="+mn-lt"/>
                <a:ea typeface="+mn-ea"/>
                <a:cs typeface="+mn-cs"/>
                <a:sym typeface="Source Han Sans JP Medium"/>
              </a:defRPr>
            </a:pPr>
          </a:p>
        </p:txBody>
      </p:sp>
      <p:sp>
        <p:nvSpPr>
          <p:cNvPr id="227" name="リアル"/>
          <p:cNvSpPr txBox="1"/>
          <p:nvPr/>
        </p:nvSpPr>
        <p:spPr>
          <a:xfrm>
            <a:off x="3387798" y="3337756"/>
            <a:ext cx="1793876"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300">
                <a:latin typeface="ＫＦひま字"/>
                <a:ea typeface="ＫＦひま字"/>
                <a:cs typeface="ＫＦひま字"/>
                <a:sym typeface="ＫＦひま字"/>
              </a:defRPr>
            </a:lvl1pPr>
          </a:lstStyle>
          <a:p>
            <a:pPr/>
            <a:r>
              <a:t>リアル</a:t>
            </a:r>
          </a:p>
        </p:txBody>
      </p:sp>
      <p:sp>
        <p:nvSpPr>
          <p:cNvPr id="228" name="デジタル"/>
          <p:cNvSpPr txBox="1"/>
          <p:nvPr/>
        </p:nvSpPr>
        <p:spPr>
          <a:xfrm>
            <a:off x="10587093" y="3337756"/>
            <a:ext cx="2339976"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300">
                <a:latin typeface="ＫＦひま字"/>
                <a:ea typeface="ＫＦひま字"/>
                <a:cs typeface="ＫＦひま字"/>
                <a:sym typeface="ＫＦひま字"/>
              </a:defRPr>
            </a:lvl1pPr>
          </a:lstStyle>
          <a:p>
            <a:pPr/>
            <a:r>
              <a:t>デジタル</a:t>
            </a:r>
          </a:p>
        </p:txBody>
      </p:sp>
      <p:sp>
        <p:nvSpPr>
          <p:cNvPr id="229" name="リアル"/>
          <p:cNvSpPr txBox="1"/>
          <p:nvPr/>
        </p:nvSpPr>
        <p:spPr>
          <a:xfrm>
            <a:off x="18783521" y="3337756"/>
            <a:ext cx="1793876"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300">
                <a:latin typeface="ＫＦひま字"/>
                <a:ea typeface="ＫＦひま字"/>
                <a:cs typeface="ＫＦひま字"/>
                <a:sym typeface="ＫＦひま字"/>
              </a:defRPr>
            </a:lvl1pPr>
          </a:lstStyle>
          <a:p>
            <a:pPr/>
            <a:r>
              <a:t>リアル</a:t>
            </a:r>
          </a:p>
        </p:txBody>
      </p:sp>
      <p:sp>
        <p:nvSpPr>
          <p:cNvPr id="230" name="Web技術"/>
          <p:cNvSpPr txBox="1"/>
          <p:nvPr/>
        </p:nvSpPr>
        <p:spPr>
          <a:xfrm>
            <a:off x="7895022" y="4145952"/>
            <a:ext cx="1838072" cy="7397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Web技術</a:t>
            </a:r>
          </a:p>
        </p:txBody>
      </p:sp>
      <p:sp>
        <p:nvSpPr>
          <p:cNvPr id="231" name="Web技術"/>
          <p:cNvSpPr txBox="1"/>
          <p:nvPr/>
        </p:nvSpPr>
        <p:spPr>
          <a:xfrm>
            <a:off x="13692168" y="4145952"/>
            <a:ext cx="1838072" cy="7397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Web技術</a:t>
            </a:r>
          </a:p>
        </p:txBody>
      </p:sp>
      <p:sp>
        <p:nvSpPr>
          <p:cNvPr id="232" name="データの処理"/>
          <p:cNvSpPr txBox="1"/>
          <p:nvPr/>
        </p:nvSpPr>
        <p:spPr>
          <a:xfrm>
            <a:off x="10301343" y="5798887"/>
            <a:ext cx="2911476" cy="8286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indent="12700">
              <a:lnSpc>
                <a:spcPct val="120000"/>
              </a:lnSpc>
              <a:defRPr sz="3600">
                <a:solidFill>
                  <a:srgbClr val="363E45"/>
                </a:solidFill>
              </a:defRPr>
            </a:lvl1pPr>
          </a:lstStyle>
          <a:p>
            <a:pPr/>
            <a:r>
              <a:t>データの処理</a:t>
            </a:r>
          </a:p>
        </p:txBody>
      </p:sp>
      <p:sp>
        <p:nvSpPr>
          <p:cNvPr id="233" name="★どういう情報がほしいかな？"/>
          <p:cNvSpPr txBox="1"/>
          <p:nvPr/>
        </p:nvSpPr>
        <p:spPr>
          <a:xfrm>
            <a:off x="785520" y="10230484"/>
            <a:ext cx="5703033" cy="638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nSpc>
                <a:spcPct val="130000"/>
              </a:lnSpc>
              <a:defRPr sz="3900">
                <a:latin typeface="APJapanesefont"/>
                <a:ea typeface="APJapanesefont"/>
                <a:cs typeface="APJapanesefont"/>
                <a:sym typeface="APJapanesefont"/>
              </a:defRPr>
            </a:lvl1pPr>
          </a:lstStyle>
          <a:p>
            <a:pPr/>
            <a:r>
              <a:t>★どういう情報がほしいかな？</a:t>
            </a:r>
          </a:p>
        </p:txBody>
      </p:sp>
      <p:sp>
        <p:nvSpPr>
          <p:cNvPr id="234" name="★ どういう情報があれば、…"/>
          <p:cNvSpPr txBox="1"/>
          <p:nvPr/>
        </p:nvSpPr>
        <p:spPr>
          <a:xfrm>
            <a:off x="804433" y="11089321"/>
            <a:ext cx="5707386" cy="192595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lnSpc>
                <a:spcPct val="130000"/>
              </a:lnSpc>
              <a:defRPr sz="3900">
                <a:latin typeface="APJapanesefont"/>
                <a:ea typeface="APJapanesefont"/>
                <a:cs typeface="APJapanesefont"/>
                <a:sym typeface="APJapanesefont"/>
              </a:defRPr>
            </a:pPr>
            <a:r>
              <a:t>★ どういう情報があれば、</a:t>
            </a:r>
          </a:p>
          <a:p>
            <a:pPr algn="l">
              <a:lnSpc>
                <a:spcPct val="130000"/>
              </a:lnSpc>
              <a:defRPr sz="3900">
                <a:latin typeface="APJapanesefont"/>
                <a:ea typeface="APJapanesefont"/>
                <a:cs typeface="APJapanesefont"/>
                <a:sym typeface="APJapanesefont"/>
              </a:defRPr>
            </a:pPr>
            <a:r>
              <a:t>検知したい条件を満たしたと</a:t>
            </a:r>
          </a:p>
          <a:p>
            <a:pPr algn="l">
              <a:lnSpc>
                <a:spcPct val="130000"/>
              </a:lnSpc>
              <a:defRPr sz="3900">
                <a:latin typeface="APJapanesefont"/>
                <a:ea typeface="APJapanesefont"/>
                <a:cs typeface="APJapanesefont"/>
                <a:sym typeface="APJapanesefont"/>
              </a:defRPr>
            </a:pPr>
            <a:r>
              <a:t>「みなす」ことができるかな？</a:t>
            </a:r>
          </a:p>
        </p:txBody>
      </p:sp>
      <p:sp>
        <p:nvSpPr>
          <p:cNvPr id="235" name="★ なにを動かしたいかな？"/>
          <p:cNvSpPr txBox="1"/>
          <p:nvPr/>
        </p:nvSpPr>
        <p:spPr>
          <a:xfrm>
            <a:off x="17066845" y="10377369"/>
            <a:ext cx="4965887" cy="638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nSpc>
                <a:spcPct val="130000"/>
              </a:lnSpc>
              <a:defRPr sz="3900">
                <a:latin typeface="APJapanesefont"/>
                <a:ea typeface="APJapanesefont"/>
                <a:cs typeface="APJapanesefont"/>
                <a:sym typeface="APJapanesefont"/>
              </a:defRPr>
            </a:lvl1pPr>
          </a:lstStyle>
          <a:p>
            <a:pPr/>
            <a:r>
              <a:t>★ なにを動かしたいかな？</a:t>
            </a:r>
          </a:p>
        </p:txBody>
      </p:sp>
      <p:sp>
        <p:nvSpPr>
          <p:cNvPr id="236" name="★どういう形で人間に情報を…"/>
          <p:cNvSpPr txBox="1"/>
          <p:nvPr/>
        </p:nvSpPr>
        <p:spPr>
          <a:xfrm>
            <a:off x="17074799" y="11309879"/>
            <a:ext cx="5705451" cy="128206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lnSpc>
                <a:spcPct val="130000"/>
              </a:lnSpc>
              <a:defRPr sz="3900">
                <a:latin typeface="APJapanesefont"/>
                <a:ea typeface="APJapanesefont"/>
                <a:cs typeface="APJapanesefont"/>
                <a:sym typeface="APJapanesefont"/>
              </a:defRPr>
            </a:pPr>
            <a:r>
              <a:t>★どういう形で人間に情報を</a:t>
            </a:r>
          </a:p>
          <a:p>
            <a:pPr algn="l">
              <a:lnSpc>
                <a:spcPct val="130000"/>
              </a:lnSpc>
              <a:defRPr sz="3900">
                <a:latin typeface="APJapanesefont"/>
                <a:ea typeface="APJapanesefont"/>
                <a:cs typeface="APJapanesefont"/>
                <a:sym typeface="APJapanesefont"/>
              </a:defRPr>
            </a:pPr>
            <a:r>
              <a:t>提示するのがいいかな？</a:t>
            </a:r>
          </a:p>
        </p:txBody>
      </p:sp>
      <p:sp>
        <p:nvSpPr>
          <p:cNvPr id="237" name="（メール、Slack、Twitter通知等も）"/>
          <p:cNvSpPr txBox="1"/>
          <p:nvPr/>
        </p:nvSpPr>
        <p:spPr>
          <a:xfrm>
            <a:off x="16531225" y="9121446"/>
            <a:ext cx="6298465" cy="663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indent="12700">
              <a:lnSpc>
                <a:spcPct val="120000"/>
              </a:lnSpc>
              <a:defRPr sz="2800">
                <a:solidFill>
                  <a:srgbClr val="363E45"/>
                </a:solidFill>
              </a:defRPr>
            </a:lvl1pPr>
          </a:lstStyle>
          <a:p>
            <a:pPr/>
            <a:r>
              <a:t>（メール、Slack、Twitter通知等も）</a:t>
            </a:r>
          </a:p>
        </p:txBody>
      </p:sp>
      <p:sp>
        <p:nvSpPr>
          <p:cNvPr id="238" name="Rectangle"/>
          <p:cNvSpPr/>
          <p:nvPr/>
        </p:nvSpPr>
        <p:spPr>
          <a:xfrm>
            <a:off x="425507" y="7387448"/>
            <a:ext cx="7848450" cy="2466182"/>
          </a:xfrm>
          <a:prstGeom prst="rect">
            <a:avLst/>
          </a:prstGeom>
          <a:ln w="889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sp>
        <p:nvSpPr>
          <p:cNvPr id="239" name="Rectangle"/>
          <p:cNvSpPr/>
          <p:nvPr/>
        </p:nvSpPr>
        <p:spPr>
          <a:xfrm>
            <a:off x="15737498" y="7387448"/>
            <a:ext cx="7848450" cy="2466182"/>
          </a:xfrm>
          <a:prstGeom prst="rect">
            <a:avLst/>
          </a:prstGeom>
          <a:ln w="889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sp>
        <p:nvSpPr>
          <p:cNvPr id="240" name="表示・計算・蓄積・…"/>
          <p:cNvSpPr txBox="1"/>
          <p:nvPr/>
        </p:nvSpPr>
        <p:spPr>
          <a:xfrm>
            <a:off x="9615543" y="7794721"/>
            <a:ext cx="4283076" cy="165163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indent="12700">
              <a:lnSpc>
                <a:spcPct val="120000"/>
              </a:lnSpc>
              <a:defRPr sz="3600">
                <a:solidFill>
                  <a:srgbClr val="363E45"/>
                </a:solidFill>
              </a:defRPr>
            </a:pPr>
            <a:r>
              <a:rPr>
                <a:solidFill>
                  <a:srgbClr val="E1623A"/>
                </a:solidFill>
              </a:rPr>
              <a:t>表示・計算・蓄積・</a:t>
            </a:r>
            <a:endParaRPr>
              <a:solidFill>
                <a:srgbClr val="E1623A"/>
              </a:solidFill>
            </a:endParaRPr>
          </a:p>
          <a:p>
            <a:pPr indent="12700">
              <a:lnSpc>
                <a:spcPct val="120000"/>
              </a:lnSpc>
              <a:defRPr sz="3600">
                <a:solidFill>
                  <a:srgbClr val="363E45"/>
                </a:solidFill>
              </a:defRPr>
            </a:pPr>
            <a:r>
              <a:rPr>
                <a:solidFill>
                  <a:srgbClr val="E1623A"/>
                </a:solidFill>
              </a:rPr>
              <a:t>条件分岐等</a:t>
            </a:r>
          </a:p>
        </p:txBody>
      </p:sp>
      <p:sp>
        <p:nvSpPr>
          <p:cNvPr id="241" name="Rectangle"/>
          <p:cNvSpPr/>
          <p:nvPr/>
        </p:nvSpPr>
        <p:spPr>
          <a:xfrm>
            <a:off x="9339974" y="7430403"/>
            <a:ext cx="4834214" cy="2380272"/>
          </a:xfrm>
          <a:prstGeom prst="rect">
            <a:avLst/>
          </a:prstGeom>
          <a:ln w="889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sp>
        <p:nvSpPr>
          <p:cNvPr id="242" name="（ファン、モーター、LED等）"/>
          <p:cNvSpPr txBox="1"/>
          <p:nvPr/>
        </p:nvSpPr>
        <p:spPr>
          <a:xfrm>
            <a:off x="17136280" y="8498597"/>
            <a:ext cx="5088358" cy="663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indent="12700">
              <a:lnSpc>
                <a:spcPct val="120000"/>
              </a:lnSpc>
              <a:defRPr sz="2800">
                <a:solidFill>
                  <a:srgbClr val="363E45"/>
                </a:solidFill>
              </a:defRPr>
            </a:lvl1pPr>
          </a:lstStyle>
          <a:p>
            <a:pPr/>
            <a:r>
              <a:t>（ファン、モーター、LED等）</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参考： 対応センサーリスト"/>
          <p:cNvSpPr txBox="1"/>
          <p:nvPr/>
        </p:nvSpPr>
        <p:spPr>
          <a:xfrm>
            <a:off x="4228222" y="986328"/>
            <a:ext cx="8697533"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参考： 対応センサーリスト</a:t>
            </a:r>
          </a:p>
        </p:txBody>
      </p:sp>
      <p:sp>
        <p:nvSpPr>
          <p:cNvPr id="245" name="Rectangle"/>
          <p:cNvSpPr/>
          <p:nvPr/>
        </p:nvSpPr>
        <p:spPr>
          <a:xfrm>
            <a:off x="1412143" y="5306275"/>
            <a:ext cx="21559714" cy="3712968"/>
          </a:xfrm>
          <a:prstGeom prst="rect">
            <a:avLst/>
          </a:prstGeom>
          <a:ln w="889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sp>
        <p:nvSpPr>
          <p:cNvPr id="246" name="IoT デバイスを考える本質は、様々な環境の情報を読み取るセンサーや、逆に環境への物理的な働きかけを可能にするアクチュエーターをどう駆使して、リアルとデジタルをWeb技術でつなぐかにあります。"/>
          <p:cNvSpPr txBox="1"/>
          <p:nvPr/>
        </p:nvSpPr>
        <p:spPr>
          <a:xfrm>
            <a:off x="4220625" y="2861728"/>
            <a:ext cx="18735628" cy="2276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defRPr sz="3800">
                <a:solidFill>
                  <a:srgbClr val="363E45"/>
                </a:solidFill>
              </a:defRPr>
            </a:pPr>
            <a:r>
              <a:t>IoT デバイスを考える本質は、様々な環境の情報を読み取る</a:t>
            </a:r>
            <a:r>
              <a:t>センサー</a:t>
            </a:r>
            <a:r>
              <a:t>や、逆に環境への物理的な働きかけを可能にする</a:t>
            </a:r>
            <a:r>
              <a:t>アクチュエーター</a:t>
            </a:r>
            <a:r>
              <a:t>をどう駆使して、リアルとデジタルをWeb技術でつなぐかにあります。</a:t>
            </a:r>
          </a:p>
        </p:txBody>
      </p:sp>
      <p:sp>
        <p:nvSpPr>
          <p:cNvPr id="247" name="各テーブルにある「センサー\アクチュエーターリスト」を参考に、その技術を使ってどう対象をハッピーにできるか発想してみてください"/>
          <p:cNvSpPr txBox="1"/>
          <p:nvPr/>
        </p:nvSpPr>
        <p:spPr>
          <a:xfrm>
            <a:off x="2409211" y="6176921"/>
            <a:ext cx="19565577" cy="1946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800">
                <a:solidFill>
                  <a:srgbClr val="363E45"/>
                </a:solidFill>
              </a:defRPr>
            </a:lvl1pPr>
          </a:lstStyle>
          <a:p>
            <a:pPr/>
            <a:r>
              <a:t>各テーブルにある「センサー\アクチュエーターリスト」を参考に、その技術を使ってどう対象をハッピーにできるか発想してみてください</a:t>
            </a:r>
          </a:p>
        </p:txBody>
      </p:sp>
      <p:sp>
        <p:nvSpPr>
          <p:cNvPr id="248" name="【考える視点】"/>
          <p:cNvSpPr txBox="1"/>
          <p:nvPr/>
        </p:nvSpPr>
        <p:spPr>
          <a:xfrm>
            <a:off x="1709178" y="9371465"/>
            <a:ext cx="18652397" cy="10445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800">
                <a:solidFill>
                  <a:srgbClr val="363E45"/>
                </a:solidFill>
              </a:defRPr>
            </a:lvl1pPr>
          </a:lstStyle>
          <a:p>
            <a:pPr/>
            <a:r>
              <a:t>【考える視点】</a:t>
            </a:r>
          </a:p>
        </p:txBody>
      </p:sp>
      <p:sp>
        <p:nvSpPr>
          <p:cNvPr id="249" name="どんな出来事を環境から察知したいか…"/>
          <p:cNvSpPr txBox="1"/>
          <p:nvPr/>
        </p:nvSpPr>
        <p:spPr>
          <a:xfrm>
            <a:off x="2875994" y="10609512"/>
            <a:ext cx="18994096" cy="268033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lvl="1" marL="1228436" indent="-812800" algn="just" defTabSz="457200">
              <a:lnSpc>
                <a:spcPct val="120000"/>
              </a:lnSpc>
              <a:spcBef>
                <a:spcPts val="300"/>
              </a:spcBef>
              <a:buClr>
                <a:srgbClr val="000000"/>
              </a:buClr>
              <a:buSzPct val="100000"/>
              <a:buChar char="❖"/>
              <a:defRPr sz="3900"/>
            </a:pPr>
            <a:r>
              <a:t>どんな出来事を環境から察知したいか</a:t>
            </a:r>
          </a:p>
          <a:p>
            <a:pPr lvl="1" marL="1228436" indent="-812800" algn="just" defTabSz="457200">
              <a:lnSpc>
                <a:spcPct val="120000"/>
              </a:lnSpc>
              <a:spcBef>
                <a:spcPts val="300"/>
              </a:spcBef>
              <a:buClr>
                <a:srgbClr val="000000"/>
              </a:buClr>
              <a:buSzPct val="100000"/>
              <a:buChar char="❖"/>
              <a:defRPr sz="3900"/>
            </a:pPr>
            <a:r>
              <a:t>その出来事は、どんなセンサーがあれば「察知した」とみなせるか</a:t>
            </a:r>
          </a:p>
          <a:p>
            <a:pPr lvl="1" marL="1228436" indent="-812800" algn="just" defTabSz="457200">
              <a:lnSpc>
                <a:spcPct val="120000"/>
              </a:lnSpc>
              <a:spcBef>
                <a:spcPts val="300"/>
              </a:spcBef>
              <a:buClr>
                <a:srgbClr val="000000"/>
              </a:buClr>
              <a:buSzPct val="100000"/>
              <a:buChar char="❖"/>
              <a:defRPr sz="3900"/>
            </a:pPr>
            <a:r>
              <a:t>どんなフィードバックを人や環境に返したいか</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例"/>
          <p:cNvSpPr txBox="1"/>
          <p:nvPr/>
        </p:nvSpPr>
        <p:spPr>
          <a:xfrm>
            <a:off x="4228222" y="986328"/>
            <a:ext cx="854076"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例</a:t>
            </a:r>
          </a:p>
        </p:txBody>
      </p:sp>
      <p:sp>
        <p:nvSpPr>
          <p:cNvPr id="252" name="IoT技術を活用したデバイスのアイデア…"/>
          <p:cNvSpPr txBox="1"/>
          <p:nvPr/>
        </p:nvSpPr>
        <p:spPr>
          <a:xfrm>
            <a:off x="11881770" y="5338178"/>
            <a:ext cx="11881075" cy="442785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lvl="2" marL="1059872" indent="-228600" algn="just" defTabSz="457200">
              <a:lnSpc>
                <a:spcPct val="130000"/>
              </a:lnSpc>
              <a:spcBef>
                <a:spcPts val="700"/>
              </a:spcBef>
              <a:buClr>
                <a:srgbClr val="000000"/>
              </a:buClr>
              <a:buSzPct val="100000"/>
              <a:buChar char="❖"/>
              <a:defRPr sz="4500">
                <a:solidFill>
                  <a:srgbClr val="363E45"/>
                </a:solidFill>
              </a:defRPr>
            </a:pPr>
            <a:r>
              <a:t> IoT技術を活用したデバイスのアイデア</a:t>
            </a:r>
          </a:p>
          <a:p>
            <a:pPr lvl="2" marL="1059872" indent="-228600" algn="just" defTabSz="457200">
              <a:lnSpc>
                <a:spcPct val="130000"/>
              </a:lnSpc>
              <a:spcBef>
                <a:spcPts val="700"/>
              </a:spcBef>
              <a:buClr>
                <a:srgbClr val="000000"/>
              </a:buClr>
              <a:buSzPct val="100000"/>
              <a:buChar char="❖"/>
              <a:defRPr sz="4500">
                <a:solidFill>
                  <a:srgbClr val="363E45"/>
                </a:solidFill>
              </a:defRPr>
            </a:pPr>
            <a:r>
              <a:rPr>
                <a:solidFill>
                  <a:schemeClr val="accent5">
                    <a:lumOff val="-29866"/>
                  </a:schemeClr>
                </a:solidFill>
              </a:rPr>
              <a:t>使えそうなセンサー</a:t>
            </a:r>
            <a:r>
              <a:t>も書き込む</a:t>
            </a:r>
          </a:p>
          <a:p>
            <a:pPr lvl="2" marL="1059872" indent="-228600" algn="just" defTabSz="457200">
              <a:lnSpc>
                <a:spcPct val="130000"/>
              </a:lnSpc>
              <a:spcBef>
                <a:spcPts val="700"/>
              </a:spcBef>
              <a:buClr>
                <a:srgbClr val="000000"/>
              </a:buClr>
              <a:buSzPct val="100000"/>
              <a:buChar char="❖"/>
              <a:defRPr sz="4500">
                <a:solidFill>
                  <a:srgbClr val="363E45"/>
                </a:solidFill>
              </a:defRPr>
            </a:pPr>
            <a:r>
              <a:t> 使うセンサーがわからない場合はアイデアだけでもOK!</a:t>
            </a:r>
          </a:p>
        </p:txBody>
      </p:sp>
      <p:pic>
        <p:nvPicPr>
          <p:cNvPr id="253" name="Image" descr="Image"/>
          <p:cNvPicPr>
            <a:picLocks noChangeAspect="1"/>
          </p:cNvPicPr>
          <p:nvPr/>
        </p:nvPicPr>
        <p:blipFill>
          <a:blip r:embed="rId2">
            <a:extLst/>
          </a:blip>
          <a:stretch>
            <a:fillRect/>
          </a:stretch>
        </p:blipFill>
        <p:spPr>
          <a:xfrm>
            <a:off x="4784323" y="4674492"/>
            <a:ext cx="6373714" cy="6373715"/>
          </a:xfrm>
          <a:prstGeom prst="rect">
            <a:avLst/>
          </a:prstGeom>
          <a:ln w="12700">
            <a:miter lim="400000"/>
          </a:ln>
        </p:spPr>
      </p:pic>
      <p:pic>
        <p:nvPicPr>
          <p:cNvPr id="254" name="Image" descr="Image"/>
          <p:cNvPicPr>
            <a:picLocks noChangeAspect="1"/>
          </p:cNvPicPr>
          <p:nvPr/>
        </p:nvPicPr>
        <p:blipFill>
          <a:blip r:embed="rId3">
            <a:extLst/>
          </a:blip>
          <a:stretch>
            <a:fillRect/>
          </a:stretch>
        </p:blipFill>
        <p:spPr>
          <a:xfrm>
            <a:off x="1142661" y="4714144"/>
            <a:ext cx="2664223" cy="153337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どう楽しくするか」ブレストの方法"/>
          <p:cNvSpPr txBox="1"/>
          <p:nvPr/>
        </p:nvSpPr>
        <p:spPr>
          <a:xfrm>
            <a:off x="4228222" y="986328"/>
            <a:ext cx="12030076"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「どう楽しくするか」ブレストの方法</a:t>
            </a:r>
          </a:p>
        </p:txBody>
      </p:sp>
      <p:sp>
        <p:nvSpPr>
          <p:cNvPr id="257" name="①「正方形の付箋」に「IoTデバイスのアイデア」を書き出す"/>
          <p:cNvSpPr txBox="1"/>
          <p:nvPr/>
        </p:nvSpPr>
        <p:spPr>
          <a:xfrm>
            <a:off x="1395088" y="3510101"/>
            <a:ext cx="11234389" cy="1946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800">
                <a:solidFill>
                  <a:srgbClr val="363E45"/>
                </a:solidFill>
              </a:defRPr>
            </a:lvl1pPr>
          </a:lstStyle>
          <a:p>
            <a:pPr/>
            <a:r>
              <a:t>①「正方形の付箋」に「IoTデバイスのアイデア」を書き出す</a:t>
            </a:r>
          </a:p>
        </p:txBody>
      </p:sp>
      <p:sp>
        <p:nvSpPr>
          <p:cNvPr id="258" name="②「チームに共有」してから、該当する対象の付箋の側に貼る"/>
          <p:cNvSpPr txBox="1"/>
          <p:nvPr/>
        </p:nvSpPr>
        <p:spPr>
          <a:xfrm>
            <a:off x="14311376" y="3280982"/>
            <a:ext cx="8907093" cy="1946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defRPr sz="4800">
                <a:solidFill>
                  <a:srgbClr val="363E45"/>
                </a:solidFill>
              </a:defRPr>
            </a:pPr>
            <a:r>
              <a:t>②「チームに</a:t>
            </a:r>
            <a:r>
              <a:rPr>
                <a:solidFill>
                  <a:schemeClr val="accent5">
                    <a:lumOff val="-29866"/>
                  </a:schemeClr>
                </a:solidFill>
              </a:rPr>
              <a:t>共有</a:t>
            </a:r>
            <a:r>
              <a:t>」してから、該当する対象の付箋の側に貼る</a:t>
            </a:r>
          </a:p>
        </p:txBody>
      </p:sp>
      <p:sp>
        <p:nvSpPr>
          <p:cNvPr id="259" name="デバイスの概要と併せて、可能なら、どのセンサーが使えそうか書き出す"/>
          <p:cNvSpPr txBox="1"/>
          <p:nvPr/>
        </p:nvSpPr>
        <p:spPr>
          <a:xfrm>
            <a:off x="2352054" y="10820941"/>
            <a:ext cx="9066457" cy="1692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100">
                <a:solidFill>
                  <a:srgbClr val="363E45"/>
                </a:solidFill>
              </a:defRPr>
            </a:lvl1pPr>
          </a:lstStyle>
          <a:p>
            <a:pPr/>
            <a:r>
              <a:t>デバイスの概要と併せて、可能なら、どのセンサーが使えそうか書き出す</a:t>
            </a:r>
          </a:p>
        </p:txBody>
      </p:sp>
      <p:sp>
        <p:nvSpPr>
          <p:cNvPr id="260" name="Rectangle"/>
          <p:cNvSpPr/>
          <p:nvPr/>
        </p:nvSpPr>
        <p:spPr>
          <a:xfrm>
            <a:off x="1752472" y="10408604"/>
            <a:ext cx="10265621" cy="2516948"/>
          </a:xfrm>
          <a:prstGeom prst="rect">
            <a:avLst/>
          </a:prstGeom>
          <a:ln w="381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pic>
        <p:nvPicPr>
          <p:cNvPr id="261" name="Image" descr="Image"/>
          <p:cNvPicPr>
            <a:picLocks noChangeAspect="1"/>
          </p:cNvPicPr>
          <p:nvPr/>
        </p:nvPicPr>
        <p:blipFill>
          <a:blip r:embed="rId2">
            <a:extLst/>
          </a:blip>
          <a:stretch>
            <a:fillRect/>
          </a:stretch>
        </p:blipFill>
        <p:spPr>
          <a:xfrm>
            <a:off x="15232512" y="5854291"/>
            <a:ext cx="7064819" cy="5030303"/>
          </a:xfrm>
          <a:prstGeom prst="rect">
            <a:avLst/>
          </a:prstGeom>
          <a:ln w="12700">
            <a:miter lim="400000"/>
          </a:ln>
        </p:spPr>
      </p:pic>
      <p:pic>
        <p:nvPicPr>
          <p:cNvPr id="262" name="Image" descr="Image"/>
          <p:cNvPicPr>
            <a:picLocks noChangeAspect="1"/>
          </p:cNvPicPr>
          <p:nvPr/>
        </p:nvPicPr>
        <p:blipFill>
          <a:blip r:embed="rId3">
            <a:extLst/>
          </a:blip>
          <a:stretch>
            <a:fillRect/>
          </a:stretch>
        </p:blipFill>
        <p:spPr>
          <a:xfrm>
            <a:off x="5066355" y="6181618"/>
            <a:ext cx="3891856" cy="3891856"/>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アイデア・バリデーション"/>
          <p:cNvSpPr txBox="1"/>
          <p:nvPr/>
        </p:nvSpPr>
        <p:spPr>
          <a:xfrm>
            <a:off x="4228222" y="986328"/>
            <a:ext cx="8488681"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アイデア・バリデーション</a:t>
            </a:r>
          </a:p>
        </p:txBody>
      </p:sp>
      <p:sp>
        <p:nvSpPr>
          <p:cNvPr id="265" name="Rectangle"/>
          <p:cNvSpPr/>
          <p:nvPr/>
        </p:nvSpPr>
        <p:spPr>
          <a:xfrm>
            <a:off x="1412143" y="3581014"/>
            <a:ext cx="21559714" cy="3712968"/>
          </a:xfrm>
          <a:prstGeom prst="rect">
            <a:avLst/>
          </a:prstGeom>
          <a:ln w="889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sp>
        <p:nvSpPr>
          <p:cNvPr id="266" name="どのアイデアが一番「面白そう」かつ「実現可能」か、チームで検討してアイデアを絞り込んで下さい。"/>
          <p:cNvSpPr txBox="1"/>
          <p:nvPr/>
        </p:nvSpPr>
        <p:spPr>
          <a:xfrm>
            <a:off x="2409211" y="4464359"/>
            <a:ext cx="19565577" cy="1946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800">
                <a:solidFill>
                  <a:srgbClr val="363E45"/>
                </a:solidFill>
              </a:defRPr>
            </a:lvl1pPr>
          </a:lstStyle>
          <a:p>
            <a:pPr/>
            <a:r>
              <a:t>どのアイデアが一番「面白そう」かつ「実現可能」か、チームで検討してアイデアを絞り込んで下さい。</a:t>
            </a:r>
          </a:p>
        </p:txBody>
      </p:sp>
      <p:sp>
        <p:nvSpPr>
          <p:cNvPr id="267" name="▶ 複数のアイデアを組み合わせることも考えてみてください。…"/>
          <p:cNvSpPr txBox="1"/>
          <p:nvPr/>
        </p:nvSpPr>
        <p:spPr>
          <a:xfrm>
            <a:off x="2608483" y="8140511"/>
            <a:ext cx="18652397" cy="221678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lnSpc>
                <a:spcPct val="130000"/>
              </a:lnSpc>
              <a:defRPr sz="4800">
                <a:solidFill>
                  <a:srgbClr val="363E45"/>
                </a:solidFill>
              </a:defRPr>
            </a:pPr>
            <a:r>
              <a:t>▶ 複数のアイデアを</a:t>
            </a:r>
            <a:r>
              <a:rPr>
                <a:solidFill>
                  <a:schemeClr val="accent5">
                    <a:lumOff val="-29866"/>
                  </a:schemeClr>
                </a:solidFill>
              </a:rPr>
              <a:t>組み合わせ</a:t>
            </a:r>
            <a:r>
              <a:t>ることも考えてみてください。</a:t>
            </a:r>
          </a:p>
          <a:p>
            <a:pPr algn="l">
              <a:lnSpc>
                <a:spcPct val="130000"/>
              </a:lnSpc>
              <a:defRPr sz="4800">
                <a:solidFill>
                  <a:srgbClr val="363E45"/>
                </a:solidFill>
              </a:defRPr>
            </a:pPr>
            <a:r>
              <a:t>▶ ユニークなアイデア大歓迎！</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ロードマップ"/>
          <p:cNvSpPr txBox="1"/>
          <p:nvPr/>
        </p:nvSpPr>
        <p:spPr>
          <a:xfrm>
            <a:off x="4228222" y="986328"/>
            <a:ext cx="4346576"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ロードマップ</a:t>
            </a:r>
          </a:p>
        </p:txBody>
      </p:sp>
      <p:sp>
        <p:nvSpPr>
          <p:cNvPr id="127" name="ハンズオン…"/>
          <p:cNvSpPr txBox="1"/>
          <p:nvPr/>
        </p:nvSpPr>
        <p:spPr>
          <a:xfrm>
            <a:off x="1318044" y="9457018"/>
            <a:ext cx="3191384" cy="1946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800">
                <a:solidFill>
                  <a:srgbClr val="363E45"/>
                </a:solidFill>
              </a:defRPr>
            </a:pPr>
            <a:r>
              <a:t>ハンズオン</a:t>
            </a:r>
          </a:p>
          <a:p>
            <a:pPr>
              <a:defRPr sz="4800">
                <a:solidFill>
                  <a:srgbClr val="363E45"/>
                </a:solidFill>
              </a:defRPr>
            </a:pPr>
            <a:r>
              <a:t>講習会</a:t>
            </a:r>
          </a:p>
        </p:txBody>
      </p:sp>
      <p:sp>
        <p:nvSpPr>
          <p:cNvPr id="128" name="アイデアWS…"/>
          <p:cNvSpPr txBox="1"/>
          <p:nvPr/>
        </p:nvSpPr>
        <p:spPr>
          <a:xfrm>
            <a:off x="6078142" y="9660218"/>
            <a:ext cx="3499842" cy="1539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800">
                <a:solidFill>
                  <a:srgbClr val="363E45"/>
                </a:solidFill>
              </a:defRPr>
            </a:pPr>
            <a:r>
              <a:t>アイデアWS</a:t>
            </a:r>
          </a:p>
          <a:p>
            <a:pPr>
              <a:defRPr sz="3900">
                <a:solidFill>
                  <a:srgbClr val="363E45"/>
                </a:solidFill>
                <a:latin typeface="KAWAIITEGAKIMOJI"/>
                <a:ea typeface="KAWAIITEGAKIMOJI"/>
                <a:cs typeface="KAWAIITEGAKIMOJI"/>
                <a:sym typeface="KAWAIITEGAKIMOJI"/>
              </a:defRPr>
            </a:pPr>
            <a:r>
              <a:t>（</a:t>
            </a:r>
            <a:r>
              <a:rPr>
                <a:solidFill>
                  <a:srgbClr val="363E44"/>
                </a:solidFill>
              </a:rPr>
              <a:t>イマココ</a:t>
            </a:r>
            <a:r>
              <a:t>）</a:t>
            </a:r>
          </a:p>
        </p:txBody>
      </p:sp>
      <p:sp>
        <p:nvSpPr>
          <p:cNvPr id="129" name="チーム毎…"/>
          <p:cNvSpPr txBox="1"/>
          <p:nvPr/>
        </p:nvSpPr>
        <p:spPr>
          <a:xfrm>
            <a:off x="11529451" y="9457018"/>
            <a:ext cx="2593976" cy="1946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800">
                <a:solidFill>
                  <a:srgbClr val="363E45"/>
                </a:solidFill>
              </a:defRPr>
            </a:pPr>
            <a:r>
              <a:t>チーム毎</a:t>
            </a:r>
          </a:p>
          <a:p>
            <a:pPr>
              <a:defRPr sz="4800">
                <a:solidFill>
                  <a:srgbClr val="363E45"/>
                </a:solidFill>
              </a:defRPr>
            </a:pPr>
            <a:r>
              <a:t>作戦会議</a:t>
            </a:r>
          </a:p>
        </p:txBody>
      </p:sp>
      <p:sp>
        <p:nvSpPr>
          <p:cNvPr id="130" name="ハッカソン…"/>
          <p:cNvSpPr txBox="1"/>
          <p:nvPr/>
        </p:nvSpPr>
        <p:spPr>
          <a:xfrm>
            <a:off x="20134846" y="9457018"/>
            <a:ext cx="3203576" cy="1946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800">
                <a:solidFill>
                  <a:srgbClr val="363E45"/>
                </a:solidFill>
              </a:defRPr>
            </a:pPr>
            <a:r>
              <a:t>ハッカソン</a:t>
            </a:r>
          </a:p>
          <a:p>
            <a:pPr>
              <a:defRPr sz="4800">
                <a:solidFill>
                  <a:srgbClr val="363E45"/>
                </a:solidFill>
              </a:defRPr>
            </a:pPr>
            <a:r>
              <a:t>当日</a:t>
            </a:r>
          </a:p>
        </p:txBody>
      </p:sp>
      <p:pic>
        <p:nvPicPr>
          <p:cNvPr id="131" name="noun_sticky notes_1710240.png" descr="noun_sticky notes_1710240.png"/>
          <p:cNvPicPr>
            <a:picLocks noChangeAspect="1"/>
          </p:cNvPicPr>
          <p:nvPr/>
        </p:nvPicPr>
        <p:blipFill>
          <a:blip r:embed="rId2">
            <a:extLst/>
          </a:blip>
          <a:stretch>
            <a:fillRect/>
          </a:stretch>
        </p:blipFill>
        <p:spPr>
          <a:xfrm>
            <a:off x="5871019" y="5662956"/>
            <a:ext cx="3914088" cy="3914088"/>
          </a:xfrm>
          <a:prstGeom prst="rect">
            <a:avLst/>
          </a:prstGeom>
          <a:ln w="12700">
            <a:miter lim="400000"/>
          </a:ln>
        </p:spPr>
      </p:pic>
      <p:pic>
        <p:nvPicPr>
          <p:cNvPr id="132" name="noun_Raspberry Pi_1109534.png" descr="noun_Raspberry Pi_1109534.png"/>
          <p:cNvPicPr>
            <a:picLocks noChangeAspect="1"/>
          </p:cNvPicPr>
          <p:nvPr/>
        </p:nvPicPr>
        <p:blipFill>
          <a:blip r:embed="rId3">
            <a:extLst/>
          </a:blip>
          <a:stretch>
            <a:fillRect/>
          </a:stretch>
        </p:blipFill>
        <p:spPr>
          <a:xfrm>
            <a:off x="654670" y="5360934"/>
            <a:ext cx="4518132" cy="4518132"/>
          </a:xfrm>
          <a:prstGeom prst="rect">
            <a:avLst/>
          </a:prstGeom>
          <a:ln w="12700">
            <a:miter lim="400000"/>
          </a:ln>
        </p:spPr>
      </p:pic>
      <p:pic>
        <p:nvPicPr>
          <p:cNvPr id="133" name="noun_Brainstorm_1602572.png" descr="noun_Brainstorm_1602572.png"/>
          <p:cNvPicPr>
            <a:picLocks noChangeAspect="1"/>
          </p:cNvPicPr>
          <p:nvPr/>
        </p:nvPicPr>
        <p:blipFill>
          <a:blip r:embed="rId4">
            <a:extLst/>
          </a:blip>
          <a:stretch>
            <a:fillRect/>
          </a:stretch>
        </p:blipFill>
        <p:spPr>
          <a:xfrm>
            <a:off x="11192501" y="5986062"/>
            <a:ext cx="3267876" cy="3267876"/>
          </a:xfrm>
          <a:prstGeom prst="rect">
            <a:avLst/>
          </a:prstGeom>
          <a:ln w="12700">
            <a:miter lim="400000"/>
          </a:ln>
        </p:spPr>
      </p:pic>
      <p:pic>
        <p:nvPicPr>
          <p:cNvPr id="134" name="noun_Robot_1116679.png" descr="noun_Robot_1116679.png"/>
          <p:cNvPicPr>
            <a:picLocks noChangeAspect="1"/>
          </p:cNvPicPr>
          <p:nvPr/>
        </p:nvPicPr>
        <p:blipFill>
          <a:blip r:embed="rId5">
            <a:extLst/>
          </a:blip>
          <a:stretch>
            <a:fillRect/>
          </a:stretch>
        </p:blipFill>
        <p:spPr>
          <a:xfrm>
            <a:off x="19907364" y="5916956"/>
            <a:ext cx="3363089" cy="3363089"/>
          </a:xfrm>
          <a:prstGeom prst="rect">
            <a:avLst/>
          </a:prstGeom>
          <a:ln w="12700">
            <a:miter lim="400000"/>
          </a:ln>
        </p:spPr>
      </p:pic>
      <p:sp>
        <p:nvSpPr>
          <p:cNvPr id="135" name="▶"/>
          <p:cNvSpPr txBox="1"/>
          <p:nvPr/>
        </p:nvSpPr>
        <p:spPr>
          <a:xfrm>
            <a:off x="4443376" y="8422755"/>
            <a:ext cx="650876" cy="8667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3900">
                <a:solidFill>
                  <a:srgbClr val="363E45"/>
                </a:solidFill>
                <a:latin typeface="Source Han Sans JP Heavy"/>
                <a:ea typeface="Source Han Sans JP Heavy"/>
                <a:cs typeface="Source Han Sans JP Heavy"/>
                <a:sym typeface="Source Han Sans JP Heavy"/>
              </a:defRPr>
            </a:lvl1pPr>
          </a:lstStyle>
          <a:p>
            <a:pPr/>
            <a:r>
              <a:t>▶</a:t>
            </a:r>
          </a:p>
        </p:txBody>
      </p:sp>
      <p:sp>
        <p:nvSpPr>
          <p:cNvPr id="136" name="▶"/>
          <p:cNvSpPr txBox="1"/>
          <p:nvPr/>
        </p:nvSpPr>
        <p:spPr>
          <a:xfrm>
            <a:off x="10584895" y="8444255"/>
            <a:ext cx="650876" cy="8667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3900">
                <a:solidFill>
                  <a:srgbClr val="363E45"/>
                </a:solidFill>
                <a:latin typeface="Source Han Sans JP Heavy"/>
                <a:ea typeface="Source Han Sans JP Heavy"/>
                <a:cs typeface="Source Han Sans JP Heavy"/>
                <a:sym typeface="Source Han Sans JP Heavy"/>
              </a:defRPr>
            </a:lvl1pPr>
          </a:lstStyle>
          <a:p>
            <a:pPr/>
            <a:r>
              <a:t>▶</a:t>
            </a:r>
          </a:p>
        </p:txBody>
      </p:sp>
      <p:sp>
        <p:nvSpPr>
          <p:cNvPr id="137" name="▶"/>
          <p:cNvSpPr txBox="1"/>
          <p:nvPr/>
        </p:nvSpPr>
        <p:spPr>
          <a:xfrm>
            <a:off x="14218606" y="8444255"/>
            <a:ext cx="650876" cy="8667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3900">
                <a:solidFill>
                  <a:srgbClr val="363E45"/>
                </a:solidFill>
                <a:latin typeface="Source Han Sans JP Heavy"/>
                <a:ea typeface="Source Han Sans JP Heavy"/>
                <a:cs typeface="Source Han Sans JP Heavy"/>
                <a:sym typeface="Source Han Sans JP Heavy"/>
              </a:defRPr>
            </a:lvl1pPr>
          </a:lstStyle>
          <a:p>
            <a:pPr/>
            <a:r>
              <a:t>▶</a:t>
            </a:r>
          </a:p>
        </p:txBody>
      </p:sp>
      <p:sp>
        <p:nvSpPr>
          <p:cNvPr id="138" name="▶"/>
          <p:cNvSpPr txBox="1"/>
          <p:nvPr/>
        </p:nvSpPr>
        <p:spPr>
          <a:xfrm>
            <a:off x="19349243" y="8444255"/>
            <a:ext cx="650876" cy="8667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3900">
                <a:solidFill>
                  <a:srgbClr val="363E45"/>
                </a:solidFill>
                <a:latin typeface="Source Han Sans JP Heavy"/>
                <a:ea typeface="Source Han Sans JP Heavy"/>
                <a:cs typeface="Source Han Sans JP Heavy"/>
                <a:sym typeface="Source Han Sans JP Heavy"/>
              </a:defRPr>
            </a:lvl1pPr>
          </a:lstStyle>
          <a:p>
            <a:pPr/>
            <a:r>
              <a:t>▶</a:t>
            </a:r>
          </a:p>
        </p:txBody>
      </p:sp>
      <p:sp>
        <p:nvSpPr>
          <p:cNvPr id="139" name="この間チームで準備、買い出し、事前制作など"/>
          <p:cNvSpPr txBox="1"/>
          <p:nvPr/>
        </p:nvSpPr>
        <p:spPr>
          <a:xfrm>
            <a:off x="15330008" y="7198930"/>
            <a:ext cx="3707727" cy="19335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a:solidFill>
                  <a:srgbClr val="363E45"/>
                </a:solidFill>
              </a:defRPr>
            </a:lvl1pPr>
          </a:lstStyle>
          <a:p>
            <a:pPr/>
            <a:r>
              <a:t>この間チームで準備、買い出し、事前制作など</a:t>
            </a:r>
          </a:p>
        </p:txBody>
      </p:sp>
      <p:sp>
        <p:nvSpPr>
          <p:cNvPr id="140" name="Rectangle"/>
          <p:cNvSpPr/>
          <p:nvPr/>
        </p:nvSpPr>
        <p:spPr>
          <a:xfrm>
            <a:off x="5530480" y="5810943"/>
            <a:ext cx="4595166" cy="6111900"/>
          </a:xfrm>
          <a:prstGeom prst="rect">
            <a:avLst/>
          </a:prstGeom>
          <a:ln w="101600">
            <a:solidFill>
              <a:schemeClr val="accent5">
                <a:lumOff val="-29866"/>
              </a:schemeClr>
            </a:solidFill>
            <a:miter lim="400000"/>
          </a:ln>
        </p:spPr>
        <p:txBody>
          <a:bodyPr lIns="71437" tIns="71437" rIns="71437" bIns="71437" anchor="ctr"/>
          <a:lstStyle/>
          <a:p>
            <a:pPr>
              <a:defRPr sz="3000">
                <a:solidFill>
                  <a:srgbClr val="FFFFFF"/>
                </a:solidFill>
                <a:latin typeface="+mn-lt"/>
                <a:ea typeface="+mn-ea"/>
                <a:cs typeface="+mn-cs"/>
                <a:sym typeface="Source Han Sans JP Medium"/>
              </a:defRPr>
            </a:pPr>
          </a:p>
        </p:txBody>
      </p:sp>
      <p:sp>
        <p:nvSpPr>
          <p:cNvPr id="141" name="ハッカソンでどのようなプロジェクトをつくるか考えるにあたって、…"/>
          <p:cNvSpPr txBox="1"/>
          <p:nvPr/>
        </p:nvSpPr>
        <p:spPr>
          <a:xfrm>
            <a:off x="4033504" y="3146232"/>
            <a:ext cx="18961736" cy="1946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4800">
                <a:solidFill>
                  <a:srgbClr val="363E45"/>
                </a:solidFill>
              </a:defRPr>
            </a:pPr>
            <a:r>
              <a:t>ハッカソンでどのようなプロジェクトをつくるか考えるにあたって、</a:t>
            </a:r>
          </a:p>
          <a:p>
            <a:pPr algn="l">
              <a:defRPr sz="4800">
                <a:solidFill>
                  <a:srgbClr val="363E45"/>
                </a:solidFill>
              </a:defRPr>
            </a:pPr>
            <a:r>
              <a:t>一度アイデアを発散させます。</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参考：ペイオフ・マトリクス"/>
          <p:cNvSpPr txBox="1"/>
          <p:nvPr/>
        </p:nvSpPr>
        <p:spPr>
          <a:xfrm>
            <a:off x="4228222" y="986328"/>
            <a:ext cx="9215121"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参考：ペイオフ・マトリクス</a:t>
            </a:r>
          </a:p>
        </p:txBody>
      </p:sp>
      <p:pic>
        <p:nvPicPr>
          <p:cNvPr id="270" name="Image" descr="Image"/>
          <p:cNvPicPr>
            <a:picLocks noChangeAspect="1"/>
          </p:cNvPicPr>
          <p:nvPr/>
        </p:nvPicPr>
        <p:blipFill>
          <a:blip r:embed="rId2">
            <a:extLst/>
          </a:blip>
          <a:stretch>
            <a:fillRect/>
          </a:stretch>
        </p:blipFill>
        <p:spPr>
          <a:xfrm>
            <a:off x="12943299" y="3398092"/>
            <a:ext cx="9443432" cy="9420460"/>
          </a:xfrm>
          <a:prstGeom prst="rect">
            <a:avLst/>
          </a:prstGeom>
          <a:ln w="12700">
            <a:miter lim="400000"/>
          </a:ln>
        </p:spPr>
      </p:pic>
      <p:sp>
        <p:nvSpPr>
          <p:cNvPr id="271" name="【ペイオフ・マトリクス】…"/>
          <p:cNvSpPr txBox="1"/>
          <p:nvPr/>
        </p:nvSpPr>
        <p:spPr>
          <a:xfrm>
            <a:off x="1085964" y="4481475"/>
            <a:ext cx="9595427" cy="6746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lvl="1" indent="0" algn="just" defTabSz="457200">
              <a:lnSpc>
                <a:spcPct val="140000"/>
              </a:lnSpc>
              <a:spcBef>
                <a:spcPts val="300"/>
              </a:spcBef>
              <a:defRPr sz="5200"/>
            </a:pPr>
            <a:r>
              <a:t>【ペイオフ・マトリクス】</a:t>
            </a:r>
          </a:p>
          <a:p>
            <a:pPr lvl="1" indent="0" algn="just" defTabSz="457200">
              <a:lnSpc>
                <a:spcPct val="140000"/>
              </a:lnSpc>
              <a:spcBef>
                <a:spcPts val="300"/>
              </a:spcBef>
              <a:defRPr sz="4200">
                <a:latin typeface="Source Han Sans JP Normal"/>
                <a:ea typeface="Source Han Sans JP Normal"/>
                <a:cs typeface="Source Han Sans JP Normal"/>
                <a:sym typeface="Source Han Sans JP Normal"/>
              </a:defRPr>
            </a:pPr>
            <a:r>
              <a:t>アイデアの優位性を可視化するための手法。「有用性」と「実現可能性」の2軸でアイデアをプロットし、</a:t>
            </a:r>
            <a:r>
              <a:rPr>
                <a:latin typeface="Source Han Sans JP Bold"/>
                <a:ea typeface="Source Han Sans JP Bold"/>
                <a:cs typeface="Source Han Sans JP Bold"/>
                <a:sym typeface="Source Han Sans JP Bold"/>
              </a:rPr>
              <a:t>右上にあるものほど良いアイデア</a:t>
            </a:r>
            <a:r>
              <a:t>であると判断できる。</a:t>
            </a:r>
          </a:p>
        </p:txBody>
      </p:sp>
      <p:sp>
        <p:nvSpPr>
          <p:cNvPr id="272" name="よいアイデア…"/>
          <p:cNvSpPr txBox="1"/>
          <p:nvPr/>
        </p:nvSpPr>
        <p:spPr>
          <a:xfrm>
            <a:off x="20808086" y="4859238"/>
            <a:ext cx="2460626" cy="1304926"/>
          </a:xfrm>
          <a:prstGeom prst="rect">
            <a:avLst/>
          </a:prstGeom>
          <a:ln w="38100">
            <a:solidFill>
              <a:srgbClr val="000000"/>
            </a:solidFill>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indent="0" defTabSz="457200">
              <a:lnSpc>
                <a:spcPct val="90000"/>
              </a:lnSpc>
              <a:spcBef>
                <a:spcPts val="300"/>
              </a:spcBef>
              <a:defRPr sz="3000">
                <a:latin typeface="Source Han Sans JP Normal"/>
                <a:ea typeface="Source Han Sans JP Normal"/>
                <a:cs typeface="Source Han Sans JP Normal"/>
                <a:sym typeface="Source Han Sans JP Normal"/>
              </a:defRPr>
            </a:pPr>
            <a:r>
              <a:t>よいアイデア</a:t>
            </a:r>
          </a:p>
          <a:p>
            <a:pPr lvl="1" indent="0" defTabSz="457200">
              <a:lnSpc>
                <a:spcPct val="90000"/>
              </a:lnSpc>
              <a:spcBef>
                <a:spcPts val="300"/>
              </a:spcBef>
              <a:defRPr sz="3000">
                <a:latin typeface="Source Han Sans JP Normal"/>
                <a:ea typeface="Source Han Sans JP Normal"/>
                <a:cs typeface="Source Han Sans JP Normal"/>
                <a:sym typeface="Source Han Sans JP Normal"/>
              </a:defRPr>
            </a:pPr>
            <a:r>
              <a:t>ゾーン</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作戦会議へ"/>
          <p:cNvSpPr txBox="1"/>
          <p:nvPr/>
        </p:nvSpPr>
        <p:spPr>
          <a:xfrm>
            <a:off x="4228222" y="986328"/>
            <a:ext cx="3648076"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作戦会議へ</a:t>
            </a:r>
          </a:p>
        </p:txBody>
      </p:sp>
      <p:sp>
        <p:nvSpPr>
          <p:cNvPr id="275" name="Rectangle"/>
          <p:cNvSpPr/>
          <p:nvPr/>
        </p:nvSpPr>
        <p:spPr>
          <a:xfrm>
            <a:off x="1412143" y="3454014"/>
            <a:ext cx="21559714" cy="2732289"/>
          </a:xfrm>
          <a:prstGeom prst="rect">
            <a:avLst/>
          </a:prstGeom>
          <a:ln w="889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sp>
        <p:nvSpPr>
          <p:cNvPr id="276" name="11月のハッカソンに向けて、チームでどのように動くかを確認してください。"/>
          <p:cNvSpPr txBox="1"/>
          <p:nvPr/>
        </p:nvSpPr>
        <p:spPr>
          <a:xfrm>
            <a:off x="2409211" y="3967283"/>
            <a:ext cx="19565577" cy="1946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800">
                <a:solidFill>
                  <a:srgbClr val="363E45"/>
                </a:solidFill>
              </a:defRPr>
            </a:lvl1pPr>
          </a:lstStyle>
          <a:p>
            <a:pPr/>
            <a:r>
              <a:t>11月のハッカソンに向けて、チームでどのように動くかを確認してください。</a:t>
            </a:r>
          </a:p>
        </p:txBody>
      </p:sp>
      <p:sp>
        <p:nvSpPr>
          <p:cNvPr id="277" name="事前に制作が必要な箇所…"/>
          <p:cNvSpPr txBox="1"/>
          <p:nvPr/>
        </p:nvSpPr>
        <p:spPr>
          <a:xfrm>
            <a:off x="12624322" y="7661035"/>
            <a:ext cx="8447498" cy="4981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marL="1012536" indent="-5969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事前に制作が必要な箇所</a:t>
            </a:r>
          </a:p>
          <a:p>
            <a:pPr lvl="1" marL="1012536" indent="-5969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ハッカソンまでの各人の動き</a:t>
            </a:r>
          </a:p>
          <a:p>
            <a:pPr lvl="1" marL="1012536" indent="-5969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必要な部材などの調達方法</a:t>
            </a:r>
          </a:p>
          <a:p>
            <a:pPr lvl="1" marL="1012536" indent="-5969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スケジュールの制定</a:t>
            </a:r>
          </a:p>
          <a:p>
            <a:pPr lvl="1" marL="1012536" indent="-5969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ミーティングの設定</a:t>
            </a:r>
          </a:p>
          <a:p>
            <a:pPr lvl="1" marL="1012536" indent="-5969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コミュニケーション方法の確認</a:t>
            </a:r>
          </a:p>
        </p:txBody>
      </p:sp>
      <p:sp>
        <p:nvSpPr>
          <p:cNvPr id="278" name="チーム名…"/>
          <p:cNvSpPr txBox="1"/>
          <p:nvPr/>
        </p:nvSpPr>
        <p:spPr>
          <a:xfrm>
            <a:off x="1510410" y="7552263"/>
            <a:ext cx="9902791" cy="579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marL="910936" indent="-4953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チーム名</a:t>
            </a:r>
          </a:p>
          <a:p>
            <a:pPr lvl="1" marL="910936" indent="-4953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役割分担</a:t>
            </a:r>
          </a:p>
          <a:p>
            <a:pPr lvl="1" marL="910936" indent="-4953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デバイスの具体的なコンセプトや機能</a:t>
            </a:r>
          </a:p>
          <a:p>
            <a:pPr lvl="1" marL="910936" indent="-4953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どのような設計にするか</a:t>
            </a:r>
          </a:p>
          <a:p>
            <a:pPr lvl="1" marL="910936" indent="-4953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どのようなガワ（外見）になるか</a:t>
            </a:r>
          </a:p>
          <a:p>
            <a:pPr lvl="1" marL="910936" indent="-4953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必要なセンサー類や部材など</a:t>
            </a:r>
          </a:p>
          <a:p>
            <a:pPr lvl="1" marL="910936" indent="-4953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当日までに行う作業</a:t>
            </a:r>
          </a:p>
        </p:txBody>
      </p:sp>
      <p:sp>
        <p:nvSpPr>
          <p:cNvPr id="279" name="【参考検討事項】"/>
          <p:cNvSpPr txBox="1"/>
          <p:nvPr/>
        </p:nvSpPr>
        <p:spPr>
          <a:xfrm>
            <a:off x="1355919" y="6489460"/>
            <a:ext cx="5060787" cy="10445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800">
                <a:solidFill>
                  <a:srgbClr val="363E45"/>
                </a:solidFill>
              </a:defRPr>
            </a:lvl1pPr>
          </a:lstStyle>
          <a:p>
            <a:pPr/>
            <a:r>
              <a:t>【参考検討事項】</a:t>
            </a:r>
          </a:p>
        </p:txBody>
      </p:sp>
      <p:sp>
        <p:nvSpPr>
          <p:cNvPr id="280" name="。。等々、考えることがたくさん！"/>
          <p:cNvSpPr txBox="1"/>
          <p:nvPr/>
        </p:nvSpPr>
        <p:spPr>
          <a:xfrm>
            <a:off x="16802667" y="12796004"/>
            <a:ext cx="7132789" cy="7651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3300">
                <a:solidFill>
                  <a:srgbClr val="363E45"/>
                </a:solidFill>
              </a:defRPr>
            </a:lvl1pPr>
          </a:lstStyle>
          <a:p>
            <a:pPr/>
            <a:r>
              <a:t>。。等々、考えることがたくさん！</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アイデアWSの流れ（60分）"/>
          <p:cNvSpPr txBox="1"/>
          <p:nvPr/>
        </p:nvSpPr>
        <p:spPr>
          <a:xfrm>
            <a:off x="4228222" y="986328"/>
            <a:ext cx="9055863"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アイデアWSの流れ（60分）</a:t>
            </a:r>
          </a:p>
        </p:txBody>
      </p:sp>
      <p:sp>
        <p:nvSpPr>
          <p:cNvPr id="144" name="アイスブレイク・自己紹介（10分）…"/>
          <p:cNvSpPr txBox="1"/>
          <p:nvPr/>
        </p:nvSpPr>
        <p:spPr>
          <a:xfrm>
            <a:off x="4642486" y="6414794"/>
            <a:ext cx="16197523" cy="668591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p>
            <a:pPr lvl="1" marL="1408906" indent="-773906" algn="just" defTabSz="457200">
              <a:lnSpc>
                <a:spcPct val="160000"/>
              </a:lnSpc>
              <a:spcBef>
                <a:spcPts val="300"/>
              </a:spcBef>
              <a:buSzPct val="100000"/>
              <a:buAutoNum type="arabicPeriod" startAt="1"/>
              <a:defRPr sz="4600">
                <a:latin typeface="Source Han Sans JP Normal"/>
                <a:ea typeface="Source Han Sans JP Normal"/>
                <a:cs typeface="Source Han Sans JP Normal"/>
                <a:sym typeface="Source Han Sans JP Normal"/>
              </a:defRPr>
            </a:pPr>
            <a:r>
              <a:t>アイスブレイク・自己紹介（10分）</a:t>
            </a:r>
          </a:p>
          <a:p>
            <a:pPr lvl="1" marL="1408906" indent="-773906" algn="just" defTabSz="457200">
              <a:lnSpc>
                <a:spcPct val="160000"/>
              </a:lnSpc>
              <a:spcBef>
                <a:spcPts val="300"/>
              </a:spcBef>
              <a:buSzPct val="100000"/>
              <a:buAutoNum type="arabicPeriod" startAt="1"/>
              <a:defRPr sz="4600">
                <a:latin typeface="Source Han Sans JP Normal"/>
                <a:ea typeface="Source Han Sans JP Normal"/>
                <a:cs typeface="Source Han Sans JP Normal"/>
                <a:sym typeface="Source Han Sans JP Normal"/>
              </a:defRPr>
            </a:pPr>
            <a:r>
              <a:t>アイデア発散①「信州にまつわるキーワード」（10分）</a:t>
            </a:r>
          </a:p>
          <a:p>
            <a:pPr lvl="1" marL="1408906" indent="-773906" algn="just" defTabSz="457200">
              <a:lnSpc>
                <a:spcPct val="160000"/>
              </a:lnSpc>
              <a:spcBef>
                <a:spcPts val="300"/>
              </a:spcBef>
              <a:buSzPct val="100000"/>
              <a:buAutoNum type="arabicPeriod" startAt="1"/>
              <a:defRPr sz="4600">
                <a:latin typeface="Source Han Sans JP Normal"/>
                <a:ea typeface="Source Han Sans JP Normal"/>
                <a:cs typeface="Source Han Sans JP Normal"/>
                <a:sym typeface="Source Han Sans JP Normal"/>
              </a:defRPr>
            </a:pPr>
            <a:r>
              <a:t>アイデア発散②「どうIoTを活用するか」（30分）</a:t>
            </a:r>
          </a:p>
          <a:p>
            <a:pPr lvl="1" marL="1408906" indent="-773906" algn="just" defTabSz="457200">
              <a:lnSpc>
                <a:spcPct val="160000"/>
              </a:lnSpc>
              <a:spcBef>
                <a:spcPts val="300"/>
              </a:spcBef>
              <a:buSzPct val="100000"/>
              <a:buAutoNum type="arabicPeriod" startAt="1"/>
              <a:defRPr sz="4600">
                <a:latin typeface="Source Han Sans JP Normal"/>
                <a:ea typeface="Source Han Sans JP Normal"/>
                <a:cs typeface="Source Han Sans JP Normal"/>
                <a:sym typeface="Source Han Sans JP Normal"/>
              </a:defRPr>
            </a:pPr>
            <a:r>
              <a:t>アイデア・バリデーション（10分）</a:t>
            </a:r>
          </a:p>
          <a:p>
            <a:pPr lvl="1" marL="1408906" indent="-773906" algn="just" defTabSz="457200">
              <a:lnSpc>
                <a:spcPct val="160000"/>
              </a:lnSpc>
              <a:spcBef>
                <a:spcPts val="300"/>
              </a:spcBef>
              <a:buSzPct val="100000"/>
              <a:buAutoNum type="arabicPeriod" startAt="1"/>
              <a:defRPr sz="4600">
                <a:latin typeface="Source Han Sans JP Normal"/>
                <a:ea typeface="Source Han Sans JP Normal"/>
                <a:cs typeface="Source Han Sans JP Normal"/>
                <a:sym typeface="Source Han Sans JP Normal"/>
              </a:defRPr>
            </a:pPr>
            <a:r>
              <a:t>その後、各チーム作戦会議へ</a:t>
            </a:r>
          </a:p>
        </p:txBody>
      </p:sp>
      <p:sp>
        <p:nvSpPr>
          <p:cNvPr id="145" name="二部に分けてアイデア発散をした後、チームごとに作戦会議に入ります。"/>
          <p:cNvSpPr txBox="1"/>
          <p:nvPr/>
        </p:nvSpPr>
        <p:spPr>
          <a:xfrm>
            <a:off x="2113724" y="4230906"/>
            <a:ext cx="20162648" cy="1044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4800">
                <a:solidFill>
                  <a:srgbClr val="363E45"/>
                </a:solidFill>
              </a:defRPr>
            </a:lvl1pPr>
          </a:lstStyle>
          <a:p>
            <a:pPr/>
            <a:r>
              <a:t>二部に分けてアイデア発散をした後、チームごとに作戦会議に入ります。</a:t>
            </a:r>
          </a:p>
        </p:txBody>
      </p:sp>
      <p:sp>
        <p:nvSpPr>
          <p:cNvPr id="146" name="Rectangle"/>
          <p:cNvSpPr/>
          <p:nvPr/>
        </p:nvSpPr>
        <p:spPr>
          <a:xfrm>
            <a:off x="1412143" y="3681620"/>
            <a:ext cx="21559714" cy="2143148"/>
          </a:xfrm>
          <a:prstGeom prst="rect">
            <a:avLst/>
          </a:prstGeom>
          <a:ln w="889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アイスブレイク（10分）"/>
          <p:cNvSpPr txBox="1"/>
          <p:nvPr/>
        </p:nvSpPr>
        <p:spPr>
          <a:xfrm>
            <a:off x="4228222" y="986328"/>
            <a:ext cx="7921499"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アイスブレイク（10分）</a:t>
            </a:r>
          </a:p>
        </p:txBody>
      </p:sp>
      <p:sp>
        <p:nvSpPr>
          <p:cNvPr id="149" name="名前（あだ名・ハンドルネームなど呼ばれたい名前でOK）…"/>
          <p:cNvSpPr txBox="1"/>
          <p:nvPr/>
        </p:nvSpPr>
        <p:spPr>
          <a:xfrm>
            <a:off x="1226402" y="6759901"/>
            <a:ext cx="16742532" cy="436435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p>
            <a:pPr lvl="2" marL="1059872" indent="-228600" algn="just" defTabSz="457200">
              <a:lnSpc>
                <a:spcPct val="130000"/>
              </a:lnSpc>
              <a:spcBef>
                <a:spcPts val="300"/>
              </a:spcBef>
              <a:buClr>
                <a:srgbClr val="000000"/>
              </a:buClr>
              <a:buSzPct val="100000"/>
              <a:buChar char="❖"/>
              <a:defRPr sz="4500">
                <a:latin typeface="Source Han Sans JP Normal"/>
                <a:ea typeface="Source Han Sans JP Normal"/>
                <a:cs typeface="Source Han Sans JP Normal"/>
                <a:sym typeface="Source Han Sans JP Normal"/>
              </a:defRPr>
            </a:pPr>
            <a:r>
              <a:t> 名前（あだ名・ハンドルネームなど呼ばれたい名前でOK）</a:t>
            </a:r>
          </a:p>
          <a:p>
            <a:pPr lvl="2" marL="1059872" indent="-228600" algn="just" defTabSz="457200">
              <a:lnSpc>
                <a:spcPct val="130000"/>
              </a:lnSpc>
              <a:spcBef>
                <a:spcPts val="300"/>
              </a:spcBef>
              <a:buClr>
                <a:srgbClr val="000000"/>
              </a:buClr>
              <a:buSzPct val="100000"/>
              <a:buChar char="❖"/>
              <a:defRPr sz="4500">
                <a:latin typeface="Source Han Sans JP Normal"/>
                <a:ea typeface="Source Han Sans JP Normal"/>
                <a:cs typeface="Source Han Sans JP Normal"/>
                <a:sym typeface="Source Han Sans JP Normal"/>
              </a:defRPr>
            </a:pPr>
            <a:r>
              <a:t> 仕事や学校（差し障りのない範囲で）</a:t>
            </a:r>
          </a:p>
          <a:p>
            <a:pPr lvl="2" marL="1059872" indent="-228600" algn="just" defTabSz="457200">
              <a:lnSpc>
                <a:spcPct val="130000"/>
              </a:lnSpc>
              <a:spcBef>
                <a:spcPts val="300"/>
              </a:spcBef>
              <a:buClr>
                <a:srgbClr val="000000"/>
              </a:buClr>
              <a:buSzPct val="100000"/>
              <a:buChar char="❖"/>
              <a:defRPr sz="4500">
                <a:latin typeface="Source Han Sans JP Normal"/>
                <a:ea typeface="Source Han Sans JP Normal"/>
                <a:cs typeface="Source Han Sans JP Normal"/>
                <a:sym typeface="Source Han Sans JP Normal"/>
              </a:defRPr>
            </a:pPr>
            <a:r>
              <a:t> プログラミングやものづくりの経験</a:t>
            </a:r>
          </a:p>
          <a:p>
            <a:pPr lvl="2" marL="1059872" indent="-228600" algn="just" defTabSz="457200">
              <a:lnSpc>
                <a:spcPct val="130000"/>
              </a:lnSpc>
              <a:spcBef>
                <a:spcPts val="300"/>
              </a:spcBef>
              <a:buClr>
                <a:srgbClr val="000000"/>
              </a:buClr>
              <a:buSzPct val="100000"/>
              <a:buChar char="❖"/>
              <a:defRPr sz="4500">
                <a:latin typeface="Source Han Sans JP Normal"/>
                <a:ea typeface="Source Han Sans JP Normal"/>
                <a:cs typeface="Source Han Sans JP Normal"/>
                <a:sym typeface="Source Han Sans JP Normal"/>
              </a:defRPr>
            </a:pPr>
            <a:r>
              <a:t> なれるなら　魔王？勇者？</a:t>
            </a:r>
          </a:p>
        </p:txBody>
      </p:sp>
      <p:sp>
        <p:nvSpPr>
          <p:cNvPr id="150" name="以下に沿って、チーム内で自己紹介してください（一人1分程度）"/>
          <p:cNvSpPr txBox="1"/>
          <p:nvPr/>
        </p:nvSpPr>
        <p:spPr>
          <a:xfrm>
            <a:off x="3128098" y="4230906"/>
            <a:ext cx="18077207" cy="1044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4800">
                <a:solidFill>
                  <a:srgbClr val="363E45"/>
                </a:solidFill>
              </a:defRPr>
            </a:lvl1pPr>
          </a:lstStyle>
          <a:p>
            <a:pPr/>
            <a:r>
              <a:t>以下に沿って、チーム内で自己紹介してください（一人1分程度）</a:t>
            </a:r>
          </a:p>
        </p:txBody>
      </p:sp>
      <p:sp>
        <p:nvSpPr>
          <p:cNvPr id="151" name="Rectangle"/>
          <p:cNvSpPr/>
          <p:nvPr/>
        </p:nvSpPr>
        <p:spPr>
          <a:xfrm>
            <a:off x="1412143" y="3681620"/>
            <a:ext cx="21559714" cy="2143148"/>
          </a:xfrm>
          <a:prstGeom prst="rect">
            <a:avLst/>
          </a:prstGeom>
          <a:ln w="889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sp>
        <p:nvSpPr>
          <p:cNvPr id="152" name="※言いたくないことは答えなくてもOKです"/>
          <p:cNvSpPr txBox="1"/>
          <p:nvPr/>
        </p:nvSpPr>
        <p:spPr>
          <a:xfrm>
            <a:off x="13091698" y="11648455"/>
            <a:ext cx="10014721" cy="854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3800">
                <a:solidFill>
                  <a:schemeClr val="accent5">
                    <a:lumOff val="-29866"/>
                  </a:schemeClr>
                </a:solidFill>
              </a:defRPr>
            </a:lvl1pPr>
          </a:lstStyle>
          <a:p>
            <a:pPr/>
            <a:r>
              <a:t>※言いたくないことは答えなくてもOKです</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アイデア発想の規則 その①"/>
          <p:cNvSpPr txBox="1"/>
          <p:nvPr/>
        </p:nvSpPr>
        <p:spPr>
          <a:xfrm>
            <a:off x="4228222" y="986328"/>
            <a:ext cx="8662608"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アイデア発想の規則 その①</a:t>
            </a:r>
          </a:p>
        </p:txBody>
      </p:sp>
      <p:sp>
        <p:nvSpPr>
          <p:cNvPr id="155" name="Rectangle"/>
          <p:cNvSpPr/>
          <p:nvPr/>
        </p:nvSpPr>
        <p:spPr>
          <a:xfrm>
            <a:off x="3696260" y="5302996"/>
            <a:ext cx="16991480" cy="3110007"/>
          </a:xfrm>
          <a:prstGeom prst="rect">
            <a:avLst/>
          </a:prstGeom>
          <a:ln w="203200">
            <a:solidFill>
              <a:schemeClr val="accent3">
                <a:hueOff val="914337"/>
                <a:satOff val="31515"/>
                <a:lumOff val="-30790"/>
              </a:schemeClr>
            </a:solidFill>
            <a:miter lim="400000"/>
          </a:ln>
        </p:spPr>
        <p:txBody>
          <a:bodyPr lIns="71437" tIns="71437" rIns="71437" bIns="71437" anchor="ctr"/>
          <a:lstStyle/>
          <a:p>
            <a:pPr>
              <a:defRPr sz="3000">
                <a:solidFill>
                  <a:srgbClr val="FFFFFF"/>
                </a:solidFill>
                <a:latin typeface="+mn-lt"/>
                <a:ea typeface="+mn-ea"/>
                <a:cs typeface="+mn-cs"/>
                <a:sym typeface="Source Han Sans JP Medium"/>
              </a:defRPr>
            </a:pPr>
          </a:p>
        </p:txBody>
      </p:sp>
      <p:sp>
        <p:nvSpPr>
          <p:cNvPr id="156" name="制限をかけたほうが創造的になれる…"/>
          <p:cNvSpPr txBox="1"/>
          <p:nvPr/>
        </p:nvSpPr>
        <p:spPr>
          <a:xfrm>
            <a:off x="5713412" y="5821362"/>
            <a:ext cx="12957176" cy="2073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6300">
                <a:solidFill>
                  <a:srgbClr val="363E45"/>
                </a:solidFill>
                <a:latin typeface="Source Han Sans JP Heavy"/>
                <a:ea typeface="Source Han Sans JP Heavy"/>
                <a:cs typeface="Source Han Sans JP Heavy"/>
                <a:sym typeface="Source Han Sans JP Heavy"/>
              </a:defRPr>
            </a:pPr>
            <a:r>
              <a:t>制限をかけたほうが創造的になれる</a:t>
            </a:r>
          </a:p>
          <a:p>
            <a:pPr>
              <a:defRPr sz="4000">
                <a:solidFill>
                  <a:srgbClr val="363E45"/>
                </a:solidFill>
              </a:defRPr>
            </a:pPr>
            <a:r>
              <a:t>restrictions bring creativity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ハッカソンのテーマ"/>
          <p:cNvSpPr txBox="1"/>
          <p:nvPr/>
        </p:nvSpPr>
        <p:spPr>
          <a:xfrm>
            <a:off x="4228222" y="986328"/>
            <a:ext cx="6442076"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ハッカソンのテーマ</a:t>
            </a:r>
          </a:p>
        </p:txBody>
      </p:sp>
      <p:sp>
        <p:nvSpPr>
          <p:cNvPr id="159" name="Rectangle"/>
          <p:cNvSpPr/>
          <p:nvPr/>
        </p:nvSpPr>
        <p:spPr>
          <a:xfrm>
            <a:off x="3696260" y="5161923"/>
            <a:ext cx="16991480" cy="3392154"/>
          </a:xfrm>
          <a:prstGeom prst="rect">
            <a:avLst/>
          </a:prstGeom>
          <a:ln w="203200">
            <a:solidFill>
              <a:srgbClr val="E1623A"/>
            </a:solidFill>
            <a:miter lim="400000"/>
          </a:ln>
        </p:spPr>
        <p:txBody>
          <a:bodyPr lIns="71437" tIns="71437" rIns="71437" bIns="71437" anchor="ctr"/>
          <a:lstStyle/>
          <a:p>
            <a:pPr>
              <a:defRPr sz="3000">
                <a:solidFill>
                  <a:srgbClr val="FFFFFF"/>
                </a:solidFill>
                <a:latin typeface="+mn-lt"/>
                <a:ea typeface="+mn-ea"/>
                <a:cs typeface="+mn-cs"/>
                <a:sym typeface="Source Han Sans JP Medium"/>
              </a:defRPr>
            </a:pPr>
          </a:p>
        </p:txBody>
      </p:sp>
      <p:sp>
        <p:nvSpPr>
          <p:cNvPr id="160" name="信州地域を楽しくするIoTデバイス"/>
          <p:cNvSpPr txBox="1"/>
          <p:nvPr/>
        </p:nvSpPr>
        <p:spPr>
          <a:xfrm>
            <a:off x="5901835" y="6196012"/>
            <a:ext cx="12580329" cy="1323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6300">
                <a:solidFill>
                  <a:srgbClr val="363E45"/>
                </a:solidFill>
                <a:latin typeface="Source Han Sans JP Heavy"/>
                <a:ea typeface="Source Han Sans JP Heavy"/>
                <a:cs typeface="Source Han Sans JP Heavy"/>
                <a:sym typeface="Source Han Sans JP Heavy"/>
              </a:defRPr>
            </a:lvl1pPr>
          </a:lstStyle>
          <a:p>
            <a:pPr/>
            <a:r>
              <a:t>信州地域を楽しくするIoTデバイス</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アイデア発想の規則 その②"/>
          <p:cNvSpPr txBox="1"/>
          <p:nvPr/>
        </p:nvSpPr>
        <p:spPr>
          <a:xfrm>
            <a:off x="4228222" y="986328"/>
            <a:ext cx="8662608"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アイデア発想の規則 その②</a:t>
            </a:r>
          </a:p>
        </p:txBody>
      </p:sp>
      <p:sp>
        <p:nvSpPr>
          <p:cNvPr id="163" name="Rectangle"/>
          <p:cNvSpPr/>
          <p:nvPr/>
        </p:nvSpPr>
        <p:spPr>
          <a:xfrm>
            <a:off x="1137674" y="4080973"/>
            <a:ext cx="22108652" cy="3869353"/>
          </a:xfrm>
          <a:prstGeom prst="rect">
            <a:avLst/>
          </a:prstGeom>
          <a:ln w="203200">
            <a:solidFill>
              <a:schemeClr val="accent3">
                <a:hueOff val="914337"/>
                <a:satOff val="31515"/>
                <a:lumOff val="-30790"/>
              </a:schemeClr>
            </a:solidFill>
            <a:miter lim="400000"/>
          </a:ln>
        </p:spPr>
        <p:txBody>
          <a:bodyPr lIns="71437" tIns="71437" rIns="71437" bIns="71437" anchor="ctr"/>
          <a:lstStyle/>
          <a:p>
            <a:pPr>
              <a:defRPr sz="3000">
                <a:solidFill>
                  <a:srgbClr val="FFFFFF"/>
                </a:solidFill>
                <a:latin typeface="+mn-lt"/>
                <a:ea typeface="+mn-ea"/>
                <a:cs typeface="+mn-cs"/>
                <a:sym typeface="Source Han Sans JP Medium"/>
              </a:defRPr>
            </a:pPr>
          </a:p>
        </p:txBody>
      </p:sp>
      <p:sp>
        <p:nvSpPr>
          <p:cNvPr id="164" name="新しいアイデアは既存の要素同士の掛け合わせにすぎない…"/>
          <p:cNvSpPr txBox="1"/>
          <p:nvPr/>
        </p:nvSpPr>
        <p:spPr>
          <a:xfrm>
            <a:off x="1728914" y="4794354"/>
            <a:ext cx="20926172" cy="295059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6300">
                <a:solidFill>
                  <a:srgbClr val="363E45"/>
                </a:solidFill>
                <a:latin typeface="Source Han Sans JP Heavy"/>
                <a:ea typeface="Source Han Sans JP Heavy"/>
                <a:cs typeface="Source Han Sans JP Heavy"/>
                <a:sym typeface="Source Han Sans JP Heavy"/>
              </a:defRPr>
            </a:pPr>
            <a:r>
              <a:t>新しいアイデアは既存の要素同士の掛け合わせにすぎない</a:t>
            </a:r>
          </a:p>
          <a:p>
            <a:pPr defTabSz="457200">
              <a:lnSpc>
                <a:spcPts val="7300"/>
              </a:lnSpc>
              <a:spcBef>
                <a:spcPts val="1600"/>
              </a:spcBef>
              <a:defRPr sz="3800"/>
            </a:pPr>
            <a:r>
              <a:t>“An idea is nothing more or less than a new combination of old elements”</a:t>
            </a:r>
          </a:p>
        </p:txBody>
      </p:sp>
      <p:sp>
        <p:nvSpPr>
          <p:cNvPr id="165" name="— James Webb Young, A Technique for Producing Ideas (1965)"/>
          <p:cNvSpPr txBox="1"/>
          <p:nvPr/>
        </p:nvSpPr>
        <p:spPr>
          <a:xfrm>
            <a:off x="6061391" y="8939670"/>
            <a:ext cx="13702158" cy="803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457200">
              <a:lnSpc>
                <a:spcPts val="5600"/>
              </a:lnSpc>
              <a:defRPr sz="3500" u="sng"/>
            </a:pPr>
            <a:r>
              <a:rPr u="none"/>
              <a:t>— James Webb Young, </a:t>
            </a:r>
            <a:r>
              <a:rPr>
                <a:hlinkClick r:id="rId2" invalidUrl="" action="" tgtFrame="" tooltip="" history="1" highlightClick="0" endSnd="0"/>
              </a:rPr>
              <a:t>A Technique for Producing Ideas</a:t>
            </a:r>
            <a:r>
              <a:rPr u="none"/>
              <a:t> (1965) </a:t>
            </a:r>
          </a:p>
        </p:txBody>
      </p:sp>
      <p:pic>
        <p:nvPicPr>
          <p:cNvPr id="166" name="9784484881041.jpg" descr="9784484881041.jpg"/>
          <p:cNvPicPr>
            <a:picLocks noChangeAspect="1"/>
          </p:cNvPicPr>
          <p:nvPr/>
        </p:nvPicPr>
        <p:blipFill>
          <a:blip r:embed="rId3">
            <a:extLst/>
          </a:blip>
          <a:stretch>
            <a:fillRect/>
          </a:stretch>
        </p:blipFill>
        <p:spPr>
          <a:xfrm>
            <a:off x="20370617" y="8549906"/>
            <a:ext cx="2857842" cy="432460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アイデア発想の規則 その②"/>
          <p:cNvSpPr txBox="1"/>
          <p:nvPr/>
        </p:nvSpPr>
        <p:spPr>
          <a:xfrm>
            <a:off x="4228222" y="986328"/>
            <a:ext cx="8662608"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アイデア発想の規則 その②</a:t>
            </a:r>
          </a:p>
        </p:txBody>
      </p:sp>
      <p:sp>
        <p:nvSpPr>
          <p:cNvPr id="169" name="×"/>
          <p:cNvSpPr txBox="1"/>
          <p:nvPr/>
        </p:nvSpPr>
        <p:spPr>
          <a:xfrm>
            <a:off x="10800586" y="6545262"/>
            <a:ext cx="1514476" cy="214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0700">
                <a:solidFill>
                  <a:srgbClr val="363E45"/>
                </a:solidFill>
                <a:latin typeface="Source Han Sans JP Heavy"/>
                <a:ea typeface="Source Han Sans JP Heavy"/>
                <a:cs typeface="Source Han Sans JP Heavy"/>
                <a:sym typeface="Source Han Sans JP Heavy"/>
              </a:defRPr>
            </a:lvl1pPr>
          </a:lstStyle>
          <a:p>
            <a:pPr/>
            <a:r>
              <a:t>×</a:t>
            </a:r>
          </a:p>
        </p:txBody>
      </p:sp>
      <p:sp>
        <p:nvSpPr>
          <p:cNvPr id="170" name="Circle"/>
          <p:cNvSpPr/>
          <p:nvPr/>
        </p:nvSpPr>
        <p:spPr>
          <a:xfrm>
            <a:off x="4455131" y="6622799"/>
            <a:ext cx="1994402" cy="1994402"/>
          </a:xfrm>
          <a:prstGeom prst="ellipse">
            <a:avLst/>
          </a:prstGeom>
          <a:ln w="139700">
            <a:solidFill>
              <a:srgbClr val="363E46"/>
            </a:solidFill>
            <a:miter lim="400000"/>
          </a:ln>
        </p:spPr>
        <p:txBody>
          <a:bodyPr lIns="71437" tIns="71437" rIns="71437" bIns="71437" anchor="ctr"/>
          <a:lstStyle/>
          <a:p>
            <a:pPr>
              <a:defRPr sz="3000">
                <a:solidFill>
                  <a:srgbClr val="FFFFFF"/>
                </a:solidFill>
                <a:latin typeface="+mn-lt"/>
                <a:ea typeface="+mn-ea"/>
                <a:cs typeface="+mn-cs"/>
                <a:sym typeface="Source Han Sans JP Medium"/>
              </a:defRPr>
            </a:pPr>
          </a:p>
        </p:txBody>
      </p:sp>
      <p:sp>
        <p:nvSpPr>
          <p:cNvPr id="171" name="Circle"/>
          <p:cNvSpPr/>
          <p:nvPr/>
        </p:nvSpPr>
        <p:spPr>
          <a:xfrm>
            <a:off x="7037861" y="6622799"/>
            <a:ext cx="1994402" cy="1994402"/>
          </a:xfrm>
          <a:prstGeom prst="ellipse">
            <a:avLst/>
          </a:prstGeom>
          <a:ln w="139700">
            <a:solidFill>
              <a:srgbClr val="363E46"/>
            </a:solidFill>
            <a:miter lim="400000"/>
          </a:ln>
        </p:spPr>
        <p:txBody>
          <a:bodyPr lIns="71437" tIns="71437" rIns="71437" bIns="71437" anchor="ctr"/>
          <a:lstStyle/>
          <a:p>
            <a:pPr>
              <a:defRPr sz="3000">
                <a:solidFill>
                  <a:srgbClr val="FFFFFF"/>
                </a:solidFill>
                <a:latin typeface="+mn-lt"/>
                <a:ea typeface="+mn-ea"/>
                <a:cs typeface="+mn-cs"/>
                <a:sym typeface="Source Han Sans JP Medium"/>
              </a:defRPr>
            </a:pPr>
          </a:p>
        </p:txBody>
      </p:sp>
      <p:sp>
        <p:nvSpPr>
          <p:cNvPr id="172" name="IoT技術"/>
          <p:cNvSpPr txBox="1"/>
          <p:nvPr/>
        </p:nvSpPr>
        <p:spPr>
          <a:xfrm>
            <a:off x="13118151" y="6189662"/>
            <a:ext cx="6709474" cy="28606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500">
                <a:solidFill>
                  <a:srgbClr val="363E45"/>
                </a:solidFill>
                <a:latin typeface="Source Han Sans JP Heavy"/>
                <a:ea typeface="Source Han Sans JP Heavy"/>
                <a:cs typeface="Source Han Sans JP Heavy"/>
                <a:sym typeface="Source Han Sans JP Heavy"/>
              </a:defRPr>
            </a:lvl1pPr>
          </a:lstStyle>
          <a:p>
            <a:pPr/>
            <a:r>
              <a:t>IoT技術</a:t>
            </a:r>
          </a:p>
        </p:txBody>
      </p:sp>
      <p:sp>
        <p:nvSpPr>
          <p:cNvPr id="173" name="要素その①"/>
          <p:cNvSpPr txBox="1"/>
          <p:nvPr/>
        </p:nvSpPr>
        <p:spPr>
          <a:xfrm>
            <a:off x="5423374" y="4324482"/>
            <a:ext cx="2720976" cy="917576"/>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000">
                <a:solidFill>
                  <a:srgbClr val="363E45"/>
                </a:solidFill>
              </a:defRPr>
            </a:lvl1pPr>
          </a:lstStyle>
          <a:p>
            <a:pPr/>
            <a:r>
              <a:t>要素その①</a:t>
            </a:r>
          </a:p>
        </p:txBody>
      </p:sp>
      <p:sp>
        <p:nvSpPr>
          <p:cNvPr id="174" name="要素その②"/>
          <p:cNvSpPr txBox="1"/>
          <p:nvPr/>
        </p:nvSpPr>
        <p:spPr>
          <a:xfrm>
            <a:off x="15363764" y="4324482"/>
            <a:ext cx="2720976" cy="917576"/>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000">
                <a:solidFill>
                  <a:srgbClr val="363E45"/>
                </a:solidFill>
              </a:defRPr>
            </a:lvl1pPr>
          </a:lstStyle>
          <a:p>
            <a:pPr/>
            <a:r>
              <a:t>要素その②</a:t>
            </a:r>
          </a:p>
        </p:txBody>
      </p:sp>
      <p:sp>
        <p:nvSpPr>
          <p:cNvPr id="175" name="（信州にまつわるキーワード）"/>
          <p:cNvSpPr txBox="1"/>
          <p:nvPr/>
        </p:nvSpPr>
        <p:spPr>
          <a:xfrm>
            <a:off x="3505674" y="9028916"/>
            <a:ext cx="6556376" cy="8286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3600">
                <a:solidFill>
                  <a:srgbClr val="363E45"/>
                </a:solidFill>
              </a:defRPr>
            </a:lvl1pPr>
          </a:lstStyle>
          <a:p>
            <a:pPr/>
            <a:r>
              <a:t>（信州にまつわるキーワード）</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アイデア発想① 「信州にまつわるキーワード」（10分）"/>
          <p:cNvSpPr txBox="1"/>
          <p:nvPr/>
        </p:nvSpPr>
        <p:spPr>
          <a:xfrm>
            <a:off x="4228222" y="986328"/>
            <a:ext cx="17895381"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アイデア発想① 「信州にまつわるキーワード」（10分）</a:t>
            </a:r>
          </a:p>
        </p:txBody>
      </p:sp>
      <p:sp>
        <p:nvSpPr>
          <p:cNvPr id="178" name="Rectangle"/>
          <p:cNvSpPr/>
          <p:nvPr/>
        </p:nvSpPr>
        <p:spPr>
          <a:xfrm>
            <a:off x="1412143" y="3681620"/>
            <a:ext cx="21559714" cy="2143148"/>
          </a:xfrm>
          <a:prstGeom prst="rect">
            <a:avLst/>
          </a:prstGeom>
          <a:ln w="889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sp>
        <p:nvSpPr>
          <p:cNvPr id="179" name="「信州」から連想するキーワードをできるだけ多く挙げてください"/>
          <p:cNvSpPr txBox="1"/>
          <p:nvPr/>
        </p:nvSpPr>
        <p:spPr>
          <a:xfrm>
            <a:off x="2985452" y="4230906"/>
            <a:ext cx="18413096" cy="1044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4800">
                <a:solidFill>
                  <a:srgbClr val="363E45"/>
                </a:solidFill>
              </a:defRPr>
            </a:lvl1pPr>
          </a:lstStyle>
          <a:p>
            <a:pPr/>
            <a:r>
              <a:t>「信州」から連想するキーワードをできるだけ多く挙げてください</a:t>
            </a:r>
          </a:p>
        </p:txBody>
      </p:sp>
      <p:sp>
        <p:nvSpPr>
          <p:cNvPr id="180" name="信州地域の特徴、連想するもの（名物、名所、人物、祭り、歴史上の出来事等）…"/>
          <p:cNvSpPr txBox="1"/>
          <p:nvPr/>
        </p:nvSpPr>
        <p:spPr>
          <a:xfrm>
            <a:off x="1367693" y="7009582"/>
            <a:ext cx="21648614" cy="451675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lvl="2" marL="1028700" indent="-1028700" algn="just" defTabSz="457200">
              <a:lnSpc>
                <a:spcPct val="130000"/>
              </a:lnSpc>
              <a:spcBef>
                <a:spcPts val="700"/>
              </a:spcBef>
              <a:buClr>
                <a:srgbClr val="000000"/>
              </a:buClr>
              <a:buSzPct val="100000"/>
              <a:buChar char="❖"/>
              <a:defRPr sz="4500">
                <a:solidFill>
                  <a:srgbClr val="363E45"/>
                </a:solidFill>
              </a:defRPr>
            </a:pPr>
            <a:r>
              <a:t>信州地域の特徴、</a:t>
            </a:r>
            <a:r>
              <a:rPr>
                <a:solidFill>
                  <a:schemeClr val="accent5">
                    <a:lumOff val="-29866"/>
                  </a:schemeClr>
                </a:solidFill>
              </a:rPr>
              <a:t>連想するもの</a:t>
            </a:r>
            <a:r>
              <a:t>（名物、名所、人物、祭り、歴史上の出来事等）</a:t>
            </a:r>
          </a:p>
          <a:p>
            <a:pPr lvl="2" marL="1028700" indent="-1028700" algn="just" defTabSz="457200">
              <a:lnSpc>
                <a:spcPct val="130000"/>
              </a:lnSpc>
              <a:spcBef>
                <a:spcPts val="700"/>
              </a:spcBef>
              <a:buClr>
                <a:srgbClr val="000000"/>
              </a:buClr>
              <a:buSzPct val="100000"/>
              <a:buChar char="❖"/>
              <a:defRPr sz="4500">
                <a:solidFill>
                  <a:srgbClr val="363E45"/>
                </a:solidFill>
              </a:defRPr>
            </a:pPr>
            <a:r>
              <a:t>信州のいいところ、好きなところ</a:t>
            </a:r>
          </a:p>
          <a:p>
            <a:pPr lvl="2" marL="1028700" indent="-1028700" algn="just" defTabSz="457200">
              <a:lnSpc>
                <a:spcPct val="130000"/>
              </a:lnSpc>
              <a:spcBef>
                <a:spcPts val="700"/>
              </a:spcBef>
              <a:buClr>
                <a:srgbClr val="000000"/>
              </a:buClr>
              <a:buSzPct val="100000"/>
              <a:buChar char="❖"/>
              <a:defRPr sz="4500">
                <a:solidFill>
                  <a:srgbClr val="363E45"/>
                </a:solidFill>
              </a:defRPr>
            </a:pPr>
            <a:r>
              <a:t>信州地域が抱えている課題</a:t>
            </a:r>
          </a:p>
          <a:p>
            <a:pPr lvl="2" marL="1028700" indent="-1028700" algn="just" defTabSz="457200">
              <a:lnSpc>
                <a:spcPct val="130000"/>
              </a:lnSpc>
              <a:spcBef>
                <a:spcPts val="700"/>
              </a:spcBef>
              <a:buClr>
                <a:srgbClr val="000000"/>
              </a:buClr>
              <a:buSzPct val="100000"/>
              <a:buChar char="❖"/>
              <a:defRPr sz="4500">
                <a:solidFill>
                  <a:srgbClr val="363E45"/>
                </a:solidFill>
              </a:defRPr>
            </a:pPr>
            <a:r>
              <a:t>その他、信州にまつわる具体的な人、コミュニティ、イベント、産業、場所等</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Source Han Sans JP Medium"/>
        <a:ea typeface="Source Han Sans JP Medium"/>
        <a:cs typeface="Source Han Sans JP Medium"/>
      </a:majorFont>
      <a:minorFont>
        <a:latin typeface="Source Han Sans JP Medium"/>
        <a:ea typeface="Source Han Sans JP Medium"/>
        <a:cs typeface="Source Han Sans JP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Source Han Sans JP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Source Han Sans JP Bold"/>
            <a:ea typeface="Source Han Sans JP Bold"/>
            <a:cs typeface="Source Han Sans JP Bold"/>
            <a:sym typeface="Source Han Sans JP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Source Han Sans JP Medium"/>
        <a:ea typeface="Source Han Sans JP Medium"/>
        <a:cs typeface="Source Han Sans JP Medium"/>
      </a:majorFont>
      <a:minorFont>
        <a:latin typeface="Source Han Sans JP Medium"/>
        <a:ea typeface="Source Han Sans JP Medium"/>
        <a:cs typeface="Source Han Sans JP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Source Han Sans JP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Source Han Sans JP Bold"/>
            <a:ea typeface="Source Han Sans JP Bold"/>
            <a:cs typeface="Source Han Sans JP Bold"/>
            <a:sym typeface="Source Han Sans JP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