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ieiFUFJx1uXI1qNqRYe48omunc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0f254411f_5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40f254411f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40f254411f_5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40f254411f_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40f254411f_5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40f254411f_5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40f254411f_5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40f254411f_5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40f254411f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40f254411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CA">
                <a:solidFill>
                  <a:schemeClr val="dk1"/>
                </a:solidFill>
              </a:rPr>
              <a:t>Pros: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Simplicity and Speed:</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An MLP is relatively straightforward to implement and train, especially if the input is a well-engineered, fixed representation (e.g., flattened puzzle states).</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Supervised Learning Fit:</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With access to historical moves and final alignment scores, an MLP can be trained in a supervised manner, making it easier to optimize for move prediction.</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Efficiency on Tabular Data:</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MLPs can quickly learn patterns if the puzzle state is properly encoded and the dataset is large enough (like 400,000 rows).</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Cons: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Limited Sequential Understanding:</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An MLP doesn’t naturally account for the sequential nature of move decisions. It would need additional engineering (like recurrent or temporal features) to capture the dependencies between moves.</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Feature Engineering Requirement:</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The performance of an MLP often depends on how well the input state is engineered or pre-processed. In a spatial alignment problem, flattening may lose important spatial relationships.</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Static Prediction:</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An MLP trained in a supervised manner may only replicate human moves, potentially missing novel strategies that an adaptive approach (like RL) might discover.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Pros: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High Performance on Structured Data:</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XGBoost is known for its performance on tabular data and can handle complex interactions if the input features are well-defined.</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Interpretability:</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Feature importance scores from XGBoost can help identify which aspects of the puzzle state (or engineered features) most influence the alignment score.</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Robustness and Efficiency:</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It is efficient, often requiring less tuning than deep learning models, and can provide strong baseline predictions.</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Cons: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Lack of Sequential Decision Handling:</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XGBoost is not designed for sequential decision-making. It would need the sequential moves to be engineered into static features, which may lose the dynamic aspect of the puzzle.</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Feature Engineering Demand:</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To use XGBoost effectively, you’d need to craft a comprehensive set of features from the puzzle state (and possibly from the history of moves), which can be challenging for spatial alignment problems.</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Inflexibility for Novel Moves:</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XGBoost models are typically trained in a supervised setting and may not generalize well to novel move sequences or strategies that deviate significantly from the training data.</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40f254411f_5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40f254411f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CA">
                <a:solidFill>
                  <a:schemeClr val="dk1"/>
                </a:solidFill>
              </a:rPr>
              <a:t>Pros: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Sequential Decision-Making:</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RL is designed for problems where a sequence of actions affects the final outcome. For MSA, this means the agent can learn which gap insertions improve the final alignment score over multiple moves.</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Exploration of Novel Strategies:</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RL agents can discover non-intuitive moves by exploring beyond the human-provided moves, potentially leading to innovative alignment strategies.</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Adaptive and Dynamic:</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RL can adjust its strategy based on the current state of the puzzle, making it well-suited for environments where the effect of a move may be delayed.</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Cons: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Complexity and Training Stability:</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Training RL models often requires careful tuning (reward shaping, exploration strategies, etc.), and they can be unstable, especially with sparse or delayed rewards.</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Data Efficiency:</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RL methods usually need many interactions with the environment to learn an effective policy, which might be computationally expensive when simulating puzzle moves.</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Credit Assignment Problem:</a:t>
            </a:r>
            <a:endParaRPr>
              <a:solidFill>
                <a:schemeClr val="dk1"/>
              </a:solidFill>
            </a:endParaRPr>
          </a:p>
          <a:p>
            <a:pPr indent="0" lvl="0" marL="0" rtl="0" algn="l">
              <a:spcBef>
                <a:spcPts val="0"/>
              </a:spcBef>
              <a:spcAft>
                <a:spcPts val="0"/>
              </a:spcAft>
              <a:buClr>
                <a:schemeClr val="dk1"/>
              </a:buClr>
              <a:buSzPts val="1100"/>
              <a:buFont typeface="Arial"/>
              <a:buNone/>
            </a:pPr>
            <a:r>
              <a:rPr lang="en-CA">
                <a:solidFill>
                  <a:schemeClr val="dk1"/>
                </a:solidFill>
              </a:rPr>
              <a:t>In MSA, where the effect of a move may only be evident several steps later, determining which move contributed most to the reward can be challenging.</a:t>
            </a:r>
            <a:endParaRPr/>
          </a:p>
        </p:txBody>
      </p:sp>
      <p:sp>
        <p:nvSpPr>
          <p:cNvPr id="121" name="Google Shape;12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40f254411f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40f254411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40f254411f_5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40f254411f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40f254411f_5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40f254411f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0f254411f_5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0f254411f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0f254411f_5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40f254411f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40f254411f_5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40f254411f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7"/>
          <p:cNvSpPr txBox="1"/>
          <p:nvPr>
            <p:ph type="ctrTitle"/>
          </p:nvPr>
        </p:nvSpPr>
        <p:spPr>
          <a:xfrm>
            <a:off x="517870" y="978408"/>
            <a:ext cx="5021183" cy="507422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7"/>
          <p:cNvSpPr txBox="1"/>
          <p:nvPr>
            <p:ph idx="1" type="subTitle"/>
          </p:nvPr>
        </p:nvSpPr>
        <p:spPr>
          <a:xfrm>
            <a:off x="6662167" y="3602038"/>
            <a:ext cx="5021183" cy="224458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1000"/>
              </a:spcBef>
              <a:spcAft>
                <a:spcPts val="0"/>
              </a:spcAft>
              <a:buClr>
                <a:schemeClr val="lt1"/>
              </a:buClr>
              <a:buSzPts val="2200"/>
              <a:buNone/>
              <a:defRPr i="1" sz="2200"/>
            </a:lvl1pPr>
            <a:lvl2pPr lvl="1" algn="ctr">
              <a:lnSpc>
                <a:spcPct val="110000"/>
              </a:lnSpc>
              <a:spcBef>
                <a:spcPts val="500"/>
              </a:spcBef>
              <a:spcAft>
                <a:spcPts val="0"/>
              </a:spcAft>
              <a:buClr>
                <a:schemeClr val="lt1"/>
              </a:buClr>
              <a:buSzPts val="2000"/>
              <a:buNone/>
              <a:defRPr sz="2000"/>
            </a:lvl2pPr>
            <a:lvl3pPr lvl="2" algn="ctr">
              <a:lnSpc>
                <a:spcPct val="110000"/>
              </a:lnSpc>
              <a:spcBef>
                <a:spcPts val="500"/>
              </a:spcBef>
              <a:spcAft>
                <a:spcPts val="0"/>
              </a:spcAft>
              <a:buClr>
                <a:schemeClr val="lt1"/>
              </a:buClr>
              <a:buSzPts val="1800"/>
              <a:buNone/>
              <a:defRPr sz="1800"/>
            </a:lvl3pPr>
            <a:lvl4pPr lvl="3" algn="ctr">
              <a:lnSpc>
                <a:spcPct val="110000"/>
              </a:lnSpc>
              <a:spcBef>
                <a:spcPts val="500"/>
              </a:spcBef>
              <a:spcAft>
                <a:spcPts val="0"/>
              </a:spcAft>
              <a:buClr>
                <a:schemeClr val="lt1"/>
              </a:buClr>
              <a:buSzPts val="1600"/>
              <a:buNone/>
              <a:defRPr sz="1600"/>
            </a:lvl4pPr>
            <a:lvl5pPr lvl="4" algn="ctr">
              <a:lnSpc>
                <a:spcPct val="11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7" name="Google Shape;17;p7"/>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
        <p:nvSpPr>
          <p:cNvPr id="20" name="Google Shape;20;p7"/>
          <p:cNvSpPr/>
          <p:nvPr/>
        </p:nvSpPr>
        <p:spPr>
          <a:xfrm>
            <a:off x="6662168" y="6209925"/>
            <a:ext cx="5021183" cy="4571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5"/>
          <p:cNvSpPr txBox="1"/>
          <p:nvPr>
            <p:ph type="title"/>
          </p:nvPr>
        </p:nvSpPr>
        <p:spPr>
          <a:xfrm>
            <a:off x="517870" y="978408"/>
            <a:ext cx="5020948" cy="227064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5"/>
          <p:cNvSpPr/>
          <p:nvPr>
            <p:ph idx="2" type="pic"/>
          </p:nvPr>
        </p:nvSpPr>
        <p:spPr>
          <a:xfrm>
            <a:off x="6662168" y="987425"/>
            <a:ext cx="5027005" cy="4873625"/>
          </a:xfrm>
          <a:prstGeom prst="rect">
            <a:avLst/>
          </a:prstGeom>
          <a:noFill/>
          <a:ln>
            <a:noFill/>
          </a:ln>
        </p:spPr>
      </p:sp>
      <p:sp>
        <p:nvSpPr>
          <p:cNvPr id="85" name="Google Shape;85;p15"/>
          <p:cNvSpPr txBox="1"/>
          <p:nvPr>
            <p:ph idx="1" type="body"/>
          </p:nvPr>
        </p:nvSpPr>
        <p:spPr>
          <a:xfrm>
            <a:off x="517870" y="3340442"/>
            <a:ext cx="5020948" cy="252854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200"/>
              <a:buNone/>
              <a:defRPr b="0" i="1" sz="22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6" name="Google Shape;86;p15"/>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5"/>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5"/>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6"/>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6"/>
          <p:cNvSpPr txBox="1"/>
          <p:nvPr>
            <p:ph idx="1" type="body"/>
          </p:nvPr>
        </p:nvSpPr>
        <p:spPr>
          <a:xfrm rot="5400000">
            <a:off x="6737530" y="893901"/>
            <a:ext cx="4870457" cy="502118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6"/>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6"/>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6"/>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7"/>
          <p:cNvSpPr txBox="1"/>
          <p:nvPr>
            <p:ph type="title"/>
          </p:nvPr>
        </p:nvSpPr>
        <p:spPr>
          <a:xfrm rot="5400000">
            <a:off x="6689685" y="969274"/>
            <a:ext cx="4956928" cy="5011962"/>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7"/>
          <p:cNvSpPr txBox="1"/>
          <p:nvPr>
            <p:ph idx="1" type="body"/>
          </p:nvPr>
        </p:nvSpPr>
        <p:spPr>
          <a:xfrm rot="5400000">
            <a:off x="549997" y="964664"/>
            <a:ext cx="4956928" cy="5021183"/>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17"/>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7"/>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7"/>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
        <p:nvSpPr>
          <p:cNvPr id="101" name="Google Shape;101;p17"/>
          <p:cNvSpPr/>
          <p:nvPr/>
        </p:nvSpPr>
        <p:spPr>
          <a:xfrm>
            <a:off x="6662168" y="6209925"/>
            <a:ext cx="5021183" cy="4571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0" name="Shape 30"/>
        <p:cNvGrpSpPr/>
        <p:nvPr/>
      </p:nvGrpSpPr>
      <p:grpSpPr>
        <a:xfrm>
          <a:off x="0" y="0"/>
          <a:ext cx="0" cy="0"/>
          <a:chOff x="0" y="0"/>
          <a:chExt cx="0" cy="0"/>
        </a:xfrm>
      </p:grpSpPr>
      <p:sp>
        <p:nvSpPr>
          <p:cNvPr id="31" name="Google Shape;31;p8"/>
          <p:cNvSpPr txBox="1"/>
          <p:nvPr>
            <p:ph type="title"/>
          </p:nvPr>
        </p:nvSpPr>
        <p:spPr>
          <a:xfrm>
            <a:off x="517870" y="978408"/>
            <a:ext cx="5020056" cy="487097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8"/>
          <p:cNvSpPr txBox="1"/>
          <p:nvPr>
            <p:ph idx="1" type="body"/>
          </p:nvPr>
        </p:nvSpPr>
        <p:spPr>
          <a:xfrm>
            <a:off x="6662167" y="3566639"/>
            <a:ext cx="5021183" cy="2279979"/>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200"/>
              <a:buNone/>
              <a:defRPr i="1" sz="22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8"/>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6"/>
          <p:cNvSpPr txBox="1"/>
          <p:nvPr>
            <p:ph type="ctrTitle"/>
          </p:nvPr>
        </p:nvSpPr>
        <p:spPr>
          <a:xfrm>
            <a:off x="517870" y="978408"/>
            <a:ext cx="5021183" cy="507422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subTitle"/>
          </p:nvPr>
        </p:nvSpPr>
        <p:spPr>
          <a:xfrm>
            <a:off x="6662167" y="3602038"/>
            <a:ext cx="5021183" cy="224458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1000"/>
              </a:spcBef>
              <a:spcAft>
                <a:spcPts val="0"/>
              </a:spcAft>
              <a:buClr>
                <a:schemeClr val="dk1"/>
              </a:buClr>
              <a:buSzPts val="2200"/>
              <a:buNone/>
              <a:defRPr i="1" sz="22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9" name="Google Shape;39;p6"/>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
        <p:nvSpPr>
          <p:cNvPr id="42" name="Google Shape;42;p6"/>
          <p:cNvSpPr/>
          <p:nvPr/>
        </p:nvSpPr>
        <p:spPr>
          <a:xfrm>
            <a:off x="6662168" y="6209925"/>
            <a:ext cx="5021183" cy="4571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9"/>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9"/>
          <p:cNvSpPr txBox="1"/>
          <p:nvPr>
            <p:ph idx="1" type="body"/>
          </p:nvPr>
        </p:nvSpPr>
        <p:spPr>
          <a:xfrm>
            <a:off x="6662168" y="969264"/>
            <a:ext cx="5021182" cy="487045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9"/>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10"/>
          <p:cNvSpPr txBox="1"/>
          <p:nvPr>
            <p:ph type="title"/>
          </p:nvPr>
        </p:nvSpPr>
        <p:spPr>
          <a:xfrm>
            <a:off x="517870" y="978408"/>
            <a:ext cx="5021182" cy="520769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0"/>
          <p:cNvSpPr txBox="1"/>
          <p:nvPr>
            <p:ph idx="1" type="body"/>
          </p:nvPr>
        </p:nvSpPr>
        <p:spPr>
          <a:xfrm>
            <a:off x="6063049" y="969264"/>
            <a:ext cx="5290751" cy="255511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0"/>
          <p:cNvSpPr txBox="1"/>
          <p:nvPr>
            <p:ph idx="2" type="body"/>
          </p:nvPr>
        </p:nvSpPr>
        <p:spPr>
          <a:xfrm>
            <a:off x="6063049" y="3621849"/>
            <a:ext cx="5290751" cy="255511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0"/>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0"/>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0"/>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6" name="Shape 56"/>
        <p:cNvGrpSpPr/>
        <p:nvPr/>
      </p:nvGrpSpPr>
      <p:grpSpPr>
        <a:xfrm>
          <a:off x="0" y="0"/>
          <a:ext cx="0" cy="0"/>
          <a:chOff x="0" y="0"/>
          <a:chExt cx="0" cy="0"/>
        </a:xfrm>
      </p:grpSpPr>
      <p:sp>
        <p:nvSpPr>
          <p:cNvPr id="57" name="Google Shape;57;p11"/>
          <p:cNvSpPr/>
          <p:nvPr/>
        </p:nvSpPr>
        <p:spPr>
          <a:xfrm>
            <a:off x="517869" y="508090"/>
            <a:ext cx="11155680"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8" name="Google Shape;58;p11"/>
          <p:cNvSpPr txBox="1"/>
          <p:nvPr>
            <p:ph type="title"/>
          </p:nvPr>
        </p:nvSpPr>
        <p:spPr>
          <a:xfrm>
            <a:off x="517869" y="978119"/>
            <a:ext cx="11165481" cy="10730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1"/>
          <p:cNvSpPr txBox="1"/>
          <p:nvPr>
            <p:ph idx="1" type="body"/>
          </p:nvPr>
        </p:nvSpPr>
        <p:spPr>
          <a:xfrm>
            <a:off x="517870" y="2178908"/>
            <a:ext cx="5020056" cy="654908"/>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200"/>
              <a:buNone/>
              <a:defRPr b="0" i="1" sz="22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1"/>
          <p:cNvSpPr txBox="1"/>
          <p:nvPr>
            <p:ph idx="2" type="body"/>
          </p:nvPr>
        </p:nvSpPr>
        <p:spPr>
          <a:xfrm>
            <a:off x="517870" y="2876085"/>
            <a:ext cx="5020056" cy="332289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1"/>
          <p:cNvSpPr txBox="1"/>
          <p:nvPr>
            <p:ph idx="3" type="body"/>
          </p:nvPr>
        </p:nvSpPr>
        <p:spPr>
          <a:xfrm>
            <a:off x="6662168" y="2178908"/>
            <a:ext cx="5021182" cy="654908"/>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200"/>
              <a:buNone/>
              <a:defRPr b="0" i="1" sz="22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11"/>
          <p:cNvSpPr txBox="1"/>
          <p:nvPr>
            <p:ph idx="4" type="body"/>
          </p:nvPr>
        </p:nvSpPr>
        <p:spPr>
          <a:xfrm>
            <a:off x="6662168" y="2876085"/>
            <a:ext cx="5021182" cy="332289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1"/>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12"/>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2"/>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2"/>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13"/>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3"/>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3"/>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14"/>
          <p:cNvSpPr txBox="1"/>
          <p:nvPr>
            <p:ph type="title"/>
          </p:nvPr>
        </p:nvSpPr>
        <p:spPr>
          <a:xfrm>
            <a:off x="517870" y="978408"/>
            <a:ext cx="5020948" cy="227064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4"/>
          <p:cNvSpPr txBox="1"/>
          <p:nvPr>
            <p:ph idx="1" type="body"/>
          </p:nvPr>
        </p:nvSpPr>
        <p:spPr>
          <a:xfrm>
            <a:off x="6653182" y="987423"/>
            <a:ext cx="5020948" cy="487362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lvl1pPr>
            <a:lvl2pPr indent="-342900" lvl="1" marL="914400" algn="l">
              <a:lnSpc>
                <a:spcPct val="110000"/>
              </a:lnSpc>
              <a:spcBef>
                <a:spcPts val="500"/>
              </a:spcBef>
              <a:spcAft>
                <a:spcPts val="0"/>
              </a:spcAft>
              <a:buClr>
                <a:schemeClr val="dk1"/>
              </a:buClr>
              <a:buSzPts val="1800"/>
              <a:buChar char="•"/>
              <a:defRPr sz="1800"/>
            </a:lvl2pPr>
            <a:lvl3pPr indent="-228600" lvl="2" marL="1371600" algn="l">
              <a:lnSpc>
                <a:spcPct val="110000"/>
              </a:lnSpc>
              <a:spcBef>
                <a:spcPts val="500"/>
              </a:spcBef>
              <a:spcAft>
                <a:spcPts val="0"/>
              </a:spcAft>
              <a:buClr>
                <a:schemeClr val="dk1"/>
              </a:buClr>
              <a:buSzPts val="1600"/>
              <a:buNone/>
              <a:defRPr sz="1600"/>
            </a:lvl3pPr>
            <a:lvl4pPr indent="-317500" lvl="3" marL="1828800" algn="l">
              <a:lnSpc>
                <a:spcPct val="110000"/>
              </a:lnSpc>
              <a:spcBef>
                <a:spcPts val="500"/>
              </a:spcBef>
              <a:spcAft>
                <a:spcPts val="0"/>
              </a:spcAft>
              <a:buClr>
                <a:schemeClr val="dk1"/>
              </a:buClr>
              <a:buSzPts val="1400"/>
              <a:buChar char="•"/>
              <a:defRPr sz="1400"/>
            </a:lvl4pPr>
            <a:lvl5pPr indent="-228600" lvl="4" marL="2286000" algn="l">
              <a:lnSpc>
                <a:spcPct val="110000"/>
              </a:lnSpc>
              <a:spcBef>
                <a:spcPts val="500"/>
              </a:spcBef>
              <a:spcAft>
                <a:spcPts val="0"/>
              </a:spcAft>
              <a:buClr>
                <a:schemeClr val="dk1"/>
              </a:buClr>
              <a:buSzPts val="1400"/>
              <a:buNone/>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8" name="Google Shape;78;p14"/>
          <p:cNvSpPr txBox="1"/>
          <p:nvPr>
            <p:ph idx="2" type="body"/>
          </p:nvPr>
        </p:nvSpPr>
        <p:spPr>
          <a:xfrm>
            <a:off x="517870" y="3361038"/>
            <a:ext cx="5020948" cy="2507949"/>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0" i="1" sz="24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14"/>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4"/>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4"/>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lt1"/>
              </a:buClr>
              <a:buSzPts val="5400"/>
              <a:buFont typeface="Arial"/>
              <a:buNone/>
              <a:defRPr b="1" i="0" sz="5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6662168" y="969264"/>
            <a:ext cx="5021182" cy="487045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0000"/>
              </a:lnSpc>
              <a:spcBef>
                <a:spcPts val="10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342900" lvl="1" marL="914400" marR="0" rtl="0" algn="l">
              <a:lnSpc>
                <a:spcPct val="11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228600" lvl="2" marL="1371600" marR="0" rtl="0" algn="l">
              <a:lnSpc>
                <a:spcPct val="11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3pPr>
            <a:lvl4pPr indent="-330200" lvl="3" marL="1828800" marR="0" rtl="0" algn="l">
              <a:lnSpc>
                <a:spcPct val="11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228600" lvl="4" marL="2286000" marR="0" rtl="0" algn="l">
              <a:lnSpc>
                <a:spcPct val="110000"/>
              </a:lnSpc>
              <a:spcBef>
                <a:spcPts val="5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8" name="Google Shape;8;p5"/>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p5"/>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5"/>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
        <p:nvSpPr>
          <p:cNvPr id="11" name="Google Shape;11;p5"/>
          <p:cNvSpPr/>
          <p:nvPr/>
        </p:nvSpPr>
        <p:spPr>
          <a:xfrm>
            <a:off x="517870" y="508090"/>
            <a:ext cx="5021183" cy="14927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p5"/>
          <p:cNvSpPr/>
          <p:nvPr/>
        </p:nvSpPr>
        <p:spPr>
          <a:xfrm>
            <a:off x="517870" y="508090"/>
            <a:ext cx="5021183" cy="14927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 name="Google Shape;13;p5"/>
          <p:cNvSpPr/>
          <p:nvPr/>
        </p:nvSpPr>
        <p:spPr>
          <a:xfrm>
            <a:off x="517870" y="508090"/>
            <a:ext cx="5021183" cy="14927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4"/>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dk1"/>
              </a:buClr>
              <a:buSzPts val="5400"/>
              <a:buFont typeface="Arial"/>
              <a:buNone/>
              <a:defRPr b="1" i="0" sz="5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4"/>
          <p:cNvSpPr txBox="1"/>
          <p:nvPr>
            <p:ph idx="1" type="body"/>
          </p:nvPr>
        </p:nvSpPr>
        <p:spPr>
          <a:xfrm>
            <a:off x="6662168" y="969264"/>
            <a:ext cx="5021182" cy="487045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42900" lvl="1" marL="9144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228600" lvl="2" marL="1371600" marR="0" rtl="0" algn="l">
              <a:lnSpc>
                <a:spcPct val="11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330200" lvl="3" marL="18288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228600" lvl="4" marL="2286000" marR="0" rtl="0" algn="l">
              <a:lnSpc>
                <a:spcPct val="11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 name="Google Shape;24;p4"/>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4"/>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4"/>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dk1"/>
                </a:solidFill>
                <a:latin typeface="Arial"/>
                <a:ea typeface="Arial"/>
                <a:cs typeface="Arial"/>
                <a:sym typeface="Arial"/>
              </a:defRPr>
            </a:lvl1pPr>
            <a:lvl2pPr indent="0" lvl="1" marL="0" marR="0" rtl="0" algn="r">
              <a:spcBef>
                <a:spcPts val="0"/>
              </a:spcBef>
              <a:buNone/>
              <a:defRPr b="0" i="0" sz="900" u="none" cap="none" strike="noStrike">
                <a:solidFill>
                  <a:schemeClr val="dk1"/>
                </a:solidFill>
                <a:latin typeface="Arial"/>
                <a:ea typeface="Arial"/>
                <a:cs typeface="Arial"/>
                <a:sym typeface="Arial"/>
              </a:defRPr>
            </a:lvl2pPr>
            <a:lvl3pPr indent="0" lvl="2" marL="0" marR="0" rtl="0" algn="r">
              <a:spcBef>
                <a:spcPts val="0"/>
              </a:spcBef>
              <a:buNone/>
              <a:defRPr b="0" i="0" sz="900" u="none" cap="none" strike="noStrike">
                <a:solidFill>
                  <a:schemeClr val="dk1"/>
                </a:solidFill>
                <a:latin typeface="Arial"/>
                <a:ea typeface="Arial"/>
                <a:cs typeface="Arial"/>
                <a:sym typeface="Arial"/>
              </a:defRPr>
            </a:lvl3pPr>
            <a:lvl4pPr indent="0" lvl="3" marL="0" marR="0" rtl="0" algn="r">
              <a:spcBef>
                <a:spcPts val="0"/>
              </a:spcBef>
              <a:buNone/>
              <a:defRPr b="0" i="0" sz="900" u="none" cap="none" strike="noStrike">
                <a:solidFill>
                  <a:schemeClr val="dk1"/>
                </a:solidFill>
                <a:latin typeface="Arial"/>
                <a:ea typeface="Arial"/>
                <a:cs typeface="Arial"/>
                <a:sym typeface="Arial"/>
              </a:defRPr>
            </a:lvl4pPr>
            <a:lvl5pPr indent="0" lvl="4" marL="0" marR="0" rtl="0" algn="r">
              <a:spcBef>
                <a:spcPts val="0"/>
              </a:spcBef>
              <a:buNone/>
              <a:defRPr b="0" i="0" sz="900" u="none" cap="none" strike="noStrike">
                <a:solidFill>
                  <a:schemeClr val="dk1"/>
                </a:solidFill>
                <a:latin typeface="Arial"/>
                <a:ea typeface="Arial"/>
                <a:cs typeface="Arial"/>
                <a:sym typeface="Arial"/>
              </a:defRPr>
            </a:lvl5pPr>
            <a:lvl6pPr indent="0" lvl="5" marL="0" marR="0" rtl="0" algn="r">
              <a:spcBef>
                <a:spcPts val="0"/>
              </a:spcBef>
              <a:buNone/>
              <a:defRPr b="0" i="0" sz="900" u="none" cap="none" strike="noStrike">
                <a:solidFill>
                  <a:schemeClr val="dk1"/>
                </a:solidFill>
                <a:latin typeface="Arial"/>
                <a:ea typeface="Arial"/>
                <a:cs typeface="Arial"/>
                <a:sym typeface="Arial"/>
              </a:defRPr>
            </a:lvl6pPr>
            <a:lvl7pPr indent="0" lvl="6" marL="0" marR="0" rtl="0" algn="r">
              <a:spcBef>
                <a:spcPts val="0"/>
              </a:spcBef>
              <a:buNone/>
              <a:defRPr b="0" i="0" sz="900" u="none" cap="none" strike="noStrike">
                <a:solidFill>
                  <a:schemeClr val="dk1"/>
                </a:solidFill>
                <a:latin typeface="Arial"/>
                <a:ea typeface="Arial"/>
                <a:cs typeface="Arial"/>
                <a:sym typeface="Arial"/>
              </a:defRPr>
            </a:lvl7pPr>
            <a:lvl8pPr indent="0" lvl="7" marL="0" marR="0" rtl="0" algn="r">
              <a:spcBef>
                <a:spcPts val="0"/>
              </a:spcBef>
              <a:buNone/>
              <a:defRPr b="0" i="0" sz="900" u="none" cap="none" strike="noStrike">
                <a:solidFill>
                  <a:schemeClr val="dk1"/>
                </a:solidFill>
                <a:latin typeface="Arial"/>
                <a:ea typeface="Arial"/>
                <a:cs typeface="Arial"/>
                <a:sym typeface="Arial"/>
              </a:defRPr>
            </a:lvl8pPr>
            <a:lvl9pPr indent="0" lvl="8" marL="0" marR="0" rt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
        <p:nvSpPr>
          <p:cNvPr id="27" name="Google Shape;27;p4"/>
          <p:cNvSpPr/>
          <p:nvPr/>
        </p:nvSpPr>
        <p:spPr>
          <a:xfrm>
            <a:off x="517870" y="508090"/>
            <a:ext cx="5021183"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 name="Google Shape;28;p4"/>
          <p:cNvSpPr/>
          <p:nvPr/>
        </p:nvSpPr>
        <p:spPr>
          <a:xfrm>
            <a:off x="517870" y="508090"/>
            <a:ext cx="5021183"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 name="Google Shape;29;p4"/>
          <p:cNvSpPr/>
          <p:nvPr/>
        </p:nvSpPr>
        <p:spPr>
          <a:xfrm>
            <a:off x="517870" y="508090"/>
            <a:ext cx="5021183"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sp>
        <p:nvSpPr>
          <p:cNvPr id="106" name="Google Shape;106;p1"/>
          <p:cNvSpPr/>
          <p:nvPr/>
        </p:nvSpPr>
        <p:spPr>
          <a:xfrm>
            <a:off x="0" y="0"/>
            <a:ext cx="12192000" cy="685800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hemical Compounds" id="107" name="Google Shape;107;p1"/>
          <p:cNvPicPr preferRelativeResize="0"/>
          <p:nvPr/>
        </p:nvPicPr>
        <p:blipFill rotWithShape="1">
          <a:blip r:embed="rId3">
            <a:alphaModFix/>
          </a:blip>
          <a:srcRect b="257" l="0" r="-1" t="0"/>
          <a:stretch/>
        </p:blipFill>
        <p:spPr>
          <a:xfrm>
            <a:off x="20" y="10"/>
            <a:ext cx="12188932" cy="6857990"/>
          </a:xfrm>
          <a:prstGeom prst="rect">
            <a:avLst/>
          </a:prstGeom>
          <a:noFill/>
          <a:ln>
            <a:noFill/>
          </a:ln>
        </p:spPr>
      </p:pic>
      <p:sp>
        <p:nvSpPr>
          <p:cNvPr id="108" name="Google Shape;108;p1"/>
          <p:cNvSpPr/>
          <p:nvPr/>
        </p:nvSpPr>
        <p:spPr>
          <a:xfrm flipH="1" rot="10800000">
            <a:off x="1524" y="3205875"/>
            <a:ext cx="12188952" cy="3652125"/>
          </a:xfrm>
          <a:prstGeom prst="rect">
            <a:avLst/>
          </a:prstGeom>
          <a:gradFill>
            <a:gsLst>
              <a:gs pos="0">
                <a:schemeClr val="lt1"/>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9" name="Google Shape;109;p1"/>
          <p:cNvSpPr txBox="1"/>
          <p:nvPr>
            <p:ph type="ctrTitle"/>
          </p:nvPr>
        </p:nvSpPr>
        <p:spPr>
          <a:xfrm>
            <a:off x="517870" y="3753532"/>
            <a:ext cx="5021182" cy="233377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5400"/>
              <a:buFont typeface="Arial"/>
              <a:buNone/>
            </a:pPr>
            <a:r>
              <a:rPr lang="en-CA">
                <a:solidFill>
                  <a:srgbClr val="FFFFFF"/>
                </a:solidFill>
              </a:rPr>
              <a:t>Multiple Sequence Aligner</a:t>
            </a:r>
            <a:endParaRPr/>
          </a:p>
        </p:txBody>
      </p:sp>
      <p:sp>
        <p:nvSpPr>
          <p:cNvPr id="110" name="Google Shape;110;p1"/>
          <p:cNvSpPr txBox="1"/>
          <p:nvPr>
            <p:ph idx="1" type="subTitle"/>
          </p:nvPr>
        </p:nvSpPr>
        <p:spPr>
          <a:xfrm>
            <a:off x="6652366" y="3753532"/>
            <a:ext cx="5040785" cy="2333778"/>
          </a:xfrm>
          <a:prstGeom prst="rect">
            <a:avLst/>
          </a:prstGeom>
          <a:noFill/>
          <a:ln>
            <a:noFill/>
          </a:ln>
        </p:spPr>
        <p:txBody>
          <a:bodyPr anchorCtr="0" anchor="b" bIns="45700" lIns="91425" spcFirstLastPara="1" rIns="91425" wrap="square" tIns="45700">
            <a:normAutofit fontScale="92500" lnSpcReduction="20000"/>
          </a:bodyPr>
          <a:lstStyle/>
          <a:p>
            <a:pPr indent="0" lvl="0" marL="0" rtl="0" algn="l">
              <a:lnSpc>
                <a:spcPct val="100000"/>
              </a:lnSpc>
              <a:spcBef>
                <a:spcPts val="0"/>
              </a:spcBef>
              <a:spcAft>
                <a:spcPts val="0"/>
              </a:spcAft>
              <a:buClr>
                <a:srgbClr val="FFFFFF"/>
              </a:buClr>
              <a:buSzPct val="100000"/>
              <a:buNone/>
            </a:pPr>
            <a:r>
              <a:rPr b="1" lang="en-CA">
                <a:solidFill>
                  <a:srgbClr val="FFFFFF"/>
                </a:solidFill>
              </a:rPr>
              <a:t>Team Alignesis</a:t>
            </a:r>
            <a:endParaRPr b="1">
              <a:solidFill>
                <a:srgbClr val="FFFFFF"/>
              </a:solidFill>
            </a:endParaRPr>
          </a:p>
          <a:p>
            <a:pPr indent="0" lvl="0" marL="0" rtl="0" algn="l">
              <a:lnSpc>
                <a:spcPct val="100000"/>
              </a:lnSpc>
              <a:spcBef>
                <a:spcPts val="1000"/>
              </a:spcBef>
              <a:spcAft>
                <a:spcPts val="0"/>
              </a:spcAft>
              <a:buClr>
                <a:srgbClr val="FFFFFF"/>
              </a:buClr>
              <a:buSzPct val="100000"/>
              <a:buNone/>
            </a:pPr>
            <a:r>
              <a:rPr lang="en-CA">
                <a:solidFill>
                  <a:srgbClr val="FFFFFF"/>
                </a:solidFill>
              </a:rPr>
              <a:t>Paolo Lahoud</a:t>
            </a:r>
            <a:endParaRPr>
              <a:solidFill>
                <a:srgbClr val="FFFFFF"/>
              </a:solidFill>
            </a:endParaRPr>
          </a:p>
          <a:p>
            <a:pPr indent="0" lvl="0" marL="0" rtl="0" algn="l">
              <a:lnSpc>
                <a:spcPct val="100000"/>
              </a:lnSpc>
              <a:spcBef>
                <a:spcPts val="1000"/>
              </a:spcBef>
              <a:spcAft>
                <a:spcPts val="0"/>
              </a:spcAft>
              <a:buClr>
                <a:srgbClr val="FFFFFF"/>
              </a:buClr>
              <a:buSzPct val="100000"/>
              <a:buNone/>
            </a:pPr>
            <a:r>
              <a:rPr lang="en-CA">
                <a:solidFill>
                  <a:srgbClr val="FFFFFF"/>
                </a:solidFill>
              </a:rPr>
              <a:t>Sabia Irfan</a:t>
            </a:r>
            <a:endParaRPr>
              <a:solidFill>
                <a:srgbClr val="FFFFFF"/>
              </a:solidFill>
            </a:endParaRPr>
          </a:p>
          <a:p>
            <a:pPr indent="0" lvl="0" marL="0" rtl="0" algn="l">
              <a:lnSpc>
                <a:spcPct val="100000"/>
              </a:lnSpc>
              <a:spcBef>
                <a:spcPts val="1000"/>
              </a:spcBef>
              <a:spcAft>
                <a:spcPts val="0"/>
              </a:spcAft>
              <a:buClr>
                <a:srgbClr val="FFFFFF"/>
              </a:buClr>
              <a:buSzPct val="100000"/>
              <a:buNone/>
            </a:pPr>
            <a:r>
              <a:rPr lang="en-CA">
                <a:solidFill>
                  <a:srgbClr val="FFFFFF"/>
                </a:solidFill>
              </a:rPr>
              <a:t>Dowoo Kim</a:t>
            </a:r>
            <a:endParaRPr/>
          </a:p>
          <a:p>
            <a:pPr indent="0" lvl="0" marL="0" rtl="0" algn="l">
              <a:lnSpc>
                <a:spcPct val="100000"/>
              </a:lnSpc>
              <a:spcBef>
                <a:spcPts val="1000"/>
              </a:spcBef>
              <a:spcAft>
                <a:spcPts val="0"/>
              </a:spcAft>
              <a:buClr>
                <a:srgbClr val="FFFFFF"/>
              </a:buClr>
              <a:buSzPct val="100000"/>
              <a:buNone/>
            </a:pPr>
            <a:r>
              <a:rPr lang="en-CA">
                <a:solidFill>
                  <a:srgbClr val="FFFFFF"/>
                </a:solidFill>
              </a:rPr>
              <a:t>Aggie Ly</a:t>
            </a:r>
            <a:endParaRPr>
              <a:solidFill>
                <a:srgbClr val="FFFFFF"/>
              </a:solidFill>
            </a:endParaRPr>
          </a:p>
          <a:p>
            <a:pPr indent="0" lvl="0" marL="0" rtl="0" algn="l">
              <a:lnSpc>
                <a:spcPct val="100000"/>
              </a:lnSpc>
              <a:spcBef>
                <a:spcPts val="1000"/>
              </a:spcBef>
              <a:spcAft>
                <a:spcPts val="0"/>
              </a:spcAft>
              <a:buClr>
                <a:srgbClr val="FFFFFF"/>
              </a:buClr>
              <a:buSzPct val="100000"/>
              <a:buNone/>
            </a:pPr>
            <a:r>
              <a:rPr lang="en-CA">
                <a:solidFill>
                  <a:srgbClr val="FFFFFF"/>
                </a:solidFill>
              </a:rPr>
              <a:t>Vladyslav Glezin</a:t>
            </a:r>
            <a:endParaRPr>
              <a:solidFill>
                <a:srgbClr val="FFFFFF"/>
              </a:solidFill>
            </a:endParaRPr>
          </a:p>
        </p:txBody>
      </p:sp>
      <p:sp>
        <p:nvSpPr>
          <p:cNvPr id="111" name="Google Shape;111;p1"/>
          <p:cNvSpPr/>
          <p:nvPr/>
        </p:nvSpPr>
        <p:spPr>
          <a:xfrm>
            <a:off x="517870" y="6194980"/>
            <a:ext cx="5021183" cy="14927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2" name="Google Shape;112;p1"/>
          <p:cNvSpPr/>
          <p:nvPr/>
        </p:nvSpPr>
        <p:spPr>
          <a:xfrm>
            <a:off x="6662168" y="6298540"/>
            <a:ext cx="5021183" cy="4571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340f254411f_5_40"/>
          <p:cNvSpPr txBox="1"/>
          <p:nvPr>
            <p:ph type="title"/>
          </p:nvPr>
        </p:nvSpPr>
        <p:spPr>
          <a:xfrm>
            <a:off x="517870" y="978408"/>
            <a:ext cx="5020200" cy="4871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pic>
        <p:nvPicPr>
          <p:cNvPr id="167" name="Google Shape;167;g340f254411f_5_40"/>
          <p:cNvPicPr preferRelativeResize="0"/>
          <p:nvPr/>
        </p:nvPicPr>
        <p:blipFill>
          <a:blip r:embed="rId3">
            <a:alphaModFix/>
          </a:blip>
          <a:stretch>
            <a:fillRect/>
          </a:stretch>
        </p:blipFill>
        <p:spPr>
          <a:xfrm>
            <a:off x="317775" y="-12"/>
            <a:ext cx="11165401" cy="69469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340f254411f_5_46"/>
          <p:cNvSpPr txBox="1"/>
          <p:nvPr>
            <p:ph type="title"/>
          </p:nvPr>
        </p:nvSpPr>
        <p:spPr>
          <a:xfrm>
            <a:off x="517881" y="978400"/>
            <a:ext cx="11278500" cy="4871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CA"/>
              <a:t>However we do believe our model is learning…</a:t>
            </a:r>
            <a:endParaRPr/>
          </a:p>
        </p:txBody>
      </p:sp>
      <p:sp>
        <p:nvSpPr>
          <p:cNvPr id="173" name="Google Shape;173;g340f254411f_5_46"/>
          <p:cNvSpPr txBox="1"/>
          <p:nvPr>
            <p:ph idx="1" type="body"/>
          </p:nvPr>
        </p:nvSpPr>
        <p:spPr>
          <a:xfrm>
            <a:off x="320404" y="1486900"/>
            <a:ext cx="6091200" cy="38541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None/>
            </a:pPr>
            <a:r>
              <a:rPr lang="en-CA"/>
              <a:t>But we probably have an issue with our score calculation.</a:t>
            </a:r>
            <a:endParaRPr/>
          </a:p>
          <a:p>
            <a:pPr indent="0" lvl="0" marL="0" rtl="0" algn="l">
              <a:spcBef>
                <a:spcPts val="1000"/>
              </a:spcBef>
              <a:spcAft>
                <a:spcPts val="0"/>
              </a:spcAft>
              <a:buNone/>
            </a:pPr>
            <a:r>
              <a:rPr lang="en-CA"/>
              <a:t>The model itself merges to 0 as we train it.</a:t>
            </a:r>
            <a:endParaRPr/>
          </a:p>
          <a:p>
            <a:pPr indent="0" lvl="0" marL="0" rtl="0" algn="l">
              <a:spcBef>
                <a:spcPts val="1000"/>
              </a:spcBef>
              <a:spcAft>
                <a:spcPts val="0"/>
              </a:spcAft>
              <a:buNone/>
            </a:pPr>
            <a:r>
              <a:rPr lang="en-CA"/>
              <a:t>We also have a graph which shows us where our model usually adds gaps.</a:t>
            </a:r>
            <a:endParaRPr/>
          </a:p>
        </p:txBody>
      </p:sp>
      <p:pic>
        <p:nvPicPr>
          <p:cNvPr id="174" name="Google Shape;174;g340f254411f_5_46"/>
          <p:cNvPicPr preferRelativeResize="0"/>
          <p:nvPr/>
        </p:nvPicPr>
        <p:blipFill>
          <a:blip r:embed="rId3">
            <a:alphaModFix/>
          </a:blip>
          <a:stretch>
            <a:fillRect/>
          </a:stretch>
        </p:blipFill>
        <p:spPr>
          <a:xfrm>
            <a:off x="6100338" y="1795538"/>
            <a:ext cx="5495925" cy="3667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340f254411f_5_53"/>
          <p:cNvSpPr txBox="1"/>
          <p:nvPr>
            <p:ph type="title"/>
          </p:nvPr>
        </p:nvSpPr>
        <p:spPr>
          <a:xfrm>
            <a:off x="481480" y="596400"/>
            <a:ext cx="10005000" cy="4871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CA"/>
              <a:t>We also have one case where our score would go up!!</a:t>
            </a:r>
            <a:endParaRPr/>
          </a:p>
        </p:txBody>
      </p:sp>
      <p:sp>
        <p:nvSpPr>
          <p:cNvPr id="180" name="Google Shape;180;g340f254411f_5_53"/>
          <p:cNvSpPr txBox="1"/>
          <p:nvPr>
            <p:ph idx="1" type="body"/>
          </p:nvPr>
        </p:nvSpPr>
        <p:spPr>
          <a:xfrm>
            <a:off x="7044167" y="4577989"/>
            <a:ext cx="5021100" cy="22800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None/>
            </a:pPr>
            <a:r>
              <a:rPr lang="en-CA"/>
              <a:t>(but then we tan into an indexing error)</a:t>
            </a:r>
            <a:endParaRPr/>
          </a:p>
        </p:txBody>
      </p:sp>
      <p:pic>
        <p:nvPicPr>
          <p:cNvPr id="181" name="Google Shape;181;g340f254411f_5_53"/>
          <p:cNvPicPr preferRelativeResize="0"/>
          <p:nvPr/>
        </p:nvPicPr>
        <p:blipFill>
          <a:blip r:embed="rId3">
            <a:alphaModFix/>
          </a:blip>
          <a:stretch>
            <a:fillRect/>
          </a:stretch>
        </p:blipFill>
        <p:spPr>
          <a:xfrm>
            <a:off x="717925" y="2203150"/>
            <a:ext cx="2741025" cy="4545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340f254411f_5_59"/>
          <p:cNvSpPr txBox="1"/>
          <p:nvPr>
            <p:ph type="title"/>
          </p:nvPr>
        </p:nvSpPr>
        <p:spPr>
          <a:xfrm>
            <a:off x="517870" y="978408"/>
            <a:ext cx="5020200" cy="4871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CA"/>
              <a:t>We tried our best I swear :(</a:t>
            </a:r>
            <a:endParaRPr/>
          </a:p>
        </p:txBody>
      </p:sp>
      <p:sp>
        <p:nvSpPr>
          <p:cNvPr id="187" name="Google Shape;187;g340f254411f_5_59"/>
          <p:cNvSpPr txBox="1"/>
          <p:nvPr>
            <p:ph idx="1" type="body"/>
          </p:nvPr>
        </p:nvSpPr>
        <p:spPr>
          <a:xfrm>
            <a:off x="6662167" y="3566639"/>
            <a:ext cx="5021100" cy="22800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
          <p:cNvSpPr txBox="1"/>
          <p:nvPr>
            <p:ph type="title"/>
          </p:nvPr>
        </p:nvSpPr>
        <p:spPr>
          <a:xfrm>
            <a:off x="517878" y="826000"/>
            <a:ext cx="8147400" cy="4871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5400"/>
              <a:buFont typeface="Arial"/>
              <a:buNone/>
            </a:pPr>
            <a:r>
              <a:rPr lang="en-CA"/>
              <a:t>Our Other Models…</a:t>
            </a:r>
            <a:endParaRPr/>
          </a:p>
        </p:txBody>
      </p:sp>
      <p:sp>
        <p:nvSpPr>
          <p:cNvPr id="193" name="Google Shape;193;p3"/>
          <p:cNvSpPr txBox="1"/>
          <p:nvPr>
            <p:ph idx="1" type="body"/>
          </p:nvPr>
        </p:nvSpPr>
        <p:spPr>
          <a:xfrm>
            <a:off x="2731502" y="3268653"/>
            <a:ext cx="6950400" cy="1582800"/>
          </a:xfrm>
          <a:prstGeom prst="rect">
            <a:avLst/>
          </a:prstGeom>
          <a:noFill/>
          <a:ln>
            <a:noFill/>
          </a:ln>
        </p:spPr>
        <p:txBody>
          <a:bodyPr anchorCtr="0" anchor="b" bIns="45700" lIns="91425" spcFirstLastPara="1" rIns="91425" wrap="square" tIns="45700">
            <a:normAutofit/>
          </a:bodyPr>
          <a:lstStyle/>
          <a:p>
            <a:pPr indent="0" lvl="0" marL="0" rtl="0" algn="ctr">
              <a:lnSpc>
                <a:spcPct val="110000"/>
              </a:lnSpc>
              <a:spcBef>
                <a:spcPts val="0"/>
              </a:spcBef>
              <a:spcAft>
                <a:spcPts val="0"/>
              </a:spcAft>
              <a:buClr>
                <a:schemeClr val="dk1"/>
              </a:buClr>
              <a:buSzPts val="2200"/>
              <a:buNone/>
            </a:pPr>
            <a:r>
              <a:rPr lang="en-CA"/>
              <a:t>XGBoost</a:t>
            </a:r>
            <a:endParaRPr/>
          </a:p>
          <a:p>
            <a:pPr indent="0" lvl="0" marL="0" rtl="0" algn="ctr">
              <a:lnSpc>
                <a:spcPct val="110000"/>
              </a:lnSpc>
              <a:spcBef>
                <a:spcPts val="1000"/>
              </a:spcBef>
              <a:spcAft>
                <a:spcPts val="0"/>
              </a:spcAft>
              <a:buClr>
                <a:schemeClr val="dk1"/>
              </a:buClr>
              <a:buSzPts val="2200"/>
              <a:buNone/>
            </a:pPr>
            <a:r>
              <a:rPr lang="en-CA"/>
              <a:t>Multilayer </a:t>
            </a:r>
            <a:r>
              <a:rPr lang="en-CA"/>
              <a:t>Perceptron</a:t>
            </a:r>
            <a:r>
              <a:rPr lang="en-CA"/>
              <a:t> (MLP)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340f254411f_2_0"/>
          <p:cNvSpPr txBox="1"/>
          <p:nvPr>
            <p:ph type="title"/>
          </p:nvPr>
        </p:nvSpPr>
        <p:spPr>
          <a:xfrm>
            <a:off x="517875" y="978400"/>
            <a:ext cx="11512200" cy="4871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CA"/>
              <a:t>Pros &amp; Cons of the Other Models</a:t>
            </a:r>
            <a:endParaRPr/>
          </a:p>
        </p:txBody>
      </p:sp>
      <p:sp>
        <p:nvSpPr>
          <p:cNvPr id="199" name="Google Shape;199;g340f254411f_2_0"/>
          <p:cNvSpPr txBox="1"/>
          <p:nvPr>
            <p:ph idx="1" type="body"/>
          </p:nvPr>
        </p:nvSpPr>
        <p:spPr>
          <a:xfrm>
            <a:off x="694800" y="1932075"/>
            <a:ext cx="10802400" cy="4159800"/>
          </a:xfrm>
          <a:prstGeom prst="rect">
            <a:avLst/>
          </a:prstGeom>
        </p:spPr>
        <p:txBody>
          <a:bodyPr anchorCtr="0" anchor="b" bIns="45700" lIns="91425" spcFirstLastPara="1" rIns="91425" wrap="square" tIns="45700">
            <a:normAutofit fontScale="92500" lnSpcReduction="10000"/>
          </a:bodyPr>
          <a:lstStyle/>
          <a:p>
            <a:pPr indent="0" lvl="0" marL="0" rtl="0" algn="l">
              <a:spcBef>
                <a:spcPts val="1000"/>
              </a:spcBef>
              <a:spcAft>
                <a:spcPts val="0"/>
              </a:spcAft>
              <a:buNone/>
            </a:pPr>
            <a:r>
              <a:rPr b="1" i="0" lang="en-CA"/>
              <a:t>Multilayer Perceptron (MLP)</a:t>
            </a:r>
            <a:r>
              <a:rPr i="0" lang="en-CA"/>
              <a:t>: </a:t>
            </a:r>
            <a:endParaRPr i="0"/>
          </a:p>
          <a:p>
            <a:pPr indent="0" lvl="0" marL="0" rtl="0" algn="l">
              <a:spcBef>
                <a:spcPts val="1000"/>
              </a:spcBef>
              <a:spcAft>
                <a:spcPts val="0"/>
              </a:spcAft>
              <a:buNone/>
            </a:pPr>
            <a:r>
              <a:rPr i="0" lang="en-CA"/>
              <a:t>Pros: Simplicity and Speed, Supervised Learning Fit, Efficiency on Tabular Data</a:t>
            </a:r>
            <a:endParaRPr i="0"/>
          </a:p>
          <a:p>
            <a:pPr indent="0" lvl="0" marL="0" rtl="0" algn="l">
              <a:spcBef>
                <a:spcPts val="1000"/>
              </a:spcBef>
              <a:spcAft>
                <a:spcPts val="0"/>
              </a:spcAft>
              <a:buNone/>
            </a:pPr>
            <a:r>
              <a:rPr i="0" lang="en-CA"/>
              <a:t>Cons: Limited Sequential Understanding, Feature Engineering Requirement, Static Prediction</a:t>
            </a:r>
            <a:endParaRPr i="0"/>
          </a:p>
          <a:p>
            <a:pPr indent="0" lvl="0" marL="0" rtl="0" algn="l">
              <a:spcBef>
                <a:spcPts val="1000"/>
              </a:spcBef>
              <a:spcAft>
                <a:spcPts val="0"/>
              </a:spcAft>
              <a:buClr>
                <a:schemeClr val="dk1"/>
              </a:buClr>
              <a:buSzPct val="50000"/>
              <a:buFont typeface="Arial"/>
              <a:buNone/>
            </a:pPr>
            <a:r>
              <a:rPr b="1" i="0" lang="en-CA"/>
              <a:t>XGBoost</a:t>
            </a:r>
            <a:r>
              <a:rPr i="0" lang="en-CA"/>
              <a:t>: </a:t>
            </a:r>
            <a:endParaRPr i="0"/>
          </a:p>
          <a:p>
            <a:pPr indent="0" lvl="0" marL="0" rtl="0" algn="l">
              <a:spcBef>
                <a:spcPts val="1000"/>
              </a:spcBef>
              <a:spcAft>
                <a:spcPts val="0"/>
              </a:spcAft>
              <a:buClr>
                <a:schemeClr val="dk1"/>
              </a:buClr>
              <a:buSzPct val="50000"/>
              <a:buFont typeface="Arial"/>
              <a:buNone/>
            </a:pPr>
            <a:r>
              <a:rPr i="0" lang="en-CA"/>
              <a:t>Pros: High Performance on Structured Data, Interpretability, Robustness and Efficiency</a:t>
            </a:r>
            <a:endParaRPr i="0"/>
          </a:p>
          <a:p>
            <a:pPr indent="0" lvl="0" marL="0" rtl="0" algn="l">
              <a:spcBef>
                <a:spcPts val="1000"/>
              </a:spcBef>
              <a:spcAft>
                <a:spcPts val="0"/>
              </a:spcAft>
              <a:buClr>
                <a:schemeClr val="dk1"/>
              </a:buClr>
              <a:buSzPct val="50000"/>
              <a:buFont typeface="Arial"/>
              <a:buNone/>
            </a:pPr>
            <a:r>
              <a:rPr i="0" lang="en-CA"/>
              <a:t>Cons: Lack of Sequential Decision Handling, Feature Engineering Demand, Inflexibility for Novel Moves</a:t>
            </a:r>
            <a:endParaRPr i="0"/>
          </a:p>
          <a:p>
            <a:pPr indent="0" lvl="0" marL="0" rtl="0" algn="l">
              <a:spcBef>
                <a:spcPts val="1000"/>
              </a:spcBef>
              <a:spcAft>
                <a:spcPts val="0"/>
              </a:spcAft>
              <a:buNone/>
            </a:pPr>
            <a:r>
              <a:t/>
            </a:r>
            <a:endParaRPr i="0"/>
          </a:p>
          <a:p>
            <a:pPr indent="0" lvl="0" marL="0" rtl="0" algn="l">
              <a:spcBef>
                <a:spcPts val="1000"/>
              </a:spcBef>
              <a:spcAft>
                <a:spcPts val="0"/>
              </a:spcAft>
              <a:buNone/>
            </a:pPr>
            <a:r>
              <a:t/>
            </a:r>
            <a:endParaRPr i="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40f254411f_5_30"/>
          <p:cNvSpPr txBox="1"/>
          <p:nvPr>
            <p:ph type="ctrTitle"/>
          </p:nvPr>
        </p:nvSpPr>
        <p:spPr>
          <a:xfrm>
            <a:off x="517870" y="978408"/>
            <a:ext cx="5021100" cy="5074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CA"/>
              <a:t>Goal?</a:t>
            </a:r>
            <a:endParaRPr/>
          </a:p>
        </p:txBody>
      </p:sp>
      <p:sp>
        <p:nvSpPr>
          <p:cNvPr id="118" name="Google Shape;118;g340f254411f_5_30"/>
          <p:cNvSpPr txBox="1"/>
          <p:nvPr>
            <p:ph idx="1" type="subTitle"/>
          </p:nvPr>
        </p:nvSpPr>
        <p:spPr>
          <a:xfrm>
            <a:off x="517883" y="2110409"/>
            <a:ext cx="10114200" cy="39423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None/>
            </a:pPr>
            <a:r>
              <a:rPr lang="en-CA"/>
              <a:t>The Goal of this challenge is to align the sequences as best we can.</a:t>
            </a:r>
            <a:endParaRPr/>
          </a:p>
          <a:p>
            <a:pPr indent="0" lvl="0" marL="0" rtl="0" algn="l">
              <a:spcBef>
                <a:spcPts val="1000"/>
              </a:spcBef>
              <a:spcAft>
                <a:spcPts val="0"/>
              </a:spcAft>
              <a:buNone/>
            </a:pPr>
            <a:r>
              <a:rPr lang="en-CA"/>
              <a:t>Our only </a:t>
            </a:r>
            <a:r>
              <a:rPr lang="en-CA"/>
              <a:t>available</a:t>
            </a:r>
            <a:r>
              <a:rPr lang="en-CA"/>
              <a:t> moves are to add gaps between genome sequence. </a:t>
            </a:r>
            <a:endParaRPr/>
          </a:p>
          <a:p>
            <a:pPr indent="0" lvl="0" marL="0" rtl="0" algn="l">
              <a:spcBef>
                <a:spcPts val="1000"/>
              </a:spcBef>
              <a:spcAft>
                <a:spcPts val="0"/>
              </a:spcAft>
              <a:buNone/>
            </a:pPr>
            <a:r>
              <a:rPr lang="en-CA"/>
              <a:t>The way to get the highest score for a row would be that all genome sequences are part of the accepted pair, and that </a:t>
            </a:r>
            <a:r>
              <a:rPr lang="en-CA"/>
              <a:t>there</a:t>
            </a:r>
            <a:r>
              <a:rPr lang="en-CA"/>
              <a:t> are no gaps. In that case we would get a score of row_size*bonus.</a:t>
            </a:r>
            <a:endParaRPr/>
          </a:p>
          <a:p>
            <a:pPr indent="0" lvl="0" marL="0" rtl="0" algn="l">
              <a:spcBef>
                <a:spcPts val="1000"/>
              </a:spcBef>
              <a:spcAft>
                <a:spcPts val="0"/>
              </a:spcAft>
              <a:buNone/>
            </a:pPr>
            <a:r>
              <a:rPr lang="en-CA"/>
              <a:t>The goal is to maximize the total sum of our scores on every row. This Problem is NP-Hard, therefore we would need to find a way to optimize the difficulty of the task.</a:t>
            </a:r>
            <a:endParaRPr/>
          </a:p>
          <a:p>
            <a:pPr indent="0" lvl="0" marL="0" rtl="0" algn="l">
              <a:spcBef>
                <a:spcPts val="1000"/>
              </a:spcBef>
              <a:spcAft>
                <a:spcPts val="0"/>
              </a:spcAft>
              <a:buNone/>
            </a:pPr>
            <a:r>
              <a:rPr lang="en-CA"/>
              <a:t>The best way to do that is to find an approximate solution using a ML algorithm.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txBox="1"/>
          <p:nvPr>
            <p:ph type="title"/>
          </p:nvPr>
        </p:nvSpPr>
        <p:spPr>
          <a:xfrm>
            <a:off x="517874" y="978400"/>
            <a:ext cx="10901700" cy="4871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5400"/>
              <a:buFont typeface="Arial"/>
              <a:buNone/>
            </a:pPr>
            <a:r>
              <a:rPr lang="en-CA"/>
              <a:t>Reinforcement-Learning</a:t>
            </a:r>
            <a:endParaRPr/>
          </a:p>
        </p:txBody>
      </p:sp>
      <p:sp>
        <p:nvSpPr>
          <p:cNvPr id="124" name="Google Shape;124;p2"/>
          <p:cNvSpPr txBox="1"/>
          <p:nvPr>
            <p:ph idx="1" type="body"/>
          </p:nvPr>
        </p:nvSpPr>
        <p:spPr>
          <a:xfrm>
            <a:off x="517875" y="1758475"/>
            <a:ext cx="11462700" cy="1955100"/>
          </a:xfrm>
          <a:prstGeom prst="rect">
            <a:avLst/>
          </a:prstGeom>
          <a:noFill/>
          <a:ln>
            <a:noFill/>
          </a:ln>
        </p:spPr>
        <p:txBody>
          <a:bodyPr anchorCtr="0" anchor="b"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b="1" i="0" lang="en-CA"/>
              <a:t>Reinforcement Learning</a:t>
            </a:r>
            <a:r>
              <a:rPr i="0" lang="en-CA"/>
              <a:t>: </a:t>
            </a:r>
            <a:endParaRPr i="0"/>
          </a:p>
          <a:p>
            <a:pPr indent="0" lvl="0" marL="0" rtl="0" algn="l">
              <a:spcBef>
                <a:spcPts val="1000"/>
              </a:spcBef>
              <a:spcAft>
                <a:spcPts val="0"/>
              </a:spcAft>
              <a:buClr>
                <a:schemeClr val="dk1"/>
              </a:buClr>
              <a:buSzPts val="1100"/>
              <a:buFont typeface="Arial"/>
              <a:buNone/>
            </a:pPr>
            <a:r>
              <a:rPr i="0" lang="en-CA"/>
              <a:t>Pros: Sequential Decision-Making, Exploration of Novel Strategies, Adaptive and Dynamic </a:t>
            </a:r>
            <a:endParaRPr i="0"/>
          </a:p>
          <a:p>
            <a:pPr indent="0" lvl="0" marL="0" rtl="0" algn="l">
              <a:spcBef>
                <a:spcPts val="1000"/>
              </a:spcBef>
              <a:spcAft>
                <a:spcPts val="0"/>
              </a:spcAft>
              <a:buClr>
                <a:schemeClr val="dk1"/>
              </a:buClr>
              <a:buSzPts val="1100"/>
              <a:buFont typeface="Arial"/>
              <a:buNone/>
            </a:pPr>
            <a:r>
              <a:rPr i="0" lang="en-CA"/>
              <a:t>Cons: Complexity and Training Stability, Data Efficiency, Credit Assignment Problem</a:t>
            </a:r>
            <a:endParaRPr/>
          </a:p>
        </p:txBody>
      </p:sp>
      <p:pic>
        <p:nvPicPr>
          <p:cNvPr id="125" name="Google Shape;125;p2"/>
          <p:cNvPicPr preferRelativeResize="0"/>
          <p:nvPr/>
        </p:nvPicPr>
        <p:blipFill>
          <a:blip r:embed="rId3">
            <a:alphaModFix/>
          </a:blip>
          <a:stretch>
            <a:fillRect/>
          </a:stretch>
        </p:blipFill>
        <p:spPr>
          <a:xfrm>
            <a:off x="5976802" y="3713575"/>
            <a:ext cx="6132797" cy="345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40f254411f_2_5"/>
          <p:cNvSpPr txBox="1"/>
          <p:nvPr>
            <p:ph type="title"/>
          </p:nvPr>
        </p:nvSpPr>
        <p:spPr>
          <a:xfrm>
            <a:off x="517870" y="978408"/>
            <a:ext cx="5020200" cy="4871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CA"/>
              <a:t>Challenges</a:t>
            </a:r>
            <a:endParaRPr/>
          </a:p>
        </p:txBody>
      </p:sp>
      <p:sp>
        <p:nvSpPr>
          <p:cNvPr id="131" name="Google Shape;131;g340f254411f_2_5"/>
          <p:cNvSpPr txBox="1"/>
          <p:nvPr>
            <p:ph idx="1" type="body"/>
          </p:nvPr>
        </p:nvSpPr>
        <p:spPr>
          <a:xfrm>
            <a:off x="719625" y="2120500"/>
            <a:ext cx="10456500" cy="4099500"/>
          </a:xfrm>
          <a:prstGeom prst="rect">
            <a:avLst/>
          </a:prstGeom>
        </p:spPr>
        <p:txBody>
          <a:bodyPr anchorCtr="0" anchor="b" bIns="45700" lIns="91425" spcFirstLastPara="1" rIns="91425" wrap="square" tIns="45700">
            <a:normAutofit/>
          </a:bodyPr>
          <a:lstStyle/>
          <a:p>
            <a:pPr indent="0" lvl="0" marL="0" rtl="0" algn="just">
              <a:spcBef>
                <a:spcPts val="1000"/>
              </a:spcBef>
              <a:spcAft>
                <a:spcPts val="0"/>
              </a:spcAft>
              <a:buNone/>
            </a:pPr>
            <a:r>
              <a:rPr lang="en-CA"/>
              <a:t>Cost Function:</a:t>
            </a:r>
            <a:endParaRPr/>
          </a:p>
          <a:p>
            <a:pPr indent="-368300" lvl="0" marL="457200" rtl="0" algn="just">
              <a:spcBef>
                <a:spcPts val="1000"/>
              </a:spcBef>
              <a:spcAft>
                <a:spcPts val="0"/>
              </a:spcAft>
              <a:buSzPts val="2200"/>
              <a:buChar char="-"/>
            </a:pPr>
            <a:r>
              <a:rPr lang="en-CA"/>
              <a:t>The cost function is the biggest challenge in an RL. In our case the cost function is especially challenging as </a:t>
            </a:r>
            <a:r>
              <a:rPr lang="en-CA"/>
              <a:t>there</a:t>
            </a:r>
            <a:r>
              <a:rPr lang="en-CA"/>
              <a:t> is no clear reward. The model’s score can go down before going back up, i.e. we need to </a:t>
            </a:r>
            <a:r>
              <a:rPr lang="en-CA"/>
              <a:t>insert</a:t>
            </a:r>
            <a:r>
              <a:rPr lang="en-CA"/>
              <a:t> two gaps in order to have the optimal score.</a:t>
            </a:r>
            <a:endParaRPr/>
          </a:p>
          <a:p>
            <a:pPr indent="-368300" lvl="0" marL="457200" rtl="0" algn="just">
              <a:spcBef>
                <a:spcPts val="0"/>
              </a:spcBef>
              <a:spcAft>
                <a:spcPts val="0"/>
              </a:spcAft>
              <a:buSzPts val="2200"/>
              <a:buChar char="-"/>
            </a:pPr>
            <a:r>
              <a:rPr lang="en-CA"/>
              <a:t>The first gap would decrease the score, and the second would increase it. </a:t>
            </a:r>
            <a:endParaRPr/>
          </a:p>
          <a:p>
            <a:pPr indent="-368300" lvl="0" marL="457200" rtl="0" algn="just">
              <a:spcBef>
                <a:spcPts val="0"/>
              </a:spcBef>
              <a:spcAft>
                <a:spcPts val="0"/>
              </a:spcAft>
              <a:buSzPts val="2200"/>
              <a:buChar char="-"/>
            </a:pPr>
            <a:r>
              <a:rPr lang="en-CA"/>
              <a:t>With this in mind we decided to to use the Delta scores as our reward function. I.e. if our total score goes from 10 to 20, the reward is 10, and if it goes from 20 to 15 the reward is -5.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340f254411f_5_5"/>
          <p:cNvSpPr txBox="1"/>
          <p:nvPr>
            <p:ph type="title"/>
          </p:nvPr>
        </p:nvSpPr>
        <p:spPr>
          <a:xfrm>
            <a:off x="517870" y="978408"/>
            <a:ext cx="5020200" cy="4871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CA"/>
              <a:t>Challenges</a:t>
            </a:r>
            <a:endParaRPr/>
          </a:p>
        </p:txBody>
      </p:sp>
      <p:sp>
        <p:nvSpPr>
          <p:cNvPr id="137" name="Google Shape;137;g340f254411f_5_5"/>
          <p:cNvSpPr txBox="1"/>
          <p:nvPr>
            <p:ph idx="1" type="body"/>
          </p:nvPr>
        </p:nvSpPr>
        <p:spPr>
          <a:xfrm>
            <a:off x="592325" y="2237350"/>
            <a:ext cx="7875000" cy="27276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None/>
            </a:pPr>
            <a:r>
              <a:rPr lang="en-CA"/>
              <a:t>Matrix Multiplication for the Neural Net:</a:t>
            </a:r>
            <a:endParaRPr/>
          </a:p>
          <a:p>
            <a:pPr indent="-368300" lvl="0" marL="457200" rtl="0" algn="l">
              <a:spcBef>
                <a:spcPts val="1000"/>
              </a:spcBef>
              <a:spcAft>
                <a:spcPts val="0"/>
              </a:spcAft>
              <a:buSzPts val="2200"/>
              <a:buChar char="-"/>
            </a:pPr>
            <a:r>
              <a:rPr lang="en-CA"/>
              <a:t>All inputs vary in sizes, therefore we couldn’t consistently perform a matrix multiplication.</a:t>
            </a:r>
            <a:endParaRPr/>
          </a:p>
          <a:p>
            <a:pPr indent="-368300" lvl="0" marL="457200" rtl="0" algn="l">
              <a:spcBef>
                <a:spcPts val="0"/>
              </a:spcBef>
              <a:spcAft>
                <a:spcPts val="0"/>
              </a:spcAft>
              <a:buSzPts val="2200"/>
              <a:buChar char="-"/>
            </a:pPr>
            <a:r>
              <a:rPr lang="en-CA"/>
              <a:t>We decided to add a padding of the size the largest sequence in order to normalize all matrix sizes.</a:t>
            </a:r>
            <a:endParaRPr/>
          </a:p>
          <a:p>
            <a:pPr indent="0" lvl="0" marL="45720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340f254411f_5_10"/>
          <p:cNvSpPr txBox="1"/>
          <p:nvPr>
            <p:ph type="title"/>
          </p:nvPr>
        </p:nvSpPr>
        <p:spPr>
          <a:xfrm>
            <a:off x="517870" y="978408"/>
            <a:ext cx="5020200" cy="4871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CA"/>
              <a:t>Challenges</a:t>
            </a:r>
            <a:endParaRPr/>
          </a:p>
        </p:txBody>
      </p:sp>
      <p:sp>
        <p:nvSpPr>
          <p:cNvPr id="143" name="Google Shape;143;g340f254411f_5_10"/>
          <p:cNvSpPr txBox="1"/>
          <p:nvPr>
            <p:ph idx="1" type="body"/>
          </p:nvPr>
        </p:nvSpPr>
        <p:spPr>
          <a:xfrm>
            <a:off x="592325" y="2237350"/>
            <a:ext cx="7875000" cy="27276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None/>
            </a:pPr>
            <a:r>
              <a:rPr lang="en-CA"/>
              <a:t>Actually </a:t>
            </a:r>
            <a:r>
              <a:rPr lang="en-CA"/>
              <a:t>Implementing</a:t>
            </a:r>
            <a:r>
              <a:rPr lang="en-CA"/>
              <a:t> Reinforced Learning:</a:t>
            </a:r>
            <a:endParaRPr/>
          </a:p>
          <a:p>
            <a:pPr indent="-368300" lvl="0" marL="457200" rtl="0" algn="l">
              <a:spcBef>
                <a:spcPts val="1000"/>
              </a:spcBef>
              <a:spcAft>
                <a:spcPts val="0"/>
              </a:spcAft>
              <a:buSzPts val="2200"/>
              <a:buChar char="-"/>
            </a:pPr>
            <a:r>
              <a:rPr lang="en-CA"/>
              <a:t>Even though we understood the challenge and theoretically found what we thought was the optimal solution, we didn’t have the required skills or experience to properly implement it, but we tried our best. </a:t>
            </a:r>
            <a:endParaRPr/>
          </a:p>
          <a:p>
            <a:pPr indent="0" lvl="0" marL="45720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40f254411f_5_15"/>
          <p:cNvSpPr txBox="1"/>
          <p:nvPr>
            <p:ph type="title"/>
          </p:nvPr>
        </p:nvSpPr>
        <p:spPr>
          <a:xfrm>
            <a:off x="517875" y="978400"/>
            <a:ext cx="8802000" cy="4871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CA"/>
              <a:t>Implementation Steps</a:t>
            </a:r>
            <a:endParaRPr/>
          </a:p>
        </p:txBody>
      </p:sp>
      <p:sp>
        <p:nvSpPr>
          <p:cNvPr id="149" name="Google Shape;149;g340f254411f_5_15"/>
          <p:cNvSpPr txBox="1"/>
          <p:nvPr>
            <p:ph idx="1" type="body"/>
          </p:nvPr>
        </p:nvSpPr>
        <p:spPr>
          <a:xfrm>
            <a:off x="592325" y="2237350"/>
            <a:ext cx="7875000" cy="27276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CA"/>
              <a:t>Implementing the Training Environment:</a:t>
            </a:r>
            <a:endParaRPr/>
          </a:p>
          <a:p>
            <a:pPr indent="-368300" lvl="0" marL="457200" rtl="0" algn="l">
              <a:spcBef>
                <a:spcPts val="1000"/>
              </a:spcBef>
              <a:spcAft>
                <a:spcPts val="0"/>
              </a:spcAft>
              <a:buSzPts val="2200"/>
              <a:buChar char="-"/>
            </a:pPr>
            <a:r>
              <a:rPr lang="en-CA"/>
              <a:t>We had to create an environment with the appropriate helper functions, such as resetting the environment or checking all available actions at our current state.</a:t>
            </a:r>
            <a:endParaRPr/>
          </a:p>
          <a:p>
            <a:pPr indent="0" lvl="0" marL="457200" rtl="0" algn="l">
              <a:spcBef>
                <a:spcPts val="1000"/>
              </a:spcBef>
              <a:spcAft>
                <a:spcPts val="0"/>
              </a:spcAft>
              <a:buClr>
                <a:schemeClr val="dk1"/>
              </a:buClr>
              <a:buSzPts val="1100"/>
              <a:buFont typeface="Arial"/>
              <a:buNone/>
            </a:pPr>
            <a:r>
              <a:t/>
            </a:r>
            <a:endParaRPr/>
          </a:p>
          <a:p>
            <a:pPr indent="0" lvl="0" marL="45720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40f254411f_5_25"/>
          <p:cNvSpPr txBox="1"/>
          <p:nvPr>
            <p:ph type="title"/>
          </p:nvPr>
        </p:nvSpPr>
        <p:spPr>
          <a:xfrm>
            <a:off x="517875" y="978400"/>
            <a:ext cx="8802000" cy="4871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CA"/>
              <a:t>Implementation Steps</a:t>
            </a:r>
            <a:endParaRPr/>
          </a:p>
        </p:txBody>
      </p:sp>
      <p:sp>
        <p:nvSpPr>
          <p:cNvPr id="155" name="Google Shape;155;g340f254411f_5_25"/>
          <p:cNvSpPr txBox="1"/>
          <p:nvPr>
            <p:ph idx="1" type="body"/>
          </p:nvPr>
        </p:nvSpPr>
        <p:spPr>
          <a:xfrm>
            <a:off x="517875" y="2050150"/>
            <a:ext cx="7875000" cy="3624300"/>
          </a:xfrm>
          <a:prstGeom prst="rect">
            <a:avLst/>
          </a:prstGeom>
        </p:spPr>
        <p:txBody>
          <a:bodyPr anchorCtr="0" anchor="b" bIns="45700" lIns="91425" spcFirstLastPara="1" rIns="91425" wrap="square" tIns="45700">
            <a:normAutofit lnSpcReduction="10000"/>
          </a:bodyPr>
          <a:lstStyle/>
          <a:p>
            <a:pPr indent="0" lvl="0" marL="0" rtl="0" algn="l">
              <a:spcBef>
                <a:spcPts val="1000"/>
              </a:spcBef>
              <a:spcAft>
                <a:spcPts val="0"/>
              </a:spcAft>
              <a:buNone/>
            </a:pPr>
            <a:r>
              <a:rPr lang="en-CA"/>
              <a:t>Implementing the Agent</a:t>
            </a:r>
            <a:endParaRPr/>
          </a:p>
          <a:p>
            <a:pPr indent="-368300" lvl="0" marL="457200" rtl="0" algn="l">
              <a:spcBef>
                <a:spcPts val="1000"/>
              </a:spcBef>
              <a:spcAft>
                <a:spcPts val="0"/>
              </a:spcAft>
              <a:buSzPts val="2200"/>
              <a:buChar char="-"/>
            </a:pPr>
            <a:r>
              <a:rPr lang="en-CA"/>
              <a:t>The Agent has a lot of hyperparameters which require tuning, such as the learning rate, exploration rate…</a:t>
            </a:r>
            <a:endParaRPr/>
          </a:p>
          <a:p>
            <a:pPr indent="-368300" lvl="0" marL="457200" rtl="0" algn="l">
              <a:spcBef>
                <a:spcPts val="0"/>
              </a:spcBef>
              <a:spcAft>
                <a:spcPts val="0"/>
              </a:spcAft>
              <a:buSzPts val="2200"/>
              <a:buChar char="-"/>
            </a:pPr>
            <a:r>
              <a:rPr lang="en-CA"/>
              <a:t>The NN also needs to be tuned correctly.</a:t>
            </a:r>
            <a:endParaRPr/>
          </a:p>
          <a:p>
            <a:pPr indent="-368300" lvl="0" marL="457200" rtl="0" algn="l">
              <a:spcBef>
                <a:spcPts val="0"/>
              </a:spcBef>
              <a:spcAft>
                <a:spcPts val="0"/>
              </a:spcAft>
              <a:buSzPts val="2200"/>
              <a:buChar char="-"/>
            </a:pPr>
            <a:r>
              <a:rPr lang="en-CA"/>
              <a:t>These actions are very challenging because of the longer training time of this model. Therefore tuning and testing one </a:t>
            </a:r>
            <a:r>
              <a:rPr lang="en-CA"/>
              <a:t>hyperparameter</a:t>
            </a:r>
            <a:r>
              <a:rPr lang="en-CA"/>
              <a:t> could easily take 10 minutes per iteration. </a:t>
            </a:r>
            <a:endParaRPr/>
          </a:p>
          <a:p>
            <a:pPr indent="0" lvl="0" marL="45720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40f254411f_5_35"/>
          <p:cNvSpPr txBox="1"/>
          <p:nvPr>
            <p:ph type="title"/>
          </p:nvPr>
        </p:nvSpPr>
        <p:spPr>
          <a:xfrm>
            <a:off x="517874" y="993450"/>
            <a:ext cx="10488900" cy="4871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CA"/>
              <a:t>And now for our Results….</a:t>
            </a:r>
            <a:endParaRPr/>
          </a:p>
        </p:txBody>
      </p:sp>
      <p:sp>
        <p:nvSpPr>
          <p:cNvPr id="161" name="Google Shape;161;g340f254411f_5_35"/>
          <p:cNvSpPr txBox="1"/>
          <p:nvPr>
            <p:ph idx="1" type="body"/>
          </p:nvPr>
        </p:nvSpPr>
        <p:spPr>
          <a:xfrm>
            <a:off x="6662167" y="3566639"/>
            <a:ext cx="5021100" cy="22800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staltVTI">
  <a:themeElements>
    <a:clrScheme name="Custom 86">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staltVTI">
  <a:themeElements>
    <a:clrScheme name="Custom 86">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2025-03-16T14:17:19Z</dcterms:created>
  <dc:creator>Aggie Ly</dc:creator>
</cp:coreProperties>
</file>