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79" d="100"/>
          <a:sy n="79" d="100"/>
        </p:scale>
        <p:origin x="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52F43266-3615-4536-B884-EDBD24FF67EF}" type="datetimeFigureOut">
              <a:rPr lang="en-IN" smtClean="0"/>
              <a:t>01-04-2024</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6812B8D-DDCF-4E90-B051-3CEDB914009E}" type="slidenum">
              <a:rPr lang="en-IN" smtClean="0"/>
              <a:t>‹#›</a:t>
            </a:fld>
            <a:endParaRPr lang="en-IN"/>
          </a:p>
        </p:txBody>
      </p:sp>
    </p:spTree>
    <p:extLst>
      <p:ext uri="{BB962C8B-B14F-4D97-AF65-F5344CB8AC3E}">
        <p14:creationId xmlns:p14="http://schemas.microsoft.com/office/powerpoint/2010/main" val="66395007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43266-3615-4536-B884-EDBD24FF67EF}"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812B8D-DDCF-4E90-B051-3CEDB914009E}" type="slidenum">
              <a:rPr lang="en-IN" smtClean="0"/>
              <a:t>‹#›</a:t>
            </a:fld>
            <a:endParaRPr lang="en-IN"/>
          </a:p>
        </p:txBody>
      </p:sp>
    </p:spTree>
    <p:extLst>
      <p:ext uri="{BB962C8B-B14F-4D97-AF65-F5344CB8AC3E}">
        <p14:creationId xmlns:p14="http://schemas.microsoft.com/office/powerpoint/2010/main" val="3452154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43266-3615-4536-B884-EDBD24FF67EF}"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812B8D-DDCF-4E90-B051-3CEDB914009E}" type="slidenum">
              <a:rPr lang="en-IN" smtClean="0"/>
              <a:t>‹#›</a:t>
            </a:fld>
            <a:endParaRPr lang="en-IN"/>
          </a:p>
        </p:txBody>
      </p:sp>
    </p:spTree>
    <p:extLst>
      <p:ext uri="{BB962C8B-B14F-4D97-AF65-F5344CB8AC3E}">
        <p14:creationId xmlns:p14="http://schemas.microsoft.com/office/powerpoint/2010/main" val="2945316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F43266-3615-4536-B884-EDBD24FF67EF}" type="datetimeFigureOut">
              <a:rPr lang="en-IN" smtClean="0"/>
              <a:t>01-04-2024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812B8D-DDCF-4E90-B051-3CEDB914009E}" type="slidenum">
              <a:rPr lang="en-IN" smtClean="0"/>
              <a:t>‹#›</a:t>
            </a:fld>
            <a:endParaRPr lang="en-IN"/>
          </a:p>
        </p:txBody>
      </p:sp>
    </p:spTree>
    <p:extLst>
      <p:ext uri="{BB962C8B-B14F-4D97-AF65-F5344CB8AC3E}">
        <p14:creationId xmlns:p14="http://schemas.microsoft.com/office/powerpoint/2010/main" val="4263402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52F43266-3615-4536-B884-EDBD24FF67EF}" type="datetimeFigureOut">
              <a:rPr lang="en-IN" smtClean="0"/>
              <a:t>01-04-2024</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76812B8D-DDCF-4E90-B051-3CEDB914009E}" type="slidenum">
              <a:rPr lang="en-IN" smtClean="0"/>
              <a:t>‹#›</a:t>
            </a:fld>
            <a:endParaRPr lang="en-IN"/>
          </a:p>
        </p:txBody>
      </p:sp>
    </p:spTree>
    <p:extLst>
      <p:ext uri="{BB962C8B-B14F-4D97-AF65-F5344CB8AC3E}">
        <p14:creationId xmlns:p14="http://schemas.microsoft.com/office/powerpoint/2010/main" val="320629845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F43266-3615-4536-B884-EDBD24FF67EF}"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812B8D-DDCF-4E90-B051-3CEDB914009E}" type="slidenum">
              <a:rPr lang="en-IN" smtClean="0"/>
              <a:t>‹#›</a:t>
            </a:fld>
            <a:endParaRPr lang="en-IN"/>
          </a:p>
        </p:txBody>
      </p:sp>
    </p:spTree>
    <p:extLst>
      <p:ext uri="{BB962C8B-B14F-4D97-AF65-F5344CB8AC3E}">
        <p14:creationId xmlns:p14="http://schemas.microsoft.com/office/powerpoint/2010/main" val="132793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F43266-3615-4536-B884-EDBD24FF67EF}" type="datetimeFigureOut">
              <a:rPr lang="en-IN" smtClean="0"/>
              <a:t>01-04-2024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812B8D-DDCF-4E90-B051-3CEDB914009E}" type="slidenum">
              <a:rPr lang="en-IN" smtClean="0"/>
              <a:t>‹#›</a:t>
            </a:fld>
            <a:endParaRPr lang="en-IN"/>
          </a:p>
        </p:txBody>
      </p:sp>
    </p:spTree>
    <p:extLst>
      <p:ext uri="{BB962C8B-B14F-4D97-AF65-F5344CB8AC3E}">
        <p14:creationId xmlns:p14="http://schemas.microsoft.com/office/powerpoint/2010/main" val="2303389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F43266-3615-4536-B884-EDBD24FF67EF}"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812B8D-DDCF-4E90-B051-3CEDB914009E}" type="slidenum">
              <a:rPr lang="en-IN" smtClean="0"/>
              <a:t>‹#›</a:t>
            </a:fld>
            <a:endParaRPr lang="en-IN"/>
          </a:p>
        </p:txBody>
      </p:sp>
    </p:spTree>
    <p:extLst>
      <p:ext uri="{BB962C8B-B14F-4D97-AF65-F5344CB8AC3E}">
        <p14:creationId xmlns:p14="http://schemas.microsoft.com/office/powerpoint/2010/main" val="3615425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F43266-3615-4536-B884-EDBD24FF67EF}" type="datetimeFigureOut">
              <a:rPr lang="en-IN" smtClean="0"/>
              <a:t>01-04-2024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812B8D-DDCF-4E90-B051-3CEDB914009E}" type="slidenum">
              <a:rPr lang="en-IN" smtClean="0"/>
              <a:t>‹#›</a:t>
            </a:fld>
            <a:endParaRPr lang="en-IN"/>
          </a:p>
        </p:txBody>
      </p:sp>
    </p:spTree>
    <p:extLst>
      <p:ext uri="{BB962C8B-B14F-4D97-AF65-F5344CB8AC3E}">
        <p14:creationId xmlns:p14="http://schemas.microsoft.com/office/powerpoint/2010/main" val="3519333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2F43266-3615-4536-B884-EDBD24FF67EF}" type="datetimeFigureOut">
              <a:rPr lang="en-IN" smtClean="0"/>
              <a:t>01-04-2024</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6812B8D-DDCF-4E90-B051-3CEDB914009E}"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479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52F43266-3615-4536-B884-EDBD24FF67EF}" type="datetimeFigureOut">
              <a:rPr lang="en-IN" smtClean="0"/>
              <a:t>01-04-2024</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6812B8D-DDCF-4E90-B051-3CEDB914009E}"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0237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52F43266-3615-4536-B884-EDBD24FF67EF}" type="datetimeFigureOut">
              <a:rPr lang="en-IN" smtClean="0"/>
              <a:t>01-04-2024</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6812B8D-DDCF-4E90-B051-3CEDB914009E}" type="slidenum">
              <a:rPr lang="en-IN" smtClean="0"/>
              <a:t>‹#›</a:t>
            </a:fld>
            <a:endParaRPr lang="en-IN"/>
          </a:p>
        </p:txBody>
      </p:sp>
    </p:spTree>
    <p:extLst>
      <p:ext uri="{BB962C8B-B14F-4D97-AF65-F5344CB8AC3E}">
        <p14:creationId xmlns:p14="http://schemas.microsoft.com/office/powerpoint/2010/main" val="207970289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docs.flutter.dev/codelab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0E24E5-CBC2-F6CA-9826-ACD0F2A105EF}"/>
              </a:ext>
            </a:extLst>
          </p:cNvPr>
          <p:cNvSpPr>
            <a:spLocks noGrp="1"/>
          </p:cNvSpPr>
          <p:nvPr>
            <p:ph type="title"/>
          </p:nvPr>
        </p:nvSpPr>
        <p:spPr/>
        <p:txBody>
          <a:bodyPr>
            <a:normAutofit fontScale="90000"/>
          </a:bodyPr>
          <a:lstStyle/>
          <a:p>
            <a:r>
              <a:rPr lang="en-US" dirty="0"/>
              <a:t>Virtual Assistant Call Management</a:t>
            </a:r>
            <a:endParaRPr lang="en-IN" dirty="0"/>
          </a:p>
        </p:txBody>
      </p:sp>
    </p:spTree>
    <p:extLst>
      <p:ext uri="{BB962C8B-B14F-4D97-AF65-F5344CB8AC3E}">
        <p14:creationId xmlns:p14="http://schemas.microsoft.com/office/powerpoint/2010/main" val="2170442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39757-2526-B036-8E2D-7D311BCEB26B}"/>
              </a:ext>
            </a:extLst>
          </p:cNvPr>
          <p:cNvSpPr>
            <a:spLocks noGrp="1"/>
          </p:cNvSpPr>
          <p:nvPr>
            <p:ph type="title"/>
          </p:nvPr>
        </p:nvSpPr>
        <p:spPr>
          <a:xfrm>
            <a:off x="397328" y="518160"/>
            <a:ext cx="10058400" cy="1371600"/>
          </a:xfrm>
        </p:spPr>
        <p:txBody>
          <a:bodyPr>
            <a:normAutofit/>
          </a:bodyPr>
          <a:lstStyle/>
          <a:p>
            <a:r>
              <a:rPr lang="en-US" sz="4000" dirty="0"/>
              <a:t>Problem Statement</a:t>
            </a:r>
            <a:endParaRPr lang="en-IN" sz="4000" dirty="0"/>
          </a:p>
        </p:txBody>
      </p:sp>
      <p:sp>
        <p:nvSpPr>
          <p:cNvPr id="3" name="Content Placeholder 2">
            <a:extLst>
              <a:ext uri="{FF2B5EF4-FFF2-40B4-BE49-F238E27FC236}">
                <a16:creationId xmlns:a16="http://schemas.microsoft.com/office/drawing/2014/main" id="{EEF3A31D-030C-7245-D6E3-6978ECFFC7A7}"/>
              </a:ext>
            </a:extLst>
          </p:cNvPr>
          <p:cNvSpPr>
            <a:spLocks noGrp="1"/>
          </p:cNvSpPr>
          <p:nvPr>
            <p:ph idx="1"/>
          </p:nvPr>
        </p:nvSpPr>
        <p:spPr>
          <a:xfrm>
            <a:off x="309646" y="1889760"/>
            <a:ext cx="11397344" cy="4745083"/>
          </a:xfrm>
        </p:spPr>
        <p:txBody>
          <a:bodyPr>
            <a:normAutofit/>
          </a:bodyPr>
          <a:lstStyle/>
          <a:p>
            <a:r>
              <a:rPr lang="en-IN" sz="2800" dirty="0">
                <a:solidFill>
                  <a:srgbClr val="000000"/>
                </a:solidFill>
                <a:effectLst/>
                <a:latin typeface="Times New Roman" panose="02020603050405020304" pitchFamily="18" charset="0"/>
                <a:ea typeface="Times New Roman" panose="02020603050405020304" pitchFamily="18" charset="0"/>
              </a:rPr>
              <a:t>Receiving phone calls can be a hassle when you have a busy schedule. However, some calls are important and require your attention.</a:t>
            </a:r>
          </a:p>
          <a:p>
            <a:pPr marL="0" indent="0">
              <a:buNone/>
            </a:pPr>
            <a:endParaRPr lang="en-IN" sz="2800" dirty="0">
              <a:solidFill>
                <a:srgbClr val="000000"/>
              </a:solidFill>
              <a:effectLst/>
              <a:latin typeface="Times New Roman" panose="02020603050405020304" pitchFamily="18" charset="0"/>
              <a:ea typeface="Times New Roman" panose="02020603050405020304" pitchFamily="18" charset="0"/>
            </a:endParaRPr>
          </a:p>
          <a:p>
            <a:r>
              <a:rPr lang="en-IN" sz="2800" dirty="0">
                <a:solidFill>
                  <a:srgbClr val="000000"/>
                </a:solidFill>
                <a:effectLst/>
                <a:latin typeface="Times New Roman" panose="02020603050405020304" pitchFamily="18" charset="0"/>
                <a:ea typeface="Times New Roman" panose="02020603050405020304" pitchFamily="18" charset="0"/>
              </a:rPr>
              <a:t> Even if you don't have the time to take every call, it's crucial to find a solution that ensures you don't miss any important calls</a:t>
            </a:r>
          </a:p>
          <a:p>
            <a:endParaRPr lang="en-IN" sz="2800" dirty="0">
              <a:solidFill>
                <a:srgbClr val="000000"/>
              </a:solidFill>
              <a:effectLst/>
              <a:latin typeface="Times New Roman" panose="02020603050405020304" pitchFamily="18" charset="0"/>
              <a:ea typeface="Times New Roman" panose="02020603050405020304" pitchFamily="18" charset="0"/>
            </a:endParaRPr>
          </a:p>
          <a:p>
            <a:r>
              <a:rPr lang="en-IN" sz="2800" dirty="0">
                <a:solidFill>
                  <a:srgbClr val="000000"/>
                </a:solidFill>
                <a:latin typeface="Times New Roman" panose="02020603050405020304" pitchFamily="18" charset="0"/>
                <a:ea typeface="Times New Roman" panose="02020603050405020304" pitchFamily="18" charset="0"/>
              </a:rPr>
              <a:t>H</a:t>
            </a:r>
            <a:r>
              <a:rPr lang="en-IN" sz="2800" dirty="0">
                <a:solidFill>
                  <a:srgbClr val="000000"/>
                </a:solidFill>
                <a:effectLst/>
                <a:latin typeface="Times New Roman" panose="02020603050405020304" pitchFamily="18" charset="0"/>
                <a:ea typeface="Times New Roman" panose="02020603050405020304" pitchFamily="18" charset="0"/>
              </a:rPr>
              <a:t>elps users communicate with the other end of the phone and convey the information that needs to be shared. </a:t>
            </a:r>
            <a:endParaRPr lang="en-IN" sz="2800" dirty="0"/>
          </a:p>
        </p:txBody>
      </p:sp>
    </p:spTree>
    <p:extLst>
      <p:ext uri="{BB962C8B-B14F-4D97-AF65-F5344CB8AC3E}">
        <p14:creationId xmlns:p14="http://schemas.microsoft.com/office/powerpoint/2010/main" val="137526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48C0-3B0C-3E95-1B4B-E375AB45CE0C}"/>
              </a:ext>
            </a:extLst>
          </p:cNvPr>
          <p:cNvSpPr>
            <a:spLocks noGrp="1"/>
          </p:cNvSpPr>
          <p:nvPr>
            <p:ph type="title"/>
          </p:nvPr>
        </p:nvSpPr>
        <p:spPr>
          <a:xfrm>
            <a:off x="365343" y="254287"/>
            <a:ext cx="5029200" cy="1371600"/>
          </a:xfrm>
        </p:spPr>
        <p:txBody>
          <a:bodyPr>
            <a:normAutofit/>
          </a:bodyPr>
          <a:lstStyle/>
          <a:p>
            <a:r>
              <a:rPr lang="en-US" sz="4000" dirty="0"/>
              <a:t>Existing Solution</a:t>
            </a:r>
            <a:endParaRPr lang="en-IN" sz="4000" dirty="0"/>
          </a:p>
        </p:txBody>
      </p:sp>
      <p:sp>
        <p:nvSpPr>
          <p:cNvPr id="3" name="Content Placeholder 2">
            <a:extLst>
              <a:ext uri="{FF2B5EF4-FFF2-40B4-BE49-F238E27FC236}">
                <a16:creationId xmlns:a16="http://schemas.microsoft.com/office/drawing/2014/main" id="{581D6784-F3F5-9AE3-4617-07F87C89289D}"/>
              </a:ext>
            </a:extLst>
          </p:cNvPr>
          <p:cNvSpPr>
            <a:spLocks noGrp="1"/>
          </p:cNvSpPr>
          <p:nvPr>
            <p:ph idx="1"/>
          </p:nvPr>
        </p:nvSpPr>
        <p:spPr>
          <a:xfrm>
            <a:off x="803753" y="1487606"/>
            <a:ext cx="10058400" cy="4750356"/>
          </a:xfrm>
        </p:spPr>
        <p:txBody>
          <a:bodyPr>
            <a:normAutofit fontScale="92500" lnSpcReduction="10000"/>
          </a:bodyPr>
          <a:lstStyle/>
          <a:p>
            <a:r>
              <a:rPr lang="en-IN" sz="2800" dirty="0">
                <a:solidFill>
                  <a:srgbClr val="000000"/>
                </a:solidFill>
                <a:effectLst/>
                <a:latin typeface="Times New Roman" panose="02020603050405020304" pitchFamily="18" charset="0"/>
                <a:ea typeface="Times New Roman" panose="02020603050405020304" pitchFamily="18" charset="0"/>
              </a:rPr>
              <a:t>Voicemail is commonly used when the receiver cannot attend the calls but people do not mostly use it. Most people are not aware of voicemail, especially in India There are various reasons behind not using voicemail </a:t>
            </a:r>
          </a:p>
          <a:p>
            <a:r>
              <a:rPr lang="en-IN" sz="2800" dirty="0">
                <a:solidFill>
                  <a:srgbClr val="000000"/>
                </a:solidFill>
                <a:effectLst/>
                <a:latin typeface="Times New Roman" panose="02020603050405020304" pitchFamily="18" charset="0"/>
                <a:ea typeface="Times New Roman" panose="02020603050405020304" pitchFamily="18" charset="0"/>
              </a:rPr>
              <a:t>Voicemail is commonly used when the receiver cannot attend the calls but people do not mostly use it. Most people are not aware of voicemail, especially in India. there are various reasons behind not using voicemail </a:t>
            </a:r>
          </a:p>
          <a:p>
            <a:pPr marL="0" indent="0">
              <a:buNone/>
            </a:pPr>
            <a:endParaRPr lang="en-IN" sz="2800" dirty="0">
              <a:solidFill>
                <a:srgbClr val="000000"/>
              </a:solidFill>
              <a:latin typeface="Times New Roman" panose="02020603050405020304" pitchFamily="18" charset="0"/>
            </a:endParaRPr>
          </a:p>
          <a:p>
            <a:pPr>
              <a:buFont typeface="Wingdings" panose="05000000000000000000" pitchFamily="2" charset="2"/>
              <a:buChar char="Ø"/>
            </a:pPr>
            <a:r>
              <a:rPr lang="en-IN" sz="2800" dirty="0">
                <a:solidFill>
                  <a:srgbClr val="000000"/>
                </a:solidFill>
                <a:latin typeface="Times New Roman" panose="02020603050405020304" pitchFamily="18" charset="0"/>
              </a:rPr>
              <a:t>Cost: </a:t>
            </a:r>
            <a:r>
              <a:rPr lang="en-IN" sz="2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Voicemail accounts are charged for by telecom companies. The caller leaving a voicemail is also charged at regular calling rates. </a:t>
            </a:r>
            <a:endParaRPr lang="en-IN" sz="28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800" dirty="0">
                <a:solidFill>
                  <a:srgbClr val="000000"/>
                </a:solidFill>
                <a:latin typeface="Times New Roman" panose="02020603050405020304" pitchFamily="18" charset="0"/>
              </a:rPr>
              <a:t> Inefficient :</a:t>
            </a:r>
            <a:r>
              <a:rPr lang="en-IN" sz="2800" dirty="0">
                <a:solidFill>
                  <a:srgbClr val="000000"/>
                </a:solidFill>
                <a:effectLst/>
                <a:latin typeface="Times New Roman" panose="02020603050405020304" pitchFamily="18" charset="0"/>
                <a:ea typeface="Times New Roman" panose="02020603050405020304" pitchFamily="18" charset="0"/>
              </a:rPr>
              <a:t>Voicemails can pile up quickly, and leaving voicemails can lead to back-and-forth missed calls. </a:t>
            </a:r>
            <a:r>
              <a:rPr lang="en-IN" sz="2800" dirty="0">
                <a:solidFill>
                  <a:srgbClr val="000000"/>
                </a:solidFill>
                <a:latin typeface="Times New Roman" panose="02020603050405020304" pitchFamily="18" charset="0"/>
              </a:rPr>
              <a:t>                </a:t>
            </a:r>
            <a:endParaRPr lang="en-IN" sz="2800" dirty="0"/>
          </a:p>
        </p:txBody>
      </p:sp>
    </p:spTree>
    <p:extLst>
      <p:ext uri="{BB962C8B-B14F-4D97-AF65-F5344CB8AC3E}">
        <p14:creationId xmlns:p14="http://schemas.microsoft.com/office/powerpoint/2010/main" val="2574144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A8DA6-7F0E-6FD1-5EB9-7F4525E77814}"/>
              </a:ext>
            </a:extLst>
          </p:cNvPr>
          <p:cNvSpPr>
            <a:spLocks noGrp="1"/>
          </p:cNvSpPr>
          <p:nvPr>
            <p:ph type="title"/>
          </p:nvPr>
        </p:nvSpPr>
        <p:spPr>
          <a:xfrm>
            <a:off x="520890" y="301400"/>
            <a:ext cx="8322860" cy="1371600"/>
          </a:xfrm>
        </p:spPr>
        <p:txBody>
          <a:bodyPr/>
          <a:lstStyle/>
          <a:p>
            <a:r>
              <a:rPr lang="en-US" dirty="0"/>
              <a:t>Proposed Solution</a:t>
            </a:r>
            <a:endParaRPr lang="en-IN" dirty="0"/>
          </a:p>
        </p:txBody>
      </p:sp>
      <p:sp>
        <p:nvSpPr>
          <p:cNvPr id="3" name="Content Placeholder 2">
            <a:extLst>
              <a:ext uri="{FF2B5EF4-FFF2-40B4-BE49-F238E27FC236}">
                <a16:creationId xmlns:a16="http://schemas.microsoft.com/office/drawing/2014/main" id="{602B9EC5-65CD-6AF4-D98C-F7BD53CBFA5E}"/>
              </a:ext>
            </a:extLst>
          </p:cNvPr>
          <p:cNvSpPr>
            <a:spLocks noGrp="1"/>
          </p:cNvSpPr>
          <p:nvPr>
            <p:ph idx="1"/>
          </p:nvPr>
        </p:nvSpPr>
        <p:spPr>
          <a:xfrm>
            <a:off x="520890" y="2088107"/>
            <a:ext cx="11150220" cy="4135271"/>
          </a:xfrm>
        </p:spPr>
        <p:txBody>
          <a:bodyPr>
            <a:normAutofit/>
          </a:bodyPr>
          <a:lstStyle/>
          <a:p>
            <a:r>
              <a:rPr lang="en-IN" sz="2600" dirty="0">
                <a:solidFill>
                  <a:srgbClr val="000000"/>
                </a:solidFill>
                <a:effectLst/>
                <a:latin typeface="Times New Roman" panose="02020603050405020304" pitchFamily="18" charset="0"/>
                <a:ea typeface="Times New Roman" panose="02020603050405020304" pitchFamily="18" charset="0"/>
              </a:rPr>
              <a:t>Our innovative application is designed to provide a more engaging and effective communication experience for users.</a:t>
            </a:r>
          </a:p>
          <a:p>
            <a:r>
              <a:rPr lang="en-IN" sz="2600" dirty="0">
                <a:solidFill>
                  <a:srgbClr val="000000"/>
                </a:solidFill>
                <a:effectLst/>
                <a:latin typeface="Times New Roman" panose="02020603050405020304" pitchFamily="18" charset="0"/>
                <a:ea typeface="Times New Roman" panose="02020603050405020304" pitchFamily="18" charset="0"/>
              </a:rPr>
              <a:t>This feature enhances communication and helps to build stronger relationships between users and their contacts. </a:t>
            </a:r>
          </a:p>
          <a:p>
            <a:r>
              <a:rPr lang="en-IN" sz="2600" dirty="0">
                <a:solidFill>
                  <a:srgbClr val="000000"/>
                </a:solidFill>
                <a:latin typeface="Times New Roman" panose="02020603050405020304" pitchFamily="18" charset="0"/>
              </a:rPr>
              <a:t>This ensures that no customers miss any information.</a:t>
            </a:r>
          </a:p>
          <a:p>
            <a:r>
              <a:rPr lang="en-IN" sz="2600" dirty="0">
                <a:solidFill>
                  <a:srgbClr val="000000"/>
                </a:solidFill>
                <a:latin typeface="Times New Roman" panose="02020603050405020304" pitchFamily="18" charset="0"/>
              </a:rPr>
              <a:t>The Application is user-friendly and so it can be easily handled by customers of any age group.</a:t>
            </a:r>
          </a:p>
          <a:p>
            <a:r>
              <a:rPr lang="en-IN" sz="2600" dirty="0">
                <a:solidFill>
                  <a:srgbClr val="000000"/>
                </a:solidFill>
                <a:latin typeface="Times New Roman" panose="02020603050405020304" pitchFamily="18" charset="0"/>
              </a:rPr>
              <a:t>As we use </a:t>
            </a:r>
            <a:r>
              <a:rPr lang="en-IN" sz="2600" dirty="0" err="1">
                <a:solidFill>
                  <a:srgbClr val="000000"/>
                </a:solidFill>
                <a:latin typeface="Times New Roman" panose="02020603050405020304" pitchFamily="18" charset="0"/>
              </a:rPr>
              <a:t>Voicemailing</a:t>
            </a:r>
            <a:r>
              <a:rPr lang="en-IN" sz="2600" dirty="0">
                <a:solidFill>
                  <a:srgbClr val="000000"/>
                </a:solidFill>
                <a:latin typeface="Times New Roman" panose="02020603050405020304" pitchFamily="18" charset="0"/>
              </a:rPr>
              <a:t> services it is easy to access and acknowledge </a:t>
            </a:r>
            <a:r>
              <a:rPr lang="en-IN" sz="2600" dirty="0" err="1">
                <a:solidFill>
                  <a:srgbClr val="000000"/>
                </a:solidFill>
                <a:latin typeface="Times New Roman" panose="02020603050405020304" pitchFamily="18" charset="0"/>
              </a:rPr>
              <a:t>informations</a:t>
            </a:r>
            <a:r>
              <a:rPr lang="en-IN" sz="2600" dirty="0">
                <a:solidFill>
                  <a:srgbClr val="000000"/>
                </a:solidFill>
                <a:latin typeface="Times New Roman" panose="02020603050405020304" pitchFamily="18" charset="0"/>
              </a:rPr>
              <a:t>.</a:t>
            </a:r>
          </a:p>
          <a:p>
            <a:endParaRPr lang="en-IN" sz="2600" dirty="0"/>
          </a:p>
        </p:txBody>
      </p:sp>
    </p:spTree>
    <p:extLst>
      <p:ext uri="{BB962C8B-B14F-4D97-AF65-F5344CB8AC3E}">
        <p14:creationId xmlns:p14="http://schemas.microsoft.com/office/powerpoint/2010/main" val="686624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0E081-E1DD-EB2C-0B4C-D4172A5DE14A}"/>
              </a:ext>
            </a:extLst>
          </p:cNvPr>
          <p:cNvSpPr>
            <a:spLocks noGrp="1"/>
          </p:cNvSpPr>
          <p:nvPr>
            <p:ph type="title"/>
          </p:nvPr>
        </p:nvSpPr>
        <p:spPr>
          <a:xfrm>
            <a:off x="657367" y="588003"/>
            <a:ext cx="10058400" cy="1371600"/>
          </a:xfrm>
        </p:spPr>
        <p:txBody>
          <a:bodyPr>
            <a:normAutofit/>
          </a:bodyPr>
          <a:lstStyle/>
          <a:p>
            <a:r>
              <a:rPr lang="en-US" sz="4000" dirty="0"/>
              <a:t>Basic Structure of Management</a:t>
            </a:r>
            <a:endParaRPr lang="en-IN" sz="4000" dirty="0"/>
          </a:p>
        </p:txBody>
      </p:sp>
      <p:pic>
        <p:nvPicPr>
          <p:cNvPr id="4" name="Content Placeholder 3">
            <a:extLst>
              <a:ext uri="{FF2B5EF4-FFF2-40B4-BE49-F238E27FC236}">
                <a16:creationId xmlns:a16="http://schemas.microsoft.com/office/drawing/2014/main" id="{9A3D6764-4CCB-13A5-4515-1295683F859F}"/>
              </a:ext>
            </a:extLst>
          </p:cNvPr>
          <p:cNvPicPr>
            <a:picLocks noGrp="1" noChangeAspect="1"/>
          </p:cNvPicPr>
          <p:nvPr>
            <p:ph idx="1"/>
          </p:nvPr>
        </p:nvPicPr>
        <p:blipFill>
          <a:blip r:embed="rId2"/>
          <a:stretch>
            <a:fillRect/>
          </a:stretch>
        </p:blipFill>
        <p:spPr>
          <a:xfrm>
            <a:off x="865449" y="1959603"/>
            <a:ext cx="6667024" cy="3932237"/>
          </a:xfrm>
          <a:prstGeom prst="rect">
            <a:avLst/>
          </a:prstGeom>
        </p:spPr>
      </p:pic>
      <p:pic>
        <p:nvPicPr>
          <p:cNvPr id="8" name="Picture 7">
            <a:extLst>
              <a:ext uri="{FF2B5EF4-FFF2-40B4-BE49-F238E27FC236}">
                <a16:creationId xmlns:a16="http://schemas.microsoft.com/office/drawing/2014/main" id="{7791BD58-7747-61CA-DB11-348F4921A492}"/>
              </a:ext>
            </a:extLst>
          </p:cNvPr>
          <p:cNvPicPr>
            <a:picLocks noChangeAspect="1"/>
          </p:cNvPicPr>
          <p:nvPr/>
        </p:nvPicPr>
        <p:blipFill rotWithShape="1">
          <a:blip r:embed="rId3">
            <a:extLst>
              <a:ext uri="{28A0092B-C50C-407E-A947-70E740481C1C}">
                <a14:useLocalDpi xmlns:a14="http://schemas.microsoft.com/office/drawing/2010/main" val="0"/>
              </a:ext>
            </a:extLst>
          </a:blip>
          <a:srcRect l="-866" t="-17" r="-1" b="26038"/>
          <a:stretch/>
        </p:blipFill>
        <p:spPr>
          <a:xfrm>
            <a:off x="7934353" y="2063262"/>
            <a:ext cx="3178838" cy="3724917"/>
          </a:xfrm>
          <a:prstGeom prst="rect">
            <a:avLst/>
          </a:prstGeom>
        </p:spPr>
      </p:pic>
    </p:spTree>
    <p:extLst>
      <p:ext uri="{BB962C8B-B14F-4D97-AF65-F5344CB8AC3E}">
        <p14:creationId xmlns:p14="http://schemas.microsoft.com/office/powerpoint/2010/main" val="724269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5D09E-A7DD-644A-FD28-8E812ED074A9}"/>
              </a:ext>
            </a:extLst>
          </p:cNvPr>
          <p:cNvSpPr>
            <a:spLocks noGrp="1"/>
          </p:cNvSpPr>
          <p:nvPr>
            <p:ph type="title"/>
          </p:nvPr>
        </p:nvSpPr>
        <p:spPr/>
        <p:txBody>
          <a:bodyPr>
            <a:normAutofit/>
          </a:bodyPr>
          <a:lstStyle/>
          <a:p>
            <a:r>
              <a:rPr lang="en-US" sz="4000" dirty="0"/>
              <a:t>Technical Stack</a:t>
            </a:r>
            <a:endParaRPr lang="en-IN" sz="4000" dirty="0"/>
          </a:p>
        </p:txBody>
      </p:sp>
      <p:pic>
        <p:nvPicPr>
          <p:cNvPr id="4" name="Content Placeholder 3">
            <a:extLst>
              <a:ext uri="{FF2B5EF4-FFF2-40B4-BE49-F238E27FC236}">
                <a16:creationId xmlns:a16="http://schemas.microsoft.com/office/drawing/2014/main" id="{998F8647-53D2-766F-E717-84D9541644E4}"/>
              </a:ext>
            </a:extLst>
          </p:cNvPr>
          <p:cNvPicPr>
            <a:picLocks noGrp="1" noChangeAspect="1"/>
          </p:cNvPicPr>
          <p:nvPr>
            <p:ph idx="1"/>
          </p:nvPr>
        </p:nvPicPr>
        <p:blipFill>
          <a:blip r:embed="rId2"/>
          <a:stretch>
            <a:fillRect/>
          </a:stretch>
        </p:blipFill>
        <p:spPr>
          <a:xfrm>
            <a:off x="1066800" y="2159546"/>
            <a:ext cx="688908" cy="713294"/>
          </a:xfrm>
          <a:prstGeom prst="rect">
            <a:avLst/>
          </a:prstGeom>
        </p:spPr>
      </p:pic>
      <p:sp>
        <p:nvSpPr>
          <p:cNvPr id="6" name="TextBox 5">
            <a:extLst>
              <a:ext uri="{FF2B5EF4-FFF2-40B4-BE49-F238E27FC236}">
                <a16:creationId xmlns:a16="http://schemas.microsoft.com/office/drawing/2014/main" id="{8A59CD2C-9DAC-B990-FE4C-13FF3BEC633F}"/>
              </a:ext>
            </a:extLst>
          </p:cNvPr>
          <p:cNvSpPr txBox="1"/>
          <p:nvPr/>
        </p:nvSpPr>
        <p:spPr>
          <a:xfrm>
            <a:off x="2105168" y="2092242"/>
            <a:ext cx="6093724" cy="780598"/>
          </a:xfrm>
          <a:prstGeom prst="rect">
            <a:avLst/>
          </a:prstGeom>
          <a:noFill/>
        </p:spPr>
        <p:txBody>
          <a:bodyPr wrap="square">
            <a:spAutoFit/>
          </a:bodyPr>
          <a:lstStyle/>
          <a:p>
            <a:pPr marL="178435" indent="-6350">
              <a:lnSpc>
                <a:spcPct val="123000"/>
              </a:lnSpc>
              <a:spcAft>
                <a:spcPts val="490"/>
              </a:spcAft>
            </a:pPr>
            <a:r>
              <a:rPr lang="en-IN" sz="2000" b="1" kern="100" dirty="0">
                <a:solidFill>
                  <a:srgbClr val="000000"/>
                </a:solidFill>
                <a:effectLst/>
                <a:latin typeface="Times New Roman" panose="02020603050405020304" pitchFamily="18" charset="0"/>
                <a:ea typeface="Times New Roman" panose="02020603050405020304" pitchFamily="18" charset="0"/>
              </a:rPr>
              <a:t> PYTHON</a:t>
            </a:r>
            <a:r>
              <a:rPr lang="en-IN" sz="2000" kern="100" dirty="0">
                <a:solidFill>
                  <a:srgbClr val="000000"/>
                </a:solidFill>
                <a:effectLst/>
                <a:latin typeface="Times New Roman" panose="02020603050405020304" pitchFamily="18" charset="0"/>
                <a:ea typeface="Times New Roman" panose="02020603050405020304" pitchFamily="18" charset="0"/>
              </a:rPr>
              <a:t>-</a:t>
            </a:r>
            <a:r>
              <a:rPr lang="en-IN" sz="2000" b="1"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a:solidFill>
                  <a:srgbClr val="000000"/>
                </a:solidFill>
                <a:effectLst/>
                <a:latin typeface="Times New Roman" panose="02020603050405020304" pitchFamily="18" charset="0"/>
                <a:ea typeface="Times New Roman" panose="02020603050405020304" pitchFamily="18" charset="0"/>
              </a:rPr>
              <a:t>used for backend infrastructure and it has a strong ecosystem.</a:t>
            </a:r>
          </a:p>
        </p:txBody>
      </p:sp>
      <p:pic>
        <p:nvPicPr>
          <p:cNvPr id="8" name="Picture 7">
            <a:extLst>
              <a:ext uri="{FF2B5EF4-FFF2-40B4-BE49-F238E27FC236}">
                <a16:creationId xmlns:a16="http://schemas.microsoft.com/office/drawing/2014/main" id="{9B2FABB6-1305-0E29-01A6-6140F2DAE81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33984" y="3429000"/>
            <a:ext cx="1354539" cy="883693"/>
          </a:xfrm>
          <a:prstGeom prst="rect">
            <a:avLst/>
          </a:prstGeom>
        </p:spPr>
      </p:pic>
    </p:spTree>
    <p:extLst>
      <p:ext uri="{BB962C8B-B14F-4D97-AF65-F5344CB8AC3E}">
        <p14:creationId xmlns:p14="http://schemas.microsoft.com/office/powerpoint/2010/main" val="652281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8A2B5A-4851-8654-EBB7-33316C80A01C}"/>
              </a:ext>
            </a:extLst>
          </p:cNvPr>
          <p:cNvSpPr>
            <a:spLocks noGrp="1"/>
          </p:cNvSpPr>
          <p:nvPr>
            <p:ph type="title"/>
          </p:nvPr>
        </p:nvSpPr>
        <p:spPr>
          <a:xfrm>
            <a:off x="1066800" y="642594"/>
            <a:ext cx="10058400" cy="1036081"/>
          </a:xfrm>
        </p:spPr>
        <p:txBody>
          <a:bodyPr>
            <a:normAutofit/>
          </a:bodyPr>
          <a:lstStyle/>
          <a:p>
            <a:r>
              <a:rPr lang="en-US" sz="4000" dirty="0"/>
              <a:t>Use Case</a:t>
            </a:r>
            <a:endParaRPr lang="en-IN" sz="4000" dirty="0"/>
          </a:p>
        </p:txBody>
      </p:sp>
      <p:sp>
        <p:nvSpPr>
          <p:cNvPr id="4" name="Content Placeholder 3">
            <a:extLst>
              <a:ext uri="{FF2B5EF4-FFF2-40B4-BE49-F238E27FC236}">
                <a16:creationId xmlns:a16="http://schemas.microsoft.com/office/drawing/2014/main" id="{E2617B73-0D99-0632-9D4F-53ABBB7A2235}"/>
              </a:ext>
            </a:extLst>
          </p:cNvPr>
          <p:cNvSpPr>
            <a:spLocks noGrp="1"/>
          </p:cNvSpPr>
          <p:nvPr>
            <p:ph idx="1"/>
          </p:nvPr>
        </p:nvSpPr>
        <p:spPr>
          <a:xfrm>
            <a:off x="1066800" y="1678675"/>
            <a:ext cx="10058400" cy="4356365"/>
          </a:xfrm>
        </p:spPr>
        <p:txBody>
          <a:bodyPr>
            <a:normAutofit/>
          </a:bodyPr>
          <a:lstStyle/>
          <a:p>
            <a:pPr lvl="0">
              <a:lnSpc>
                <a:spcPct val="120000"/>
              </a:lnSpc>
              <a:spcAft>
                <a:spcPts val="845"/>
              </a:spcAft>
              <a:buFont typeface="Wingdings" panose="05000000000000000000" pitchFamily="2" charset="2"/>
              <a:buChar char="§"/>
            </a:pPr>
            <a:r>
              <a:rPr lang="en-IN" sz="2600" kern="100" dirty="0">
                <a:solidFill>
                  <a:srgbClr val="000000"/>
                </a:solidFill>
                <a:effectLst/>
                <a:latin typeface="Times New Roman" panose="02020603050405020304" pitchFamily="18" charset="0"/>
                <a:ea typeface="Times New Roman" panose="02020603050405020304" pitchFamily="18" charset="0"/>
              </a:rPr>
              <a:t> The User is a busy professional who receives a significant amount of     phone calls throughout the day. </a:t>
            </a:r>
          </a:p>
          <a:p>
            <a:pPr lvl="0">
              <a:lnSpc>
                <a:spcPct val="120000"/>
              </a:lnSpc>
              <a:spcAft>
                <a:spcPts val="590"/>
              </a:spcAft>
              <a:buFont typeface="Wingdings" panose="05000000000000000000" pitchFamily="2" charset="2"/>
              <a:buChar char="§"/>
            </a:pPr>
            <a:r>
              <a:rPr lang="en-IN" sz="2600" kern="100" dirty="0">
                <a:solidFill>
                  <a:srgbClr val="000000"/>
                </a:solidFill>
                <a:effectLst/>
                <a:latin typeface="Times New Roman" panose="02020603050405020304" pitchFamily="18" charset="0"/>
                <a:ea typeface="Times New Roman" panose="02020603050405020304" pitchFamily="18" charset="0"/>
              </a:rPr>
              <a:t> The user needs a simple way to manage calls and stay updated on messages. </a:t>
            </a:r>
          </a:p>
          <a:p>
            <a:pPr>
              <a:buFont typeface="Wingdings" panose="05000000000000000000" pitchFamily="2" charset="2"/>
              <a:buChar char="§"/>
            </a:pPr>
            <a:r>
              <a:rPr lang="en-IN" sz="2600" kern="100" dirty="0">
                <a:solidFill>
                  <a:srgbClr val="000000"/>
                </a:solidFill>
                <a:effectLst/>
                <a:latin typeface="Times New Roman" panose="02020603050405020304" pitchFamily="18" charset="0"/>
                <a:ea typeface="Times New Roman" panose="02020603050405020304" pitchFamily="18" charset="0"/>
              </a:rPr>
              <a:t> The virtual assistant will record the message of the caller and then end the call.   </a:t>
            </a:r>
          </a:p>
          <a:p>
            <a:pPr>
              <a:buFont typeface="Wingdings" panose="05000000000000000000" pitchFamily="2" charset="2"/>
              <a:buChar char="§"/>
            </a:pPr>
            <a:r>
              <a:rPr lang="en-IN" sz="2600" dirty="0">
                <a:solidFill>
                  <a:srgbClr val="000000"/>
                </a:solidFill>
                <a:effectLst/>
                <a:latin typeface="Times New Roman" panose="02020603050405020304" pitchFamily="18" charset="0"/>
                <a:ea typeface="Times New Roman" panose="02020603050405020304" pitchFamily="18" charset="0"/>
              </a:rPr>
              <a:t> Once the call ends, the virtual assistant sends the User a notification containing the caller's details and message.</a:t>
            </a:r>
            <a:r>
              <a:rPr lang="en-IN" sz="1800" dirty="0">
                <a:solidFill>
                  <a:srgbClr val="000000"/>
                </a:solidFill>
                <a:effectLst/>
                <a:latin typeface="Times New Roman" panose="02020603050405020304" pitchFamily="18" charset="0"/>
                <a:ea typeface="Times New Roman" panose="02020603050405020304" pitchFamily="18" charset="0"/>
              </a:rPr>
              <a:t> </a:t>
            </a:r>
            <a:endParaRPr lang="en-IN" dirty="0"/>
          </a:p>
        </p:txBody>
      </p:sp>
      <p:sp>
        <p:nvSpPr>
          <p:cNvPr id="6" name="Rectangle 3">
            <a:extLst>
              <a:ext uri="{FF2B5EF4-FFF2-40B4-BE49-F238E27FC236}">
                <a16:creationId xmlns:a16="http://schemas.microsoft.com/office/drawing/2014/main" id="{9448513C-A86C-316E-37E8-36A4138DF468}"/>
              </a:ext>
            </a:extLst>
          </p:cNvPr>
          <p:cNvSpPr>
            <a:spLocks noChangeArrowheads="1"/>
          </p:cNvSpPr>
          <p:nvPr/>
        </p:nvSpPr>
        <p:spPr bwMode="auto">
          <a:xfrm>
            <a:off x="954088"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2352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831E-136D-CE77-5ECE-894C9A5EB7D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E60430B-75B4-DA35-FB06-09EE8CBC3704}"/>
              </a:ext>
            </a:extLst>
          </p:cNvPr>
          <p:cNvSpPr>
            <a:spLocks noGrp="1"/>
          </p:cNvSpPr>
          <p:nvPr>
            <p:ph idx="1"/>
          </p:nvPr>
        </p:nvSpPr>
        <p:spPr/>
        <p:txBody>
          <a:bodyPr/>
          <a:lstStyle/>
          <a:p>
            <a:r>
              <a:rPr lang="en-IN" sz="2600" dirty="0">
                <a:latin typeface="Times New Roman" panose="02020603050405020304" pitchFamily="18" charset="0"/>
                <a:cs typeface="Times New Roman" panose="02020603050405020304" pitchFamily="18" charset="0"/>
              </a:rPr>
              <a:t>A virtual assistant plays a crucial role in interacting with the user by processing their natural language and interacting with the caller.</a:t>
            </a:r>
          </a:p>
          <a:p>
            <a:pPr marL="0" indent="0">
              <a:buNone/>
            </a:pPr>
            <a:endParaRPr lang="en-IN" sz="2600" dirty="0">
              <a:latin typeface="Times New Roman" panose="02020603050405020304" pitchFamily="18" charset="0"/>
              <a:cs typeface="Times New Roman" panose="02020603050405020304" pitchFamily="18" charset="0"/>
            </a:endParaRPr>
          </a:p>
          <a:p>
            <a:r>
              <a:rPr lang="en-IN" sz="2600" dirty="0">
                <a:latin typeface="Times New Roman" panose="02020603050405020304" pitchFamily="18" charset="0"/>
                <a:cs typeface="Times New Roman" panose="02020603050405020304" pitchFamily="18" charset="0"/>
              </a:rPr>
              <a:t>This feature helps prioritize the emergency, important, and least important calls. </a:t>
            </a:r>
          </a:p>
          <a:p>
            <a:endParaRPr lang="en-IN" sz="2600" dirty="0"/>
          </a:p>
          <a:p>
            <a:endParaRPr lang="en-IN" dirty="0"/>
          </a:p>
        </p:txBody>
      </p:sp>
    </p:spTree>
    <p:extLst>
      <p:ext uri="{BB962C8B-B14F-4D97-AF65-F5344CB8AC3E}">
        <p14:creationId xmlns:p14="http://schemas.microsoft.com/office/powerpoint/2010/main" val="1780807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133</TotalTime>
  <Words>409</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Century Gothic</vt:lpstr>
      <vt:lpstr>Garamond</vt:lpstr>
      <vt:lpstr>Times New Roman</vt:lpstr>
      <vt:lpstr>Wingdings</vt:lpstr>
      <vt:lpstr>Savon</vt:lpstr>
      <vt:lpstr>Virtual Assistant Call Management</vt:lpstr>
      <vt:lpstr>Problem Statement</vt:lpstr>
      <vt:lpstr>Existing Solution</vt:lpstr>
      <vt:lpstr>Proposed Solution</vt:lpstr>
      <vt:lpstr>Basic Structure of Management</vt:lpstr>
      <vt:lpstr>Technical Stack</vt:lpstr>
      <vt:lpstr>Use Case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Assistant Call Management</dc:title>
  <dc:creator>Ruby Sudhahar</dc:creator>
  <cp:lastModifiedBy>Ruby Sudhahar</cp:lastModifiedBy>
  <cp:revision>1</cp:revision>
  <dcterms:created xsi:type="dcterms:W3CDTF">2024-04-01T08:52:09Z</dcterms:created>
  <dcterms:modified xsi:type="dcterms:W3CDTF">2024-04-01T15:44:15Z</dcterms:modified>
</cp:coreProperties>
</file>