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60" r:id="rId3"/>
    <p:sldId id="261" r:id="rId4"/>
    <p:sldId id="262" r:id="rId5"/>
    <p:sldId id="293" r:id="rId6"/>
    <p:sldId id="343" r:id="rId7"/>
    <p:sldId id="295" r:id="rId8"/>
    <p:sldId id="344" r:id="rId9"/>
    <p:sldId id="296" r:id="rId10"/>
    <p:sldId id="297" r:id="rId11"/>
    <p:sldId id="299" r:id="rId12"/>
    <p:sldId id="300" r:id="rId13"/>
    <p:sldId id="301" r:id="rId14"/>
    <p:sldId id="302" r:id="rId15"/>
    <p:sldId id="303" r:id="rId16"/>
    <p:sldId id="304" r:id="rId17"/>
    <p:sldId id="345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46" r:id="rId26"/>
    <p:sldId id="312" r:id="rId27"/>
    <p:sldId id="313" r:id="rId28"/>
    <p:sldId id="314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8" r:id="rId41"/>
    <p:sldId id="329" r:id="rId42"/>
    <p:sldId id="330" r:id="rId43"/>
    <p:sldId id="331" r:id="rId44"/>
    <p:sldId id="332" r:id="rId45"/>
    <p:sldId id="333" r:id="rId46"/>
    <p:sldId id="347" r:id="rId47"/>
    <p:sldId id="334" r:id="rId48"/>
    <p:sldId id="335" r:id="rId49"/>
    <p:sldId id="336" r:id="rId50"/>
    <p:sldId id="337" r:id="rId51"/>
    <p:sldId id="338" r:id="rId52"/>
    <p:sldId id="291" r:id="rId5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FBD"/>
    <a:srgbClr val="577E8E"/>
    <a:srgbClr val="0066CC"/>
    <a:srgbClr val="FFCC66"/>
    <a:srgbClr val="FFCC99"/>
    <a:srgbClr val="0066FF"/>
    <a:srgbClr val="2B7589"/>
    <a:srgbClr val="339933"/>
    <a:srgbClr val="0099CC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16" autoAdjust="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207012603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Ch_04_CPU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 스케줄링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>
                <a:solidFill>
                  <a:srgbClr val="262626"/>
                </a:solidFill>
                <a:ea typeface="맑은 고딕" pitchFamily="50" charset="-127"/>
              </a:rPr>
              <a:t>/57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435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225445093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799296146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Ch_04_CPU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 스케줄링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>
                <a:solidFill>
                  <a:srgbClr val="262626"/>
                </a:solidFill>
                <a:ea typeface="맑은 고딕" pitchFamily="50" charset="-127"/>
              </a:rPr>
              <a:t>/57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05295247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510305123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Ch_04_CPU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 스케줄링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>
                <a:solidFill>
                  <a:srgbClr val="262626"/>
                </a:solidFill>
                <a:ea typeface="맑은 고딕" pitchFamily="50" charset="-127"/>
              </a:rPr>
              <a:t>/57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AFBD"/>
              </a:buClr>
              <a:buFont typeface="맑은 고딕" panose="020B0503020000020004" pitchFamily="50" charset="-127"/>
              <a:buChar char="■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2pPr>
            <a:lvl3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defRPr sz="1600">
                <a:latin typeface="+mn-ea"/>
                <a:ea typeface="+mn-ea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600"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  <a:endParaRPr lang="en-US" altLang="ko-KR"/>
          </a:p>
          <a:p>
            <a:pPr lvl="3"/>
            <a:r>
              <a:rPr lang="ko-KR" altLang="en-US" sz="1800"/>
              <a:t>넷째 수준</a:t>
            </a:r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675305790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Ch_04_CPU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 스케줄링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rgbClr val="00AFBD"/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accent5">
                    <a:lumMod val="60000"/>
                    <a:lumOff val="4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accent5">
                  <a:lumMod val="60000"/>
                  <a:lumOff val="4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204234436"/>
              </p:ext>
            </p:extLst>
          </p:nvPr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B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>
                <a:solidFill>
                  <a:srgbClr val="262626"/>
                </a:solidFill>
                <a:ea typeface="맑은 고딕" pitchFamily="50" charset="-127"/>
              </a:rPr>
              <a:t>/57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3" r:id="rId2"/>
    <p:sldLayoutId id="2147483714" r:id="rId3"/>
    <p:sldLayoutId id="2147483715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2450703"/>
          </a:xfrm>
          <a:solidFill>
            <a:srgbClr val="00AFBD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chemeClr val="bg1"/>
                </a:solidFill>
              </a:rPr>
              <a:t>Chapter 04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>CPU</a:t>
            </a:r>
            <a:r>
              <a:rPr lang="ko-KR" altLang="en-US" b="1" dirty="0">
                <a:solidFill>
                  <a:schemeClr val="bg1"/>
                </a:solidFill>
              </a:rPr>
              <a:t> 스케줄링</a:t>
            </a:r>
          </a:p>
        </p:txBody>
      </p:sp>
    </p:spTree>
    <p:extLst>
      <p:ext uri="{BB962C8B-B14F-4D97-AF65-F5344CB8AC3E}">
        <p14:creationId xmlns:p14="http://schemas.microsoft.com/office/powerpoint/2010/main" val="318505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1-3 </a:t>
            </a:r>
            <a:r>
              <a:rPr lang="ko-KR" altLang="en-US" dirty="0"/>
              <a:t>스케줄링의 목적 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스케줄링의 개요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CPU</a:t>
            </a:r>
            <a:r>
              <a:rPr lang="ko-KR" altLang="en-US" dirty="0"/>
              <a:t> 스케줄링의 목적</a:t>
            </a:r>
            <a:endParaRPr lang="en-US" altLang="ko-KR" dirty="0"/>
          </a:p>
          <a:p>
            <a:pPr marL="457200" lvl="1" indent="0" algn="just">
              <a:buNone/>
            </a:pP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572139"/>
              </p:ext>
            </p:extLst>
          </p:nvPr>
        </p:nvGraphicFramePr>
        <p:xfrm>
          <a:off x="550524" y="1718052"/>
          <a:ext cx="7981915" cy="4375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5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49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공평성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모든 프로세스가 자원을 공평하게 배정받아야 하며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자원 배정 과정에서 특정 프로세스가 배제되어서는 안 됨</a:t>
                      </a:r>
                      <a:endParaRPr lang="en-US" altLang="ko-KR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9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효율성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시스템 자원이 유휴 시간 없이 사용되도록 스케줄링을 하고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유휴 자원을 사용하려는 프로세스에는 우선권을 주어야 함</a:t>
                      </a:r>
                      <a:endParaRPr lang="en-US" altLang="ko-KR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안정성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우선순위를 사용하여 중요 프로세스가 먼저 작동하도록 배정함으로써 시스템 자원을 점유하거나 파괴하려는 프로세스로부터 자원을 보호해야 함</a:t>
                      </a:r>
                      <a:endParaRPr lang="en-US" altLang="ko-KR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1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확장성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프로세스가 증가해도 시스템이 안정적으로 작동하도록 조치해야 하며 시스템 자원이 늘어나는 경우 이 혜택이 시스템에 반영되게 해야 함</a:t>
                      </a:r>
                      <a:endParaRPr lang="en-US" altLang="ko-KR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9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반응 시간 보장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응답이 없는 경우 사용자는 시스템이 멈춘 것으로 가정하기 때문에 시스템은 적절한 시간 안에 프로세스의 요구에 반응해야 함</a:t>
                      </a:r>
                      <a:endParaRPr lang="en-US" altLang="ko-KR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무한 연기 방지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특정 프로세스의 작업이 무한히 연기되어서는 안 됨</a:t>
                      </a:r>
                      <a:endParaRPr lang="en-US" altLang="ko-KR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59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2-1 </a:t>
            </a:r>
            <a:r>
              <a:rPr lang="ko-KR" altLang="en-US" dirty="0"/>
              <a:t>선점형 스케줄링과 비선점형 스케줄링 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시 고려 사항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err="1"/>
              <a:t>선점형</a:t>
            </a:r>
            <a:r>
              <a:rPr lang="ko-KR" altLang="en-US" dirty="0"/>
              <a:t> 스케줄링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운영체제가 필요하다고 판단하면 실행 상태에 있는 프로세스의 작업을 중단시키고 새로운 작업을 시작할 수 있는 방식</a:t>
            </a:r>
            <a:endParaRPr lang="en-US" altLang="ko-KR" sz="1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하나의 프로세스가 </a:t>
            </a:r>
            <a:r>
              <a:rPr lang="en-US" altLang="ko-KR" sz="1500" dirty="0"/>
              <a:t>CPU</a:t>
            </a:r>
            <a:r>
              <a:rPr lang="ko-KR" altLang="en-US" sz="1500" dirty="0"/>
              <a:t>를 독점할 수 없기 때문에 빠른 응답 시간을 요구하는 대화형 시스템이나 시분할 시스템에 적합</a:t>
            </a:r>
            <a:endParaRPr lang="en-US" altLang="ko-KR" sz="1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대부분의 </a:t>
            </a:r>
            <a:r>
              <a:rPr lang="ko-KR" altLang="en-US" sz="1500" dirty="0" err="1"/>
              <a:t>저수준</a:t>
            </a:r>
            <a:r>
              <a:rPr lang="ko-KR" altLang="en-US" sz="1500" dirty="0"/>
              <a:t> 스케줄러는 선점형 스케줄링 방식을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algn="just"/>
            <a:r>
              <a:rPr lang="ko-KR" altLang="en-US" dirty="0" err="1"/>
              <a:t>비선점형</a:t>
            </a:r>
            <a:r>
              <a:rPr lang="ko-KR" altLang="en-US" dirty="0"/>
              <a:t> 스케줄링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어떤 프로세스가 실행 상태에 들어가 </a:t>
            </a:r>
            <a:r>
              <a:rPr lang="en-US" altLang="ko-KR" sz="1500" dirty="0"/>
              <a:t>CPU</a:t>
            </a:r>
            <a:r>
              <a:rPr lang="ko-KR" altLang="en-US" sz="1500" dirty="0"/>
              <a:t>를 사용하면 그 프로세스가 종료되거나 자발적으로 대기 상태에 들어가기 전까지는 계속 실행되는 방식</a:t>
            </a:r>
            <a:endParaRPr lang="en-US" altLang="ko-KR" sz="1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 err="1"/>
              <a:t>선점형</a:t>
            </a:r>
            <a:r>
              <a:rPr lang="ko-KR" altLang="en-US" sz="1500" dirty="0"/>
              <a:t> 스케줄링보다 스케줄러의 작업량이 적고 문맥 교환에 의한 낭비도 적음</a:t>
            </a:r>
            <a:endParaRPr lang="en-US" altLang="ko-KR" sz="1500" dirty="0"/>
          </a:p>
          <a:p>
            <a:pPr lvl="1" algn="just">
              <a:lnSpc>
                <a:spcPct val="150000"/>
              </a:lnSpc>
            </a:pPr>
            <a:r>
              <a:rPr lang="en-US" altLang="ko-KR" sz="1500" dirty="0"/>
              <a:t>CPU </a:t>
            </a:r>
            <a:r>
              <a:rPr lang="ko-KR" altLang="en-US" sz="1500" dirty="0"/>
              <a:t>사용 시간이 긴 프로세스 때문에 </a:t>
            </a:r>
            <a:r>
              <a:rPr lang="en-US" altLang="ko-KR" sz="1500" dirty="0"/>
              <a:t>CPU </a:t>
            </a:r>
            <a:r>
              <a:rPr lang="ko-KR" altLang="en-US" sz="1500" dirty="0"/>
              <a:t>사용 시간이 짧은 여러 프로세스가 오랫동안 기다리게 되어 전체 시스템의 처리율이 떨어짐</a:t>
            </a:r>
            <a:endParaRPr lang="en-US" altLang="ko-KR" sz="1500" dirty="0"/>
          </a:p>
          <a:p>
            <a:pPr lvl="1" algn="just">
              <a:lnSpc>
                <a:spcPct val="150000"/>
              </a:lnSpc>
            </a:pPr>
            <a:r>
              <a:rPr lang="ko-KR" altLang="en-US" sz="1500" dirty="0"/>
              <a:t>과거의 일괄 작업 시스템에서 사용하던 방식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04226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2-1 </a:t>
            </a:r>
            <a:r>
              <a:rPr lang="ko-KR" altLang="en-US" dirty="0"/>
              <a:t>선점형 스케줄링과 비선점형 스케줄링 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시 고려 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FE1B43-F3D4-4A69-A8B7-F107ABCC4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8380435" cy="339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55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2-2 </a:t>
            </a:r>
            <a:r>
              <a:rPr lang="ko-KR" altLang="en-US" dirty="0"/>
              <a:t>프로세스 우선순위  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시 고려 사항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프로세스 우선순위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 err="1"/>
              <a:t>커널</a:t>
            </a:r>
            <a:r>
              <a:rPr lang="ko-KR" altLang="en-US" dirty="0"/>
              <a:t> 프로세스의 우선순위가 일반 프로세스보다 높음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시스템에는 다양한 우선순위의 프로세스가 공존하며</a:t>
            </a:r>
            <a:r>
              <a:rPr lang="en-US" altLang="ko-KR" dirty="0"/>
              <a:t> </a:t>
            </a:r>
            <a:r>
              <a:rPr lang="ko-KR" altLang="en-US" dirty="0"/>
              <a:t>우선순위가 높은 프로세스가 </a:t>
            </a:r>
            <a:r>
              <a:rPr lang="en-US" altLang="ko-KR" dirty="0"/>
              <a:t>CPU</a:t>
            </a:r>
            <a:r>
              <a:rPr lang="ko-KR" altLang="en-US" dirty="0"/>
              <a:t>를 먼저</a:t>
            </a:r>
            <a:r>
              <a:rPr lang="en-US" altLang="ko-KR" dirty="0"/>
              <a:t>, </a:t>
            </a:r>
            <a:r>
              <a:rPr lang="ko-KR" altLang="en-US" dirty="0"/>
              <a:t>더 오래 차지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시스템에 따라 높은 숫자가 높은 우선순위를 나타내기도 하고</a:t>
            </a:r>
            <a:r>
              <a:rPr lang="en-US" altLang="ko-KR" dirty="0"/>
              <a:t>, </a:t>
            </a:r>
            <a:r>
              <a:rPr lang="ko-KR" altLang="en-US" dirty="0"/>
              <a:t>낮은 숫자가 높은 우선순위를 나타내기도 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51F562-6287-4A3F-ABA2-214C29F2B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811199"/>
            <a:ext cx="6191250" cy="2209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00666" y="6065553"/>
            <a:ext cx="3320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latin typeface="+mn-ea"/>
                <a:ea typeface="+mn-ea"/>
              </a:rPr>
              <a:t>그림 </a:t>
            </a:r>
            <a:r>
              <a:rPr lang="en-US" altLang="ko-KR" sz="1600" b="1">
                <a:latin typeface="+mn-ea"/>
                <a:ea typeface="+mn-ea"/>
              </a:rPr>
              <a:t>4-4 </a:t>
            </a:r>
            <a:r>
              <a:rPr lang="ko-KR" altLang="en-US" sz="1600">
                <a:latin typeface="+mn-ea"/>
                <a:ea typeface="+mn-ea"/>
              </a:rPr>
              <a:t>윈도우의 우선 순위 조절</a:t>
            </a:r>
          </a:p>
        </p:txBody>
      </p:sp>
    </p:spTree>
    <p:extLst>
      <p:ext uri="{BB962C8B-B14F-4D97-AF65-F5344CB8AC3E}">
        <p14:creationId xmlns:p14="http://schemas.microsoft.com/office/powerpoint/2010/main" val="3732521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2-3 CPU</a:t>
            </a:r>
            <a:r>
              <a:rPr lang="ko-KR" altLang="en-US" dirty="0"/>
              <a:t> 집중 프로세스와 입출력 집중 프로세스 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시 고려 사항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328592"/>
          </a:xfrm>
        </p:spPr>
        <p:txBody>
          <a:bodyPr/>
          <a:lstStyle/>
          <a:p>
            <a:pPr algn="just"/>
            <a:r>
              <a:rPr lang="en-US" altLang="ko-KR"/>
              <a:t>CPU </a:t>
            </a:r>
            <a:r>
              <a:rPr lang="ko-KR" altLang="en-US"/>
              <a:t>집중 프로세스</a:t>
            </a:r>
            <a:endParaRPr lang="en-US" altLang="ko-KR"/>
          </a:p>
          <a:p>
            <a:pPr lvl="1" algn="just"/>
            <a:r>
              <a:rPr lang="ko-KR" altLang="en-US"/>
              <a:t>수학 연산과 같이 </a:t>
            </a:r>
            <a:r>
              <a:rPr lang="en-US" altLang="ko-KR"/>
              <a:t>CPU</a:t>
            </a:r>
            <a:r>
              <a:rPr lang="ko-KR" altLang="en-US"/>
              <a:t>를 많이 사용하는 프로세스로 </a:t>
            </a:r>
            <a:r>
              <a:rPr lang="en-US" altLang="ko-KR"/>
              <a:t>CPU</a:t>
            </a:r>
            <a:r>
              <a:rPr lang="ko-KR" altLang="en-US"/>
              <a:t> 버스트가 많은 프로세스</a:t>
            </a:r>
            <a:endParaRPr lang="en-US" altLang="ko-KR"/>
          </a:p>
          <a:p>
            <a:pPr lvl="1" algn="just"/>
            <a:endParaRPr lang="en-US" altLang="ko-KR"/>
          </a:p>
          <a:p>
            <a:pPr algn="just"/>
            <a:r>
              <a:rPr lang="ko-KR" altLang="en-US"/>
              <a:t>입출력 집중 프로세스</a:t>
            </a:r>
            <a:endParaRPr lang="en-US" altLang="ko-KR"/>
          </a:p>
          <a:p>
            <a:pPr lvl="1">
              <a:lnSpc>
                <a:spcPct val="150000"/>
              </a:lnSpc>
            </a:pPr>
            <a:r>
              <a:rPr lang="ko-KR" altLang="en-US"/>
              <a:t>저장장치에서 </a:t>
            </a:r>
            <a:r>
              <a:rPr lang="ko-KR" altLang="en-US" dirty="0"/>
              <a:t>데이터를 </a:t>
            </a:r>
            <a:r>
              <a:rPr lang="ko-KR" altLang="en-US"/>
              <a:t>복사하는 일과 </a:t>
            </a:r>
            <a:r>
              <a:rPr lang="ko-KR" altLang="en-US" dirty="0"/>
              <a:t>같이 입출력을 많이 </a:t>
            </a:r>
            <a:r>
              <a:rPr lang="ko-KR" altLang="en-US"/>
              <a:t>사용하는 프로세스로 </a:t>
            </a:r>
            <a:r>
              <a:rPr lang="ko-KR" altLang="en-US" dirty="0"/>
              <a:t>입출력 </a:t>
            </a:r>
            <a:r>
              <a:rPr lang="ko-KR" altLang="en-US" dirty="0" err="1"/>
              <a:t>버스트가</a:t>
            </a:r>
            <a:r>
              <a:rPr lang="ko-KR" altLang="en-US" dirty="0"/>
              <a:t> </a:t>
            </a:r>
            <a:r>
              <a:rPr lang="ko-KR" altLang="en-US"/>
              <a:t>많은 프로세스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2FE9D7-15C9-4B02-A6F6-FC5ACF750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44581"/>
            <a:ext cx="335540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41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2-3 CPU</a:t>
            </a:r>
            <a:r>
              <a:rPr lang="ko-KR" altLang="en-US" dirty="0"/>
              <a:t> 집중 프로세스와 입출력 집중 프로세스 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시 고려 사항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우선 배정 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스케줄링을 할 때 입출력 집중 프로세스의 우선순위를 </a:t>
            </a:r>
            <a:r>
              <a:rPr lang="en-US" altLang="ko-KR" dirty="0"/>
              <a:t>CPU </a:t>
            </a:r>
            <a:r>
              <a:rPr lang="ko-KR" altLang="en-US" dirty="0"/>
              <a:t>집중 프로세스보다 높이면 시스템의 효율이 향상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71928E-3AC5-4EC9-9D1E-C831BE9A7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08920"/>
            <a:ext cx="7862031" cy="336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57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2-4 </a:t>
            </a:r>
            <a:r>
              <a:rPr lang="ko-KR" altLang="en-US" dirty="0"/>
              <a:t>전면 프로세스와 후면 프로세스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시 고려 사항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328592"/>
          </a:xfrm>
        </p:spPr>
        <p:txBody>
          <a:bodyPr/>
          <a:lstStyle/>
          <a:p>
            <a:pPr algn="just"/>
            <a:r>
              <a:rPr lang="ko-KR" altLang="en-US" dirty="0"/>
              <a:t>전면 프로세스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GUI</a:t>
            </a:r>
            <a:r>
              <a:rPr lang="ko-KR" altLang="en-US" dirty="0"/>
              <a:t>를 사용하는 운영체제에서 화면의 맨 앞에 놓인 프로세스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현재 입력과 출력을 사용하는 프로세스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사용자와 상호작용이 가능하여 상호작용 프로세스라고도 함</a:t>
            </a:r>
            <a:endParaRPr lang="en-US" altLang="ko-KR" dirty="0"/>
          </a:p>
          <a:p>
            <a:pPr lvl="1" algn="just"/>
            <a:endParaRPr lang="en-US" altLang="ko-KR" sz="1600" dirty="0"/>
          </a:p>
          <a:p>
            <a:pPr algn="just"/>
            <a:r>
              <a:rPr lang="ko-KR" altLang="en-US" dirty="0"/>
              <a:t>후면 프로세스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사용자와 상호작용이 없는 프로세스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사용자의 입력 없이 작동하기 때문에 일괄 작업 프로세스라고도 함 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전면 프로세스의 우선순위가 후면 프로세스보다 높음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7176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2-4 </a:t>
            </a:r>
            <a:r>
              <a:rPr lang="ko-KR" altLang="en-US" dirty="0"/>
              <a:t>전면 프로세스와 후면 프로세스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시 고려 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0077A6-DA64-404A-9B12-9B4051DFC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6" y="1412776"/>
            <a:ext cx="7397288" cy="46503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52A661-32D3-4D64-94C4-626D6BE9E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5" y="6151919"/>
            <a:ext cx="3667231" cy="30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57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2-5 </a:t>
            </a:r>
            <a:r>
              <a:rPr lang="ko-KR" altLang="en-US" dirty="0"/>
              <a:t>정리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02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시 고려 사항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CPU </a:t>
            </a:r>
            <a:r>
              <a:rPr lang="ko-KR" altLang="en-US" dirty="0"/>
              <a:t>스케줄링 시 고려사항</a:t>
            </a:r>
            <a:endParaRPr lang="en-US" altLang="ko-KR" dirty="0"/>
          </a:p>
          <a:p>
            <a:pPr lvl="1" algn="just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6F4711-DFA4-485D-8E04-79AC05BE8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13" y="1700808"/>
            <a:ext cx="6529294" cy="450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3-1 </a:t>
            </a:r>
            <a:r>
              <a:rPr lang="ko-KR" altLang="en-US" dirty="0"/>
              <a:t>준비 상태의 다중 큐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다중 큐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준비 상태의 다중 큐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프로세스는 준비 상태에 들어올 때마다 자신의 우선순위에 해당하는 큐의 마지막에 삽입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CPU </a:t>
            </a:r>
            <a:r>
              <a:rPr lang="ko-KR" altLang="en-US" dirty="0"/>
              <a:t>스케줄러는 우선순위가 가장 높은 큐</a:t>
            </a:r>
            <a:r>
              <a:rPr lang="en-US" altLang="ko-KR" dirty="0"/>
              <a:t>(0</a:t>
            </a:r>
            <a:r>
              <a:rPr lang="ko-KR" altLang="en-US" dirty="0"/>
              <a:t>번 큐</a:t>
            </a:r>
            <a:r>
              <a:rPr lang="en-US" altLang="ko-KR" dirty="0"/>
              <a:t>)</a:t>
            </a:r>
            <a:r>
              <a:rPr lang="ko-KR" altLang="en-US" dirty="0"/>
              <a:t>의 맨 앞에 있는 프로세스</a:t>
            </a:r>
            <a:r>
              <a:rPr lang="en-US" altLang="ko-KR" dirty="0"/>
              <a:t> 6</a:t>
            </a:r>
            <a:r>
              <a:rPr lang="ko-KR" altLang="en-US" dirty="0"/>
              <a:t>에 </a:t>
            </a:r>
            <a:r>
              <a:rPr lang="en-US" altLang="ko-KR" dirty="0"/>
              <a:t>CPU </a:t>
            </a:r>
            <a:r>
              <a:rPr lang="ko-KR" altLang="en-US" dirty="0"/>
              <a:t>할당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CDAF78-6F37-4A92-BA08-91D1D665F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5" y="2817100"/>
            <a:ext cx="5688631" cy="36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9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bg2">
              <a:lumMod val="50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solidFill>
                <a:schemeClr val="bg2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kumimoji="0" lang="ko-KR" altLang="en-US" dirty="0">
                <a:latin typeface="+mn-ea"/>
                <a:ea typeface="+mn-ea"/>
              </a:rPr>
              <a:t>스케줄링의 개요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02 </a:t>
            </a:r>
            <a:r>
              <a:rPr kumimoji="0" lang="ko-KR" altLang="en-US" dirty="0">
                <a:latin typeface="+mn-ea"/>
                <a:ea typeface="+mn-ea"/>
              </a:rPr>
              <a:t>스케줄링 시 고려 사항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03 </a:t>
            </a:r>
            <a:r>
              <a:rPr kumimoji="0" lang="ko-KR" altLang="en-US" dirty="0">
                <a:latin typeface="+mn-ea"/>
                <a:ea typeface="+mn-ea"/>
              </a:rPr>
              <a:t>다중 큐</a:t>
            </a:r>
          </a:p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04 </a:t>
            </a:r>
            <a:r>
              <a:rPr kumimoji="0" lang="ko-KR" altLang="en-US" dirty="0">
                <a:latin typeface="+mn-ea"/>
                <a:ea typeface="+mn-ea"/>
              </a:rPr>
              <a:t>스케줄링 알고리즘</a:t>
            </a:r>
            <a:endParaRPr kumimoji="0" lang="en-US" altLang="ko-KR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0" lang="en-US" altLang="ko-KR" b="1" dirty="0">
                <a:latin typeface="+mn-ea"/>
              </a:rPr>
              <a:t>04 </a:t>
            </a:r>
            <a:r>
              <a:rPr kumimoji="0" lang="en-US" altLang="ko-KR" dirty="0">
                <a:latin typeface="+mn-ea"/>
                <a:ea typeface="+mn-ea"/>
              </a:rPr>
              <a:t>[</a:t>
            </a:r>
            <a:r>
              <a:rPr kumimoji="0" lang="ko-KR" altLang="en-US" dirty="0">
                <a:latin typeface="+mn-ea"/>
                <a:ea typeface="+mn-ea"/>
              </a:rPr>
              <a:t>심화학습</a:t>
            </a:r>
            <a:r>
              <a:rPr kumimoji="0" lang="en-US" altLang="ko-KR" dirty="0">
                <a:latin typeface="+mn-ea"/>
                <a:ea typeface="+mn-ea"/>
              </a:rPr>
              <a:t>] </a:t>
            </a:r>
            <a:r>
              <a:rPr kumimoji="0" lang="ko-KR" altLang="en-US" dirty="0">
                <a:latin typeface="+mn-ea"/>
                <a:ea typeface="+mn-ea"/>
              </a:rPr>
              <a:t>인터럽트 처리 </a:t>
            </a:r>
            <a:endParaRPr kumimoji="0" lang="en-US" altLang="en-US" dirty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endParaRPr kumimoji="0" lang="en-US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98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3-1 </a:t>
            </a:r>
            <a:r>
              <a:rPr lang="ko-KR" altLang="en-US" dirty="0"/>
              <a:t>준비 상태의 다중 큐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다중 큐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프로세스의 우선순위를 배정하는 방식</a:t>
            </a:r>
            <a:endParaRPr lang="en-US" altLang="ko-KR" dirty="0"/>
          </a:p>
          <a:p>
            <a:pPr algn="just"/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고정 우선순위 방식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100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운영체제가 프로세스에 우선순위를 부여하면 프로세스가 끝날 때까지 바뀌지 않는 방식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프로세스가 작업하는 동안 우선순위가 변하지 않기 때문에 구현하기 쉽지만</a:t>
            </a:r>
            <a:r>
              <a:rPr lang="en-US" altLang="ko-KR" dirty="0"/>
              <a:t>, </a:t>
            </a:r>
            <a:r>
              <a:rPr lang="ko-KR" altLang="en-US" dirty="0"/>
              <a:t>시스템의 상황이 시시각각 변하는데 우선순위를 고정하면 시스템의 변화에 대응하기 어려워 작업 효율이 떨어짐</a:t>
            </a:r>
            <a:endParaRPr lang="en-US" altLang="ko-KR" dirty="0"/>
          </a:p>
          <a:p>
            <a:pPr marL="914400" lvl="2" indent="0" algn="just">
              <a:lnSpc>
                <a:spcPct val="150000"/>
              </a:lnSpc>
              <a:buNone/>
            </a:pPr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변동 우선순위 방식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100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프로세스 생성 시 부여 받은 우선순위가 프로세스 작업 중간에 변하는 방식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구현하기 어렵지만 시스템의 효율성을 높일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542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3-2 </a:t>
            </a:r>
            <a:r>
              <a:rPr lang="ko-KR" altLang="en-US" dirty="0"/>
              <a:t>대기 상태의 다중 큐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다중 큐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대기 상태의 다중 큐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시스템의 효율을 높이기 위해 대기 상태에서는 같은 입출력을 요구한 프로세스끼리 모아 놓음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E08460-D730-4F73-96C6-FB0D28343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8256"/>
            <a:ext cx="8435280" cy="428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30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3-2 </a:t>
            </a:r>
            <a:r>
              <a:rPr lang="ko-KR" altLang="en-US" dirty="0"/>
              <a:t>대기 상태의 다중 큐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다중 큐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다중 큐 비교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준비 큐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한 번에 하나의 프로세스를 꺼내어 </a:t>
            </a:r>
            <a:r>
              <a:rPr lang="en-US" altLang="ko-KR" dirty="0"/>
              <a:t>CPU</a:t>
            </a:r>
            <a:r>
              <a:rPr lang="ko-KR" altLang="en-US" dirty="0"/>
              <a:t>를 할당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대기 큐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여러 개의 프로세스 제어 블록을 동시에 꺼내어 준비 상태로 옮김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대기 큐에서 동시에 끝나는 인터럽트를 처리하기 위해 인터럽트 벡터라는 </a:t>
            </a:r>
            <a:br>
              <a:rPr lang="en-US" altLang="ko-KR" dirty="0"/>
            </a:br>
            <a:r>
              <a:rPr lang="ko-KR" altLang="en-US" dirty="0"/>
              <a:t>자료 구조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3515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3-2 </a:t>
            </a:r>
            <a:r>
              <a:rPr lang="ko-KR" altLang="en-US" dirty="0"/>
              <a:t>대기 상태의 다중 큐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03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다중 큐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/>
              <a:t>다중 </a:t>
            </a:r>
            <a:r>
              <a:rPr lang="ko-KR" altLang="en-US" dirty="0"/>
              <a:t>큐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6BD479-C13F-4C8D-8CD0-2B70CF8D7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35361"/>
            <a:ext cx="6012904" cy="556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4-1 </a:t>
            </a:r>
            <a:r>
              <a:rPr lang="ko-KR" altLang="en-US" dirty="0"/>
              <a:t>스케줄링 알고리즘의 선택 기준 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6397AF-F76A-4397-A3BD-06A143808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0" y="1412776"/>
            <a:ext cx="8280920" cy="204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78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4-1 </a:t>
            </a:r>
            <a:r>
              <a:rPr lang="ko-KR" altLang="en-US" dirty="0"/>
              <a:t>스케줄링 알고리즘의 선택 기준 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328592"/>
          </a:xfrm>
        </p:spPr>
        <p:txBody>
          <a:bodyPr/>
          <a:lstStyle/>
          <a:p>
            <a:pPr algn="just"/>
            <a:r>
              <a:rPr lang="ko-KR" altLang="en-US" dirty="0"/>
              <a:t>스케줄링 알고리즘의 평가 기준</a:t>
            </a:r>
            <a:endParaRPr lang="en-US" altLang="ko-KR" dirty="0"/>
          </a:p>
          <a:p>
            <a:pPr algn="just"/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CPU </a:t>
            </a:r>
            <a:r>
              <a:rPr lang="ko-KR" altLang="en-US" dirty="0"/>
              <a:t>사용률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전체 시스템의 동작 시간 중 </a:t>
            </a:r>
            <a:r>
              <a:rPr lang="en-US" altLang="ko-KR" dirty="0"/>
              <a:t>CPU</a:t>
            </a:r>
            <a:r>
              <a:rPr lang="ko-KR" altLang="en-US" dirty="0"/>
              <a:t>가 사용된 시간을 측정하는 방법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가장 이상적인 수치는 </a:t>
            </a:r>
            <a:r>
              <a:rPr lang="en-US" altLang="ko-KR" dirty="0"/>
              <a:t>100%</a:t>
            </a:r>
            <a:r>
              <a:rPr lang="ko-KR" altLang="en-US" dirty="0"/>
              <a:t>이지만 실제로는 여러 가지 이유로 </a:t>
            </a:r>
            <a:r>
              <a:rPr lang="en-US" altLang="ko-KR" dirty="0"/>
              <a:t>90%</a:t>
            </a:r>
            <a:r>
              <a:rPr lang="ko-KR" altLang="en-US" dirty="0"/>
              <a:t>에도 못 미침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endParaRPr lang="en-US" altLang="ko-KR" sz="8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처리량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단위 시간당 작업을 마친 프로세스의 수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ko-KR" altLang="en-US" dirty="0"/>
              <a:t>이 수치가 클수록 좋은 알고리즘임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252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4-1 </a:t>
            </a:r>
            <a:r>
              <a:rPr lang="ko-KR" altLang="en-US" dirty="0"/>
              <a:t>스케줄링 알고리즘의 선택 기준 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스케줄링 알고리즘의 평가 기준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lvl="1" algn="just"/>
            <a:r>
              <a:rPr lang="ko-KR" altLang="en-US" b="1"/>
              <a:t>대기 시간 </a:t>
            </a:r>
            <a:r>
              <a:rPr lang="en-US" altLang="ko-KR"/>
              <a:t>: </a:t>
            </a:r>
            <a:r>
              <a:rPr lang="ko-KR" altLang="en-US" dirty="0"/>
              <a:t>프로세스가 생성된 후 실행되기 전까지 대기하는 시간</a:t>
            </a:r>
            <a:endParaRPr lang="en-US" altLang="ko-KR" dirty="0"/>
          </a:p>
          <a:p>
            <a:pPr lvl="1" algn="just"/>
            <a:r>
              <a:rPr lang="ko-KR" altLang="en-US" b="1"/>
              <a:t>응답 시간 </a:t>
            </a:r>
            <a:r>
              <a:rPr lang="en-US" altLang="ko-KR"/>
              <a:t>: </a:t>
            </a:r>
            <a:r>
              <a:rPr lang="ko-KR" altLang="en-US" dirty="0"/>
              <a:t>첫 작업을 시작한 후 첫 번째 출력</a:t>
            </a:r>
            <a:r>
              <a:rPr lang="en-US" altLang="ko-KR" dirty="0"/>
              <a:t>(</a:t>
            </a:r>
            <a:r>
              <a:rPr lang="ko-KR" altLang="en-US" dirty="0"/>
              <a:t>반응</a:t>
            </a:r>
            <a:r>
              <a:rPr lang="en-US" altLang="ko-KR" dirty="0"/>
              <a:t>)</a:t>
            </a:r>
            <a:r>
              <a:rPr lang="ko-KR" altLang="en-US" dirty="0"/>
              <a:t>이 나오기까지의 시간</a:t>
            </a:r>
            <a:endParaRPr lang="en-US" altLang="ko-KR" dirty="0"/>
          </a:p>
          <a:p>
            <a:pPr lvl="1" algn="just"/>
            <a:r>
              <a:rPr lang="ko-KR" altLang="en-US" b="1"/>
              <a:t>실행 시간 </a:t>
            </a:r>
            <a:r>
              <a:rPr lang="en-US" altLang="ko-KR"/>
              <a:t>: </a:t>
            </a:r>
            <a:r>
              <a:rPr lang="ko-KR" altLang="en-US" dirty="0"/>
              <a:t>프로세스 작업이 시작된 후 종료되기까지의 시간</a:t>
            </a:r>
            <a:endParaRPr lang="en-US" altLang="ko-KR" dirty="0"/>
          </a:p>
          <a:p>
            <a:pPr lvl="1" algn="just"/>
            <a:r>
              <a:rPr lang="ko-KR" altLang="en-US" b="1"/>
              <a:t>반환 시간 </a:t>
            </a:r>
            <a:r>
              <a:rPr lang="en-US" altLang="ko-KR"/>
              <a:t>: </a:t>
            </a:r>
            <a:r>
              <a:rPr lang="ko-KR" altLang="en-US" dirty="0"/>
              <a:t>대기 시간을 포함하여 실행이 종료될 때까지의 시간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61E25A-6668-417F-8C6E-382BF4E32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18" y="1610328"/>
            <a:ext cx="7399163" cy="327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44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4-1 </a:t>
            </a:r>
            <a:r>
              <a:rPr lang="ko-KR" altLang="en-US" dirty="0"/>
              <a:t>스케줄링 알고리즘의 선택 기준 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평균 </a:t>
            </a:r>
            <a:r>
              <a:rPr lang="ko-KR" altLang="en-US"/>
              <a:t>대기 시간</a:t>
            </a:r>
            <a:endParaRPr lang="en-US" altLang="ko-KR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모든 프로세스의 대기 시간을 합한 뒤 프로세스의 수로 나눈 값 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4E39B2-90AE-487A-9895-F91763470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05" y="2276872"/>
            <a:ext cx="7650990" cy="236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16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4-2 FCFS </a:t>
            </a:r>
            <a:r>
              <a:rPr lang="ko-KR" altLang="en-US" dirty="0"/>
              <a:t>스케줄링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FCFS </a:t>
            </a:r>
            <a:r>
              <a:rPr lang="ko-KR" altLang="en-US" dirty="0"/>
              <a:t>스케줄링의 동작 방식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준비 큐에 도착한 순서대로 </a:t>
            </a:r>
            <a:r>
              <a:rPr lang="en-US" altLang="ko-KR" dirty="0"/>
              <a:t>CPU</a:t>
            </a:r>
            <a:r>
              <a:rPr lang="ko-KR" altLang="en-US" dirty="0"/>
              <a:t>를 할당하는 비선점형 방식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한 번 실행되면 그 프로세스가 끝나야만 다음 프로세스를 실행할 수 있음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큐가 하나라 모든 프로세스는 우선순위가 동일 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5B0A93-BF9B-42AA-8844-E9F4A1334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22" y="2962099"/>
            <a:ext cx="8056822" cy="29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03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4-2 FCFS </a:t>
            </a:r>
            <a:r>
              <a:rPr lang="ko-KR" altLang="en-US" dirty="0"/>
              <a:t>스케줄링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5688632" cy="5328592"/>
          </a:xfrm>
        </p:spPr>
        <p:txBody>
          <a:bodyPr/>
          <a:lstStyle/>
          <a:p>
            <a:pPr algn="just"/>
            <a:r>
              <a:rPr lang="en-US" altLang="ko-KR"/>
              <a:t>FCFS </a:t>
            </a:r>
            <a:r>
              <a:rPr lang="ko-KR" altLang="en-US"/>
              <a:t>스케줄링의 성능</a:t>
            </a:r>
            <a:endParaRPr lang="en-US" altLang="ko-KR" dirty="0"/>
          </a:p>
          <a:p>
            <a:pPr lvl="1" algn="just"/>
            <a:endParaRPr lang="en-US" altLang="ko-KR"/>
          </a:p>
          <a:p>
            <a:pPr lvl="1" algn="just"/>
            <a:endParaRPr lang="en-US" altLang="ko-KR"/>
          </a:p>
          <a:p>
            <a:pPr lvl="1" algn="just"/>
            <a:endParaRPr lang="en-US" altLang="ko-KR"/>
          </a:p>
          <a:p>
            <a:pPr lvl="1" algn="just"/>
            <a:endParaRPr lang="en-US" altLang="ko-KR"/>
          </a:p>
          <a:p>
            <a:pPr lvl="1" algn="just"/>
            <a:endParaRPr lang="en-US" altLang="ko-KR"/>
          </a:p>
          <a:p>
            <a:pPr lvl="1" algn="just"/>
            <a:endParaRPr lang="en-US" altLang="ko-KR"/>
          </a:p>
          <a:p>
            <a:pPr lvl="1" algn="just"/>
            <a:endParaRPr lang="en-US" altLang="ko-KR"/>
          </a:p>
          <a:p>
            <a:pPr lvl="1" algn="just"/>
            <a:endParaRPr lang="en-US" altLang="ko-KR"/>
          </a:p>
          <a:p>
            <a:pPr lvl="1" algn="just"/>
            <a:endParaRPr lang="en-US" altLang="ko-KR"/>
          </a:p>
          <a:p>
            <a:pPr lvl="1" algn="just"/>
            <a:endParaRPr lang="en-US" altLang="ko-KR"/>
          </a:p>
          <a:p>
            <a:pPr marL="457200" lvl="1" indent="0" algn="just">
              <a:buNone/>
            </a:pPr>
            <a:endParaRPr lang="en-US" altLang="ko-KR"/>
          </a:p>
          <a:p>
            <a:pPr algn="just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4A2AF6-8502-4769-9EE3-63F664D11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01" y="3603584"/>
            <a:ext cx="8212367" cy="28990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4396E6-F7D2-4E5F-BDBD-951D099D9D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9"/>
          <a:stretch/>
        </p:blipFill>
        <p:spPr>
          <a:xfrm>
            <a:off x="406301" y="1664117"/>
            <a:ext cx="4086225" cy="1630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4088" y="1853029"/>
            <a:ext cx="270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just"/>
            <a:r>
              <a:rPr lang="en-US" altLang="ko-KR">
                <a:latin typeface="+mn-ea"/>
                <a:ea typeface="+mn-ea"/>
              </a:rPr>
              <a:t>※</a:t>
            </a:r>
            <a:r>
              <a:rPr lang="ko-KR" altLang="en-US">
                <a:latin typeface="+mn-ea"/>
                <a:ea typeface="+mn-ea"/>
              </a:rPr>
              <a:t> 평균 대기 시간</a:t>
            </a:r>
            <a:endParaRPr lang="en-US" altLang="ko-KR">
              <a:latin typeface="+mn-ea"/>
              <a:ea typeface="+mn-ea"/>
            </a:endParaRPr>
          </a:p>
          <a:p>
            <a:pPr marL="0" lvl="1" algn="just"/>
            <a:r>
              <a:rPr lang="en-US" altLang="ko-KR">
                <a:latin typeface="+mn-ea"/>
                <a:ea typeface="+mn-ea"/>
              </a:rPr>
              <a:t>(0+27+42)÷3=23</a:t>
            </a:r>
            <a:r>
              <a:rPr lang="ko-KR" altLang="en-US">
                <a:latin typeface="+mn-ea"/>
                <a:ea typeface="+mn-ea"/>
              </a:rPr>
              <a:t>밀리초</a:t>
            </a:r>
            <a:endParaRPr lang="en-US" altLang="ko-KR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218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dirty="0">
                <a:latin typeface="+mn-ea"/>
                <a:ea typeface="+mn-ea"/>
              </a:rPr>
              <a:t>CPU</a:t>
            </a:r>
            <a:r>
              <a:rPr kumimoji="0" lang="ko-KR" altLang="en-US" dirty="0">
                <a:latin typeface="+mn-ea"/>
                <a:ea typeface="+mn-ea"/>
              </a:rPr>
              <a:t> 스케줄링의 의미를 이해하고 단계와 목적을 알아본다</a:t>
            </a:r>
            <a:r>
              <a:rPr kumimoji="0"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dirty="0">
                <a:latin typeface="+mn-ea"/>
                <a:ea typeface="+mn-ea"/>
              </a:rPr>
              <a:t>스케줄링 시 고려할 사항을 알아본다</a:t>
            </a:r>
            <a:r>
              <a:rPr kumimoji="0"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dirty="0">
                <a:latin typeface="+mn-ea"/>
                <a:ea typeface="+mn-ea"/>
              </a:rPr>
              <a:t>준비 상태와 대기 상태에서 다중 큐가 어떻게 운영되는지 알아본다</a:t>
            </a:r>
            <a:r>
              <a:rPr kumimoji="0"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dirty="0">
                <a:latin typeface="+mn-ea"/>
                <a:ea typeface="+mn-ea"/>
              </a:rPr>
              <a:t>스케줄링 알고리즘의 종류와 각 방식의 장단점을 파악한다</a:t>
            </a:r>
            <a:r>
              <a:rPr kumimoji="0" lang="en-US" altLang="ko-KR" dirty="0">
                <a:latin typeface="+mn-ea"/>
                <a:ea typeface="+mn-ea"/>
              </a:rPr>
              <a:t>. </a:t>
            </a:r>
            <a:endParaRPr kumimoji="0" lang="en-US" altLang="en-US" dirty="0">
              <a:latin typeface="+mn-ea"/>
              <a:ea typeface="+mn-ea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65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4-2 FCFS </a:t>
            </a:r>
            <a:r>
              <a:rPr lang="ko-KR" altLang="en-US" dirty="0"/>
              <a:t>스케줄링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FCFS </a:t>
            </a:r>
            <a:r>
              <a:rPr lang="ko-KR" altLang="en-US" dirty="0"/>
              <a:t>스케줄링의 평가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처리 시간이 긴 프로세스가 </a:t>
            </a:r>
            <a:r>
              <a:rPr lang="en-US" altLang="ko-KR" dirty="0"/>
              <a:t>CPU</a:t>
            </a:r>
            <a:r>
              <a:rPr lang="ko-KR" altLang="en-US" dirty="0"/>
              <a:t>를 차지하면 다른 프로세스들은 하염없이 기다려 시스템의 효율성이 떨어짐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특히 현재 작업 중인 프로세스가 입출력 작업을 요청하는 경우 </a:t>
            </a:r>
            <a:r>
              <a:rPr lang="en-US" altLang="ko-KR" dirty="0"/>
              <a:t>CPU</a:t>
            </a:r>
            <a:r>
              <a:rPr lang="ko-KR" altLang="en-US" dirty="0"/>
              <a:t>가 작업하지 않고 쉬는 시간이 많아져 작업 효율이 떨어짐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DA26DA-E867-4577-8BCC-4E30CC248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41" y="3224732"/>
            <a:ext cx="5728637" cy="315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98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4-3 SJF </a:t>
            </a:r>
            <a:r>
              <a:rPr lang="ko-KR" altLang="en-US" dirty="0"/>
              <a:t>스케줄링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SJF </a:t>
            </a:r>
            <a:r>
              <a:rPr lang="ko-KR" altLang="en-US" dirty="0"/>
              <a:t>스케줄링의 동작 방식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준비 큐에 있는 프로세스 중에서 실행 시간이 가장 짧은 작업부터 </a:t>
            </a:r>
            <a:r>
              <a:rPr lang="en-US" altLang="ko-KR" dirty="0"/>
              <a:t>CPU</a:t>
            </a:r>
            <a:r>
              <a:rPr lang="ko-KR" altLang="en-US" dirty="0"/>
              <a:t>를 할당하는 비선점형 방식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최단 작업 우선 스케줄링이라고도 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84B8B0-6DCA-4FF9-9BD9-E4A5823BB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138686"/>
            <a:ext cx="5356150" cy="324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87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4-3 SJF </a:t>
            </a:r>
            <a:r>
              <a:rPr lang="ko-KR" altLang="en-US" dirty="0"/>
              <a:t>스케줄링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SJF </a:t>
            </a:r>
            <a:r>
              <a:rPr lang="ko-KR" altLang="en-US"/>
              <a:t>스케줄링의 성능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9F7F5A-8CD9-4B58-B75A-BE935555C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4" y="3549109"/>
            <a:ext cx="7937772" cy="28156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4396E6-F7D2-4E5F-BDBD-951D099D9D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9"/>
          <a:stretch/>
        </p:blipFill>
        <p:spPr>
          <a:xfrm>
            <a:off x="500274" y="1621730"/>
            <a:ext cx="3794588" cy="15144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79316" y="1562796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just"/>
            <a:r>
              <a:rPr lang="en-US" altLang="ko-KR">
                <a:latin typeface="+mn-ea"/>
                <a:ea typeface="+mn-ea"/>
              </a:rPr>
              <a:t>※</a:t>
            </a:r>
            <a:r>
              <a:rPr lang="ko-KR" altLang="en-US">
                <a:latin typeface="+mn-ea"/>
                <a:ea typeface="+mn-ea"/>
              </a:rPr>
              <a:t> 평균 대기 시간</a:t>
            </a:r>
            <a:endParaRPr lang="en-US" altLang="ko-KR">
              <a:latin typeface="+mn-ea"/>
              <a:ea typeface="+mn-ea"/>
            </a:endParaRPr>
          </a:p>
          <a:p>
            <a:pPr marL="0" lvl="1" algn="just"/>
            <a:r>
              <a:rPr lang="en-US" altLang="ko-KR">
                <a:latin typeface="+mn-ea"/>
                <a:ea typeface="+mn-ea"/>
              </a:rPr>
              <a:t>(0+24+36)÷3=20</a:t>
            </a:r>
            <a:r>
              <a:rPr lang="ko-KR" altLang="en-US">
                <a:latin typeface="+mn-ea"/>
                <a:ea typeface="+mn-ea"/>
              </a:rPr>
              <a:t>밀리초</a:t>
            </a: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195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4-3 SJF </a:t>
            </a:r>
            <a:r>
              <a:rPr lang="ko-KR" altLang="en-US" dirty="0"/>
              <a:t>스케줄링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352928" cy="5328592"/>
          </a:xfrm>
        </p:spPr>
        <p:txBody>
          <a:bodyPr/>
          <a:lstStyle/>
          <a:p>
            <a:pPr algn="just"/>
            <a:r>
              <a:rPr lang="en-US" altLang="ko-KR" dirty="0"/>
              <a:t>SJF </a:t>
            </a:r>
            <a:r>
              <a:rPr lang="ko-KR" altLang="en-US" dirty="0"/>
              <a:t>스케줄링의 평가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운영체제가 프로세스의 종료 시간을 정확하게 예측하기 어려움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작업 시간이 길다는 이유만으로 계속 뒤로 밀려 공평성이 현저히 떨어짐</a:t>
            </a:r>
            <a:r>
              <a:rPr lang="en-US" altLang="ko-KR" dirty="0"/>
              <a:t>.</a:t>
            </a:r>
            <a:r>
              <a:rPr lang="ko-KR" altLang="en-US" dirty="0"/>
              <a:t> 이를   아사</a:t>
            </a:r>
            <a:r>
              <a:rPr lang="en-US" altLang="ko-KR" dirty="0"/>
              <a:t>(starvation)</a:t>
            </a:r>
            <a:r>
              <a:rPr lang="ko-KR" altLang="en-US" dirty="0"/>
              <a:t> 현상</a:t>
            </a:r>
            <a:r>
              <a:rPr lang="en-US" altLang="ko-KR" dirty="0"/>
              <a:t> </a:t>
            </a:r>
            <a:r>
              <a:rPr lang="ko-KR" altLang="en-US" dirty="0"/>
              <a:t>이라</a:t>
            </a:r>
            <a:r>
              <a:rPr lang="en-US" altLang="ko-KR" dirty="0"/>
              <a:t> </a:t>
            </a:r>
            <a:r>
              <a:rPr lang="ko-KR" altLang="en-US" dirty="0"/>
              <a:t>부름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algn="just"/>
            <a:r>
              <a:rPr lang="ko-KR" altLang="en-US" dirty="0" err="1"/>
              <a:t>에이징</a:t>
            </a:r>
            <a:r>
              <a:rPr lang="en-US" altLang="ko-KR" dirty="0"/>
              <a:t>(</a:t>
            </a:r>
            <a:r>
              <a:rPr lang="ko-KR" altLang="en-US" dirty="0"/>
              <a:t>나이 먹기</a:t>
            </a:r>
            <a:r>
              <a:rPr lang="en-US" altLang="ko-KR" dirty="0"/>
              <a:t>)</a:t>
            </a:r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아사 현상의 완화 방법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프로세스가 양보할 수 있는 상한선을 정하는 방식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프로세스가 자신의 순서를 양보할 때마다 나이를 한 </a:t>
            </a:r>
            <a:r>
              <a:rPr lang="ko-KR" altLang="en-US" dirty="0" err="1"/>
              <a:t>살씩</a:t>
            </a:r>
            <a:r>
              <a:rPr lang="ko-KR" altLang="en-US" dirty="0"/>
              <a:t> 먹어 최대 몇 살까지 양보하도록 규정하는 것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8749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4-4 HRN </a:t>
            </a:r>
            <a:r>
              <a:rPr lang="ko-KR" altLang="en-US" dirty="0"/>
              <a:t>스케줄링 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HRN </a:t>
            </a:r>
            <a:r>
              <a:rPr lang="ko-KR" altLang="en-US" dirty="0"/>
              <a:t>스케줄링의 동작 방식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en-US" altLang="ko-KR" dirty="0"/>
              <a:t>SJF </a:t>
            </a:r>
            <a:r>
              <a:rPr lang="ko-KR" altLang="en-US" dirty="0"/>
              <a:t>스케줄링에서 발생할 수 있는 아사 현상을 해결하기 위해 만들어진 비선점형 알고리즘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최고 응답률 우선 </a:t>
            </a:r>
            <a:r>
              <a:rPr lang="ko-KR" altLang="en-US" dirty="0" err="1"/>
              <a:t>스케줄링이라고도</a:t>
            </a:r>
            <a:r>
              <a:rPr lang="ko-KR" altLang="en-US" dirty="0"/>
              <a:t> 함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서비스를 받기 위해 기다린 시간과 </a:t>
            </a:r>
            <a:r>
              <a:rPr lang="en-US" altLang="ko-KR" dirty="0"/>
              <a:t>CPU </a:t>
            </a:r>
            <a:r>
              <a:rPr lang="ko-KR" altLang="en-US" dirty="0"/>
              <a:t>사용 시간을 고려하여 스케줄링을 하는 방식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프로세스의 우선순위를 결정하는 기준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B6D906-93AC-4ABD-B6AA-B413945BA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077072"/>
            <a:ext cx="427547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74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4-4 HRN </a:t>
            </a:r>
            <a:r>
              <a:rPr lang="ko-KR" altLang="en-US" dirty="0"/>
              <a:t>스케줄링 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/>
              <a:t>HRN </a:t>
            </a:r>
            <a:r>
              <a:rPr lang="ko-KR" altLang="en-US"/>
              <a:t>스케줄링의 성능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741F66-BC26-44EF-ADC0-9B7EE82F3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479000"/>
            <a:ext cx="7776864" cy="29845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4396E6-F7D2-4E5F-BDBD-951D099D9D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9"/>
          <a:stretch/>
        </p:blipFill>
        <p:spPr>
          <a:xfrm>
            <a:off x="683568" y="1594537"/>
            <a:ext cx="3953754" cy="15779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79316" y="1594537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just"/>
            <a:r>
              <a:rPr lang="en-US" altLang="ko-KR">
                <a:latin typeface="+mn-ea"/>
                <a:ea typeface="+mn-ea"/>
              </a:rPr>
              <a:t>※</a:t>
            </a:r>
            <a:r>
              <a:rPr lang="ko-KR" altLang="en-US">
                <a:latin typeface="+mn-ea"/>
                <a:ea typeface="+mn-ea"/>
              </a:rPr>
              <a:t> 평균 대기 시간</a:t>
            </a:r>
            <a:endParaRPr lang="en-US" altLang="ko-KR">
              <a:latin typeface="+mn-ea"/>
              <a:ea typeface="+mn-ea"/>
            </a:endParaRPr>
          </a:p>
          <a:p>
            <a:pPr marL="0" lvl="1" algn="just"/>
            <a:r>
              <a:rPr lang="en-US" altLang="ko-KR">
                <a:latin typeface="+mn-ea"/>
                <a:ea typeface="+mn-ea"/>
              </a:rPr>
              <a:t>(0+24+36)÷3=20</a:t>
            </a:r>
            <a:r>
              <a:rPr lang="ko-KR" altLang="en-US">
                <a:latin typeface="+mn-ea"/>
                <a:ea typeface="+mn-ea"/>
              </a:rPr>
              <a:t>밀리초</a:t>
            </a: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4699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4-4 HRN </a:t>
            </a:r>
            <a:r>
              <a:rPr lang="ko-KR" altLang="en-US" dirty="0"/>
              <a:t>스케줄링 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10" y="980728"/>
            <a:ext cx="8435280" cy="5328592"/>
          </a:xfrm>
        </p:spPr>
        <p:txBody>
          <a:bodyPr/>
          <a:lstStyle/>
          <a:p>
            <a:pPr algn="just"/>
            <a:r>
              <a:rPr lang="en-US" altLang="ko-KR" dirty="0"/>
              <a:t>HRN </a:t>
            </a:r>
            <a:r>
              <a:rPr lang="ko-KR" altLang="en-US" dirty="0"/>
              <a:t>스케줄링의 평가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실행 시간이 짧은 프로세스의 우선순위를 높게 설정하면서도 대기 시간을 고려하여 아사 현상을 완화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대기 시간이 긴 프로세스의 우선순 위를 높임으로써 </a:t>
            </a:r>
            <a:r>
              <a:rPr lang="en-US" altLang="ko-KR" dirty="0"/>
              <a:t>CPU</a:t>
            </a:r>
            <a:r>
              <a:rPr lang="ko-KR" altLang="en-US" dirty="0"/>
              <a:t>를 </a:t>
            </a:r>
            <a:r>
              <a:rPr lang="ko-KR" altLang="en-US" dirty="0" err="1"/>
              <a:t>할당받을</a:t>
            </a:r>
            <a:r>
              <a:rPr lang="ko-KR" altLang="en-US" dirty="0"/>
              <a:t> 확률을 높임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여전히 공평성이 위배되어 많이 사용되지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4539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4-5 </a:t>
            </a:r>
            <a:r>
              <a:rPr lang="ko-KR" altLang="en-US" dirty="0"/>
              <a:t>라운드 로빈 스케줄링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라운드 로빈 스케줄링의 동작 방식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한 프로세스가 </a:t>
            </a:r>
            <a:r>
              <a:rPr lang="ko-KR" altLang="en-US" dirty="0" err="1"/>
              <a:t>할당받은</a:t>
            </a:r>
            <a:r>
              <a:rPr lang="ko-KR" altLang="en-US" dirty="0"/>
              <a:t> 시간</a:t>
            </a:r>
            <a:r>
              <a:rPr lang="en-US" altLang="ko-KR" dirty="0"/>
              <a:t>(</a:t>
            </a:r>
            <a:r>
              <a:rPr lang="ko-KR" altLang="en-US" dirty="0"/>
              <a:t>타임 슬라이스</a:t>
            </a:r>
            <a:r>
              <a:rPr lang="en-US" altLang="ko-KR" dirty="0"/>
              <a:t>) </a:t>
            </a:r>
            <a:r>
              <a:rPr lang="ko-KR" altLang="en-US" dirty="0"/>
              <a:t>동안 작업을 하다가 작업을 완료하지 못하면 준비 큐의 맨 뒤로 가서 자기 차례를 기다리는 방식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선점형 알고리즘 중 가장 단순하고 대표적인 방식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프로세스들이 작업을 완료할 때까지 계속 순환하면서 실행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F82F8C-CD58-4086-AF08-6DB409A80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3284984"/>
            <a:ext cx="6901337" cy="319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98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4-5 </a:t>
            </a:r>
            <a:r>
              <a:rPr lang="ko-KR" altLang="en-US" dirty="0"/>
              <a:t>라운드 로빈 스케줄링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라운드 로빈 스케줄링의 성능 </a:t>
            </a:r>
            <a:endParaRPr lang="en-US" altLang="ko-KR" dirty="0"/>
          </a:p>
          <a:p>
            <a:pPr lvl="1" algn="just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418F5C-24D9-4DCE-A1AE-0D8F2A3AF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48" y="3067201"/>
            <a:ext cx="7678718" cy="38164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4396E6-F7D2-4E5F-BDBD-951D099D9D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9"/>
          <a:stretch/>
        </p:blipFill>
        <p:spPr>
          <a:xfrm>
            <a:off x="323528" y="1629046"/>
            <a:ext cx="3431526" cy="13695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30810" y="1584139"/>
            <a:ext cx="50529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just"/>
            <a:r>
              <a:rPr lang="en-US" altLang="ko-KR" sz="1600">
                <a:latin typeface="+mn-ea"/>
                <a:ea typeface="+mn-ea"/>
              </a:rPr>
              <a:t>※</a:t>
            </a:r>
            <a:r>
              <a:rPr lang="ko-KR" altLang="en-US" sz="1600">
                <a:latin typeface="+mn-ea"/>
                <a:ea typeface="+mn-ea"/>
              </a:rPr>
              <a:t> 총 대기 시간</a:t>
            </a:r>
            <a:endParaRPr lang="en-US" altLang="ko-KR" sz="1600">
              <a:latin typeface="+mn-ea"/>
              <a:ea typeface="+mn-ea"/>
            </a:endParaRPr>
          </a:p>
          <a:p>
            <a:r>
              <a:rPr lang="en-US" altLang="ko-KR" sz="1600">
                <a:latin typeface="+mn-ea"/>
                <a:ea typeface="+mn-ea"/>
              </a:rPr>
              <a:t>0(P1)+7(P2)+14(P3)+19(P1)+19(P2)+8(P1)=67</a:t>
            </a:r>
            <a:r>
              <a:rPr lang="ko-KR" altLang="en-US" sz="1600">
                <a:latin typeface="+mn-ea"/>
                <a:ea typeface="+mn-ea"/>
              </a:rPr>
              <a:t>밀리초</a:t>
            </a:r>
            <a:endParaRPr lang="en-US" altLang="ko-KR" sz="1600">
              <a:latin typeface="+mn-ea"/>
              <a:ea typeface="+mn-ea"/>
            </a:endParaRPr>
          </a:p>
          <a:p>
            <a:endParaRPr lang="en-US" altLang="ko-KR" sz="1600">
              <a:latin typeface="+mn-ea"/>
              <a:ea typeface="+mn-ea"/>
            </a:endParaRPr>
          </a:p>
          <a:p>
            <a:r>
              <a:rPr lang="en-US" altLang="ko-KR" sz="1600">
                <a:latin typeface="+mn-ea"/>
                <a:ea typeface="+mn-ea"/>
              </a:rPr>
              <a:t>※</a:t>
            </a:r>
            <a:r>
              <a:rPr lang="ko-KR" altLang="en-US" sz="1600">
                <a:latin typeface="+mn-ea"/>
                <a:ea typeface="+mn-ea"/>
              </a:rPr>
              <a:t> 평균 대기 시간</a:t>
            </a:r>
            <a:endParaRPr lang="en-US" altLang="ko-KR" sz="1600">
              <a:latin typeface="+mn-ea"/>
              <a:ea typeface="+mn-ea"/>
            </a:endParaRPr>
          </a:p>
          <a:p>
            <a:r>
              <a:rPr lang="en-US" altLang="ko-KR" sz="1600">
                <a:latin typeface="+mn-ea"/>
                <a:ea typeface="+mn-ea"/>
              </a:rPr>
              <a:t>67÷3=22.33</a:t>
            </a:r>
            <a:r>
              <a:rPr lang="ko-KR" altLang="en-US" sz="1600">
                <a:latin typeface="+mn-ea"/>
                <a:ea typeface="+mn-ea"/>
              </a:rPr>
              <a:t>밀리초</a:t>
            </a:r>
            <a:endParaRPr lang="en-US" altLang="ko-KR" sz="16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8200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4-5 </a:t>
            </a:r>
            <a:r>
              <a:rPr lang="ko-KR" altLang="en-US" dirty="0"/>
              <a:t>라운드 로빈 스케줄링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타임 슬라이스의 크기와 문맥 교환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라운드 로빈 스케줄링이 효과적으로 작동하려면 문맥 교환에 따른 추가 시간을 고려하여 타임 슬라이스를 적절히 설정해야 함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algn="just"/>
            <a:r>
              <a:rPr lang="ko-KR" altLang="en-US" dirty="0"/>
              <a:t>타임 </a:t>
            </a:r>
            <a:r>
              <a:rPr lang="ko-KR" altLang="en-US" dirty="0" err="1"/>
              <a:t>슬라이스가</a:t>
            </a:r>
            <a:r>
              <a:rPr lang="ko-KR" altLang="en-US" dirty="0"/>
              <a:t> 큰 경우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하나의 작업이 끝난 뒤 다음 작업이 시작되는 것처럼 보여 </a:t>
            </a:r>
            <a:r>
              <a:rPr lang="en-US" altLang="ko-KR" dirty="0"/>
              <a:t>FCFS </a:t>
            </a:r>
            <a:r>
              <a:rPr lang="ko-KR" altLang="en-US" dirty="0"/>
              <a:t>스케줄링과 다를 게 없음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타임 </a:t>
            </a:r>
            <a:r>
              <a:rPr lang="ko-KR" altLang="en-US" dirty="0" err="1"/>
              <a:t>슬라이스가</a:t>
            </a:r>
            <a:r>
              <a:rPr lang="ko-KR" altLang="en-US" dirty="0"/>
              <a:t> 작은 경우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문맥 교환이 너무 자주 일어나 문맥 교환에 걸리는 시간이 실제 작업 시간보다 상대적으로 커지며</a:t>
            </a:r>
            <a:r>
              <a:rPr lang="en-US" altLang="ko-KR" dirty="0"/>
              <a:t>, </a:t>
            </a:r>
            <a:r>
              <a:rPr lang="ko-KR" altLang="en-US" dirty="0"/>
              <a:t>문맥 교환에 많은 시간을 낭비하여 실제 작업을 못하는 문제가 발생</a:t>
            </a:r>
            <a:endParaRPr lang="en-US" altLang="ko-KR" dirty="0"/>
          </a:p>
          <a:p>
            <a:pPr lvl="1" algn="just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484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1-1 </a:t>
            </a:r>
            <a:r>
              <a:rPr lang="ko-KR" altLang="en-US" dirty="0"/>
              <a:t>식당 관리자의 스케줄링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스케줄링의 개요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식당 관리자의 역할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A1530E8-418E-451F-9B35-93BDF0285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1844824"/>
            <a:ext cx="66198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89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4-5 </a:t>
            </a:r>
            <a:r>
              <a:rPr lang="ko-KR" altLang="en-US" dirty="0"/>
              <a:t>라운드 로빈 스케줄링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/>
          <a:p>
            <a:pPr algn="just"/>
            <a:r>
              <a:rPr lang="ko-KR" altLang="en-US" dirty="0"/>
              <a:t>정리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타임 슬라이스는 되도록 작게 설정하되 문맥 교환에 걸리는 시간을 고려하여 적당한 크기로 하는 것이 중요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유닉스 운영체제에서는 타임 슬라이스가 대략 </a:t>
            </a:r>
            <a:r>
              <a:rPr lang="en-US" altLang="ko-KR" dirty="0"/>
              <a:t>100 </a:t>
            </a:r>
            <a:r>
              <a:rPr lang="ko-KR" altLang="en-US" dirty="0" err="1"/>
              <a:t>밀리초</a:t>
            </a:r>
            <a:endParaRPr lang="en-US" altLang="ko-KR" dirty="0"/>
          </a:p>
          <a:p>
            <a:pPr lvl="1" algn="just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2EC5D5-4ECD-45C2-837F-6541C9818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08920"/>
            <a:ext cx="7355160" cy="37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18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4-6 SRT </a:t>
            </a:r>
            <a:r>
              <a:rPr lang="ko-KR" altLang="en-US" dirty="0"/>
              <a:t>우선 스케줄링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SRT </a:t>
            </a:r>
            <a:r>
              <a:rPr lang="ko-KR" altLang="en-US" dirty="0"/>
              <a:t>스케줄링의 동작 방식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기본적으로 라운드 로빈 스케줄링을 사용하지만</a:t>
            </a:r>
            <a:r>
              <a:rPr lang="en-US" altLang="ko-KR" dirty="0"/>
              <a:t>, CPU</a:t>
            </a:r>
            <a:r>
              <a:rPr lang="ko-KR" altLang="en-US" dirty="0"/>
              <a:t>를 </a:t>
            </a:r>
            <a:r>
              <a:rPr lang="ko-KR" altLang="en-US" dirty="0" err="1"/>
              <a:t>할당받을</a:t>
            </a:r>
            <a:r>
              <a:rPr lang="ko-KR" altLang="en-US" dirty="0"/>
              <a:t> 프로세스를 선택할 때 남아 있는 작업 시간이 가장 적은 프로세스를 선택</a:t>
            </a:r>
            <a:endParaRPr lang="en-US" altLang="ko-KR" dirty="0"/>
          </a:p>
          <a:p>
            <a:pPr lvl="1" algn="just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FCC199-9A2A-493B-8475-A3584D5F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74" y="2518460"/>
            <a:ext cx="6857652" cy="328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13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4-6 SRT </a:t>
            </a:r>
            <a:r>
              <a:rPr lang="ko-KR" altLang="en-US" dirty="0"/>
              <a:t>우선 스케줄링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SRT </a:t>
            </a:r>
            <a:r>
              <a:rPr lang="ko-KR" altLang="en-US" dirty="0"/>
              <a:t>스케줄링의 </a:t>
            </a:r>
            <a:r>
              <a:rPr lang="ko-KR" altLang="en-US"/>
              <a:t>성능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E9FE9F-45D9-43A6-9210-61CFE5B93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3140968"/>
            <a:ext cx="8020050" cy="3390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4396E6-F7D2-4E5F-BDBD-951D099D9D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9"/>
          <a:stretch/>
        </p:blipFill>
        <p:spPr>
          <a:xfrm>
            <a:off x="656332" y="1539764"/>
            <a:ext cx="3685009" cy="14707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01667" y="1584139"/>
            <a:ext cx="37112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just"/>
            <a:r>
              <a:rPr lang="en-US" altLang="ko-KR" sz="1600">
                <a:latin typeface="+mn-ea"/>
                <a:ea typeface="+mn-ea"/>
              </a:rPr>
              <a:t>※</a:t>
            </a:r>
            <a:r>
              <a:rPr lang="ko-KR" altLang="en-US" sz="1600">
                <a:latin typeface="+mn-ea"/>
                <a:ea typeface="+mn-ea"/>
              </a:rPr>
              <a:t> 총 대기 시간</a:t>
            </a:r>
            <a:endParaRPr lang="en-US" altLang="ko-KR" sz="1600">
              <a:latin typeface="+mn-ea"/>
              <a:ea typeface="+mn-ea"/>
            </a:endParaRPr>
          </a:p>
          <a:p>
            <a:r>
              <a:rPr lang="en-US" altLang="ko-KR" sz="1600">
                <a:latin typeface="+mn-ea"/>
                <a:ea typeface="+mn-ea"/>
              </a:rPr>
              <a:t>0(P1)+4(P3)+16(P2)+27(P1)=47</a:t>
            </a:r>
            <a:r>
              <a:rPr lang="ko-KR" altLang="en-US" sz="1600">
                <a:latin typeface="+mn-ea"/>
                <a:ea typeface="+mn-ea"/>
              </a:rPr>
              <a:t>밀리초</a:t>
            </a:r>
            <a:endParaRPr lang="en-US" altLang="ko-KR" sz="1600">
              <a:latin typeface="+mn-ea"/>
              <a:ea typeface="+mn-ea"/>
            </a:endParaRPr>
          </a:p>
          <a:p>
            <a:endParaRPr lang="en-US" altLang="ko-KR" sz="1600">
              <a:latin typeface="+mn-ea"/>
              <a:ea typeface="+mn-ea"/>
            </a:endParaRPr>
          </a:p>
          <a:p>
            <a:r>
              <a:rPr lang="en-US" altLang="ko-KR" sz="1600">
                <a:latin typeface="+mn-ea"/>
                <a:ea typeface="+mn-ea"/>
              </a:rPr>
              <a:t>※</a:t>
            </a:r>
            <a:r>
              <a:rPr lang="ko-KR" altLang="en-US" sz="1600">
                <a:latin typeface="+mn-ea"/>
                <a:ea typeface="+mn-ea"/>
              </a:rPr>
              <a:t> 평균 대기 시간</a:t>
            </a:r>
            <a:endParaRPr lang="en-US" altLang="ko-KR" sz="1600">
              <a:latin typeface="+mn-ea"/>
              <a:ea typeface="+mn-ea"/>
            </a:endParaRPr>
          </a:p>
          <a:p>
            <a:r>
              <a:rPr lang="en-US" altLang="ko-KR" sz="1600">
                <a:latin typeface="+mn-ea"/>
                <a:ea typeface="+mn-ea"/>
              </a:rPr>
              <a:t>47÷3=15.66</a:t>
            </a:r>
            <a:r>
              <a:rPr lang="ko-KR" altLang="en-US" sz="1600">
                <a:latin typeface="+mn-ea"/>
                <a:ea typeface="+mn-ea"/>
              </a:rPr>
              <a:t>밀리초</a:t>
            </a:r>
            <a:endParaRPr lang="en-US" altLang="ko-KR" sz="16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2361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4-6 SRT </a:t>
            </a:r>
            <a:r>
              <a:rPr lang="ko-KR" altLang="en-US" dirty="0"/>
              <a:t>우선 스케줄링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SRT </a:t>
            </a:r>
            <a:r>
              <a:rPr lang="ko-KR" altLang="en-US" dirty="0"/>
              <a:t>스케줄링의 평가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현재 실행 중인 프로세스와 큐에 있는 프로세스의 남은 시간을 주기적으로 계산하고</a:t>
            </a:r>
            <a:r>
              <a:rPr lang="en-US" altLang="ko-KR" dirty="0"/>
              <a:t>, </a:t>
            </a:r>
            <a:r>
              <a:rPr lang="ko-KR" altLang="en-US" dirty="0"/>
              <a:t>남은 시간이 더 적은 프로세스와 문맥 교환을 해야 하므로 </a:t>
            </a:r>
            <a:r>
              <a:rPr lang="en-US" altLang="ko-KR" dirty="0"/>
              <a:t>SJF </a:t>
            </a:r>
            <a:r>
              <a:rPr lang="ko-KR" altLang="en-US" dirty="0"/>
              <a:t>스케줄링에는 없는 작업이 추가됨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운영체제가 프로세스의 종료 시간을 예측하기 어렵고 아사 현상이 일어나기 때문에 잘 사용하지 않음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096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4-7 </a:t>
            </a:r>
            <a:r>
              <a:rPr lang="ko-KR" altLang="en-US" dirty="0"/>
              <a:t>우선순위 스케줄링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우선순위 스케줄링의 </a:t>
            </a:r>
            <a:r>
              <a:rPr lang="ko-KR" altLang="en-US"/>
              <a:t>동작 방식</a:t>
            </a:r>
            <a:endParaRPr lang="en-US" altLang="ko-KR"/>
          </a:p>
          <a:p>
            <a:pPr algn="just"/>
            <a:endParaRPr lang="en-US" altLang="ko-KR" sz="500" dirty="0"/>
          </a:p>
          <a:p>
            <a:pPr lvl="1" algn="just"/>
            <a:r>
              <a:rPr lang="ko-KR" altLang="en-US" dirty="0"/>
              <a:t>프로세스의 중요도에 따른 우선순위를 반영한 스케줄링 알고리즘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BA5FAA-3BC2-404F-8DCB-129EC0204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69" y="1955078"/>
            <a:ext cx="3761779" cy="18500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772E83-EEB0-4893-891A-52C2669A6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69" y="4077072"/>
            <a:ext cx="7344816" cy="24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78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4-7 </a:t>
            </a:r>
            <a:r>
              <a:rPr lang="ko-KR" altLang="en-US" dirty="0"/>
              <a:t>우선순위 스케줄링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우선순위 적용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우선순위는 비선점형 방식과 선점형 방식에 모두 적용할 수 있음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endParaRPr lang="en-US" altLang="ko-KR" sz="100" dirty="0"/>
          </a:p>
          <a:p>
            <a:pPr lvl="2" algn="just">
              <a:lnSpc>
                <a:spcPct val="150000"/>
              </a:lnSpc>
            </a:pPr>
            <a:r>
              <a:rPr lang="en-US" altLang="ko-KR" b="1" dirty="0"/>
              <a:t>(</a:t>
            </a:r>
            <a:r>
              <a:rPr lang="ko-KR" altLang="en-US" b="1" dirty="0"/>
              <a:t>비선점형 방식</a:t>
            </a:r>
            <a:r>
              <a:rPr lang="en-US" altLang="ko-KR" b="1" dirty="0"/>
              <a:t>) SJF </a:t>
            </a:r>
            <a:r>
              <a:rPr lang="ko-KR" altLang="en-US" b="1" dirty="0"/>
              <a:t>스케줄링 </a:t>
            </a:r>
            <a:r>
              <a:rPr lang="en-US" altLang="ko-KR" dirty="0"/>
              <a:t>: </a:t>
            </a:r>
            <a:r>
              <a:rPr lang="ko-KR" altLang="en-US" dirty="0"/>
              <a:t>작업 시간이 짧은 프로세스에 높은 우선순위를 부여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en-US" altLang="ko-KR" b="1" dirty="0"/>
              <a:t>(</a:t>
            </a:r>
            <a:r>
              <a:rPr lang="ko-KR" altLang="en-US" b="1" dirty="0"/>
              <a:t>비선점형 방식</a:t>
            </a:r>
            <a:r>
              <a:rPr lang="en-US" altLang="ko-KR" b="1" dirty="0"/>
              <a:t>) HRN </a:t>
            </a:r>
            <a:r>
              <a:rPr lang="ko-KR" altLang="en-US" b="1" dirty="0"/>
              <a:t>스케줄링 </a:t>
            </a:r>
            <a:r>
              <a:rPr lang="en-US" altLang="ko-KR" dirty="0"/>
              <a:t>: </a:t>
            </a:r>
            <a:r>
              <a:rPr lang="ko-KR" altLang="en-US" dirty="0"/>
              <a:t>작업 시간이 짧거나 대기 시간이 긴 프로세스에 높은 우선순위를 부여</a:t>
            </a:r>
            <a:endParaRPr lang="en-US" altLang="ko-KR" dirty="0"/>
          </a:p>
          <a:p>
            <a:pPr lvl="2" algn="just">
              <a:lnSpc>
                <a:spcPct val="150000"/>
              </a:lnSpc>
            </a:pPr>
            <a:r>
              <a:rPr lang="en-US" altLang="ko-KR" b="1" dirty="0"/>
              <a:t>(</a:t>
            </a:r>
            <a:r>
              <a:rPr lang="ko-KR" altLang="en-US" b="1" dirty="0"/>
              <a:t>선점형 방식</a:t>
            </a:r>
            <a:r>
              <a:rPr lang="en-US" altLang="ko-KR" b="1" dirty="0"/>
              <a:t>) SRT </a:t>
            </a:r>
            <a:r>
              <a:rPr lang="ko-KR" altLang="en-US" b="1" dirty="0"/>
              <a:t>스케줄링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남은 시간이 짧은 프로세스에 높은 우선순위를 부여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5148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4-7 </a:t>
            </a:r>
            <a:r>
              <a:rPr lang="ko-KR" altLang="en-US" dirty="0"/>
              <a:t>우선순위 스케줄링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고정 우선순위 알고리즘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한 번 우선순위를 </a:t>
            </a:r>
            <a:r>
              <a:rPr lang="ko-KR" altLang="en-US" dirty="0" err="1"/>
              <a:t>부여받으면</a:t>
            </a:r>
            <a:r>
              <a:rPr lang="ko-KR" altLang="en-US" dirty="0"/>
              <a:t> 종료될 때까지 우선순위가 고정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단순하게 구현할 수 있지만 시시각각 변하는 시스템의 상황을 반영하지 못해 효율성이 떨어짐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algn="just"/>
            <a:r>
              <a:rPr lang="ko-KR" altLang="en-US" dirty="0"/>
              <a:t>변동 우선순위 알고리즘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일정 시간마다 우선순위가 변하여 일정 시간마다 우선순위를 새로 계산하고 이를 반영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복잡하지만 시스템의 상황을 반영하여 효율적인 운영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3327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4-7 </a:t>
            </a:r>
            <a:r>
              <a:rPr lang="ko-KR" altLang="en-US" dirty="0"/>
              <a:t>우선순위 스케줄링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우선순위 스케줄링의 평가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준비 큐에 있는 프로세스의 순서를 무시하고 우선순위가 높은 프로세스에 먼저 </a:t>
            </a:r>
            <a:r>
              <a:rPr lang="en-US" altLang="ko-KR" dirty="0"/>
              <a:t>CPU</a:t>
            </a:r>
            <a:r>
              <a:rPr lang="ko-KR" altLang="en-US" dirty="0"/>
              <a:t>를 할당하므로 공평성을 위배하고 아사 현상을 일으킴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준비 큐에 있는 프로세스의 순서를 무시하고 프로세스의 우선순위를 매번 바꿔야 하기 때문에 오버헤드가 발생하여 시스템의 효율성을 떨어뜨림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3200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4-8 </a:t>
            </a:r>
            <a:r>
              <a:rPr lang="ko-KR" altLang="en-US" dirty="0"/>
              <a:t>다단계 큐 스케줄링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328592"/>
          </a:xfrm>
        </p:spPr>
        <p:txBody>
          <a:bodyPr/>
          <a:lstStyle/>
          <a:p>
            <a:pPr algn="just"/>
            <a:r>
              <a:rPr lang="ko-KR" altLang="en-US" dirty="0"/>
              <a:t>다단계 큐 스케줄링의 동작 방식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우선순위에 따라 준비 큐를 여러 개 사용하는 방식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프로세스는 운영체제로부터 </a:t>
            </a:r>
            <a:r>
              <a:rPr lang="ko-KR" altLang="en-US" dirty="0" err="1"/>
              <a:t>부여받은</a:t>
            </a:r>
            <a:r>
              <a:rPr lang="ko-KR" altLang="en-US" dirty="0"/>
              <a:t> 우선순위에 따라 해당 우선순위의 큐에 삽입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우선순위는 고정형 우선순위를 사용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상단의 큐에 있는 모든 프로세스의 작업이 끝나야 다음 우선순위 큐의 작업이 시작됨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27325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4-8 </a:t>
            </a:r>
            <a:r>
              <a:rPr lang="ko-KR" altLang="en-US" dirty="0"/>
              <a:t>다단계 큐 스케줄링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0C41D0-C198-47FB-9111-0F76E2A69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980728"/>
            <a:ext cx="5904656" cy="556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3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1-1 </a:t>
            </a:r>
            <a:r>
              <a:rPr lang="ko-KR" altLang="en-US" dirty="0"/>
              <a:t>식당 관리자의 스케줄링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스케줄링의 개요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 스케줄러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운영체제에서 식당 관리자의 역할을 담당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여러 프로세스의 상황을 고려하여 </a:t>
            </a:r>
            <a:r>
              <a:rPr lang="en-US" altLang="ko-KR" dirty="0"/>
              <a:t>CPU</a:t>
            </a:r>
            <a:r>
              <a:rPr lang="ko-KR" altLang="en-US" dirty="0"/>
              <a:t>와 시스템 자원의 배정을 결정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B63440-BDDD-4595-877C-9CBC5C2DF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64" y="2348880"/>
            <a:ext cx="6498386" cy="40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565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4-9 </a:t>
            </a:r>
            <a:r>
              <a:rPr lang="ko-KR" altLang="en-US" dirty="0"/>
              <a:t>다단계 피드백 큐 스케줄링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96" y="1340768"/>
            <a:ext cx="8640960" cy="4320480"/>
          </a:xfrm>
        </p:spPr>
        <p:txBody>
          <a:bodyPr/>
          <a:lstStyle/>
          <a:p>
            <a:pPr algn="just"/>
            <a:r>
              <a:rPr lang="ko-KR" altLang="en-US" dirty="0"/>
              <a:t>다단계 피드백 큐 스케줄링의 동작 방식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프로세스가 </a:t>
            </a:r>
            <a:r>
              <a:rPr lang="en-US" altLang="ko-KR" dirty="0"/>
              <a:t>CPU</a:t>
            </a:r>
            <a:r>
              <a:rPr lang="ko-KR" altLang="en-US" dirty="0"/>
              <a:t>를 한 번씩 </a:t>
            </a:r>
            <a:r>
              <a:rPr lang="ko-KR" altLang="en-US" dirty="0" err="1"/>
              <a:t>할당받아</a:t>
            </a:r>
            <a:r>
              <a:rPr lang="ko-KR" altLang="en-US" dirty="0"/>
              <a:t> 실행될 때마다 프로세스의 우선순위를 낮춤으로써</a:t>
            </a:r>
            <a:r>
              <a:rPr lang="en-US" altLang="ko-KR" dirty="0"/>
              <a:t>, </a:t>
            </a:r>
            <a:r>
              <a:rPr lang="ko-KR" altLang="en-US" dirty="0"/>
              <a:t>다단계 큐에서 우선순위가 낮은 프로세스의 실행이 연기되는 문제를 완화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우선순위가 낮아진다고 할지라도 커널 프로세스가 일반 프로세스의 큐에 삽입되지는 않음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우선순위에 따라 타임 슬라이스의 크기가 다름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우선순위가 낮아질수록 </a:t>
            </a:r>
            <a:r>
              <a:rPr lang="en-US" altLang="ko-KR" dirty="0"/>
              <a:t>CPU</a:t>
            </a:r>
            <a:r>
              <a:rPr lang="ko-KR" altLang="en-US" dirty="0"/>
              <a:t>를 얻을 확률이 </a:t>
            </a:r>
            <a:r>
              <a:rPr lang="ko-KR" altLang="en-US" dirty="0" err="1"/>
              <a:t>적어짐</a:t>
            </a:r>
            <a:r>
              <a:rPr lang="en-US" altLang="ko-KR" dirty="0"/>
              <a:t>. </a:t>
            </a:r>
            <a:r>
              <a:rPr lang="ko-KR" altLang="en-US" dirty="0"/>
              <a:t>따라서 한번 </a:t>
            </a:r>
            <a:r>
              <a:rPr lang="en-US" altLang="ko-KR" dirty="0"/>
              <a:t>CPU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잡을 때 많이 작업하라고 낮은 우선순위의 타임 슬라이스를 크게 함</a:t>
            </a:r>
            <a:r>
              <a:rPr lang="en-US" altLang="ko-KR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마지막 큐에 있는</a:t>
            </a:r>
            <a:r>
              <a:rPr lang="en-US" altLang="ko-KR" dirty="0"/>
              <a:t>(</a:t>
            </a:r>
            <a:r>
              <a:rPr lang="ko-KR" altLang="en-US" dirty="0"/>
              <a:t>우선순위가 가장 낮은</a:t>
            </a:r>
            <a:r>
              <a:rPr lang="en-US" altLang="ko-KR" dirty="0"/>
              <a:t>) </a:t>
            </a:r>
            <a:r>
              <a:rPr lang="ko-KR" altLang="en-US" dirty="0"/>
              <a:t>프로세스는 무한대의 타임 슬라이스를 얻음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마지막 큐는 들어온 순서대로 작업을 마치는 </a:t>
            </a:r>
            <a:r>
              <a:rPr lang="en-US" altLang="ko-KR" dirty="0"/>
              <a:t>FCFS </a:t>
            </a:r>
            <a:r>
              <a:rPr lang="ko-KR" altLang="en-US" dirty="0"/>
              <a:t>스케줄링 방식으로 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01659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4-9 </a:t>
            </a:r>
            <a:r>
              <a:rPr lang="ko-KR" altLang="en-US" dirty="0"/>
              <a:t>다단계 피드백 큐 스케줄링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-1983"/>
            <a:ext cx="18427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04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 알고리즘</a:t>
            </a:r>
          </a:p>
        </p:txBody>
      </p:sp>
      <p:pic>
        <p:nvPicPr>
          <p:cNvPr id="1026" name="Picture 2" descr="C:\Users\zoch\Downloads\그림 4-27-수정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37" y="980728"/>
            <a:ext cx="5908625" cy="553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7789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49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1-2 </a:t>
            </a:r>
            <a:r>
              <a:rPr lang="ko-KR" altLang="en-US" dirty="0"/>
              <a:t>스케줄링의 단계 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스케줄링의 개요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고수준 스케줄링</a:t>
            </a:r>
            <a:endParaRPr lang="en-US" altLang="ko-KR" dirty="0"/>
          </a:p>
          <a:p>
            <a:endParaRPr lang="en-US" altLang="ko-KR" sz="5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시스템 내의 전체 작업 수를 조절하는 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어떤 작업을 시스템이 받아들일지 또는 거부할지를 결정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시스템 내에서 동시에 실행 가능한 프로세스의 </a:t>
            </a:r>
            <a:r>
              <a:rPr lang="ko-KR" altLang="en-US" dirty="0" err="1"/>
              <a:t>총개수가</a:t>
            </a:r>
            <a:r>
              <a:rPr lang="ko-KR" altLang="en-US" dirty="0"/>
              <a:t> 정해짐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장기 스케줄링</a:t>
            </a:r>
            <a:r>
              <a:rPr lang="en-US" altLang="ko-KR" dirty="0"/>
              <a:t>, </a:t>
            </a:r>
            <a:r>
              <a:rPr lang="ko-KR" altLang="en-US" dirty="0"/>
              <a:t>작업 스케줄링</a:t>
            </a:r>
            <a:r>
              <a:rPr lang="en-US" altLang="ko-KR" dirty="0"/>
              <a:t>, </a:t>
            </a:r>
            <a:r>
              <a:rPr lang="ko-KR" altLang="en-US" dirty="0"/>
              <a:t>승인 스케줄링이라고도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저수준</a:t>
            </a:r>
            <a:r>
              <a:rPr lang="ko-KR" altLang="en-US" dirty="0"/>
              <a:t> 스케줄링</a:t>
            </a:r>
            <a:endParaRPr lang="en-US" altLang="ko-KR" dirty="0"/>
          </a:p>
          <a:p>
            <a:endParaRPr lang="en-US" altLang="ko-KR" sz="5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어떤 프로세스에 </a:t>
            </a:r>
            <a:r>
              <a:rPr lang="en-US" altLang="ko-KR" dirty="0"/>
              <a:t>CPU</a:t>
            </a:r>
            <a:r>
              <a:rPr lang="ko-KR" altLang="en-US" dirty="0"/>
              <a:t>를 할당할지</a:t>
            </a:r>
            <a:r>
              <a:rPr lang="en-US" altLang="ko-KR" dirty="0"/>
              <a:t>, </a:t>
            </a:r>
            <a:r>
              <a:rPr lang="ko-KR" altLang="en-US" dirty="0"/>
              <a:t>어떤 프로세스를 대기 상태로 보낼지 등을 결정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아주 짧은 시간에 일어나기 때문에 단기 스케줄링이라고도 함 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287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1-2 </a:t>
            </a:r>
            <a:r>
              <a:rPr lang="ko-KR" altLang="en-US" dirty="0"/>
              <a:t>스케줄링의 단계 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스케줄링의 개요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중간 수준 스케줄링</a:t>
            </a:r>
            <a:endParaRPr lang="en-US" altLang="ko-KR" dirty="0"/>
          </a:p>
          <a:p>
            <a:pPr algn="just"/>
            <a:endParaRPr lang="en-US" altLang="ko-KR" sz="500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중지와 활성화로 전체 시스템의 활성화된 프로세스 수를 조절하여 과부하를 막음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일부 프로세스를 중지 상태로 옮김으로써 나머지 프로세스가 원만하게 작동하도록 지원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 err="1"/>
              <a:t>저수준</a:t>
            </a:r>
            <a:r>
              <a:rPr lang="ko-KR" altLang="en-US" dirty="0"/>
              <a:t> 스케줄링이 원만하게 이루어지도록 완충하는 역할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078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1-2 </a:t>
            </a:r>
            <a:r>
              <a:rPr lang="ko-KR" altLang="en-US" dirty="0"/>
              <a:t>스케줄링의 단계 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스케줄링의 개요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/>
              <a:t>정리 </a:t>
            </a: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22710"/>
              </p:ext>
            </p:extLst>
          </p:nvPr>
        </p:nvGraphicFramePr>
        <p:xfrm>
          <a:off x="467544" y="1700809"/>
          <a:ext cx="8219256" cy="1944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2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4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고수준 스케줄링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전체 시스템의 부하를 고려하여 작업을 시작할지 말지를 결정</a:t>
                      </a:r>
                      <a:endParaRPr lang="en-US" altLang="ko-KR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6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중간 수준 스케일링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시스템에 과부하가 걸려서 전체 프로세스 수를 조절해야 한다면 이미 활성화된 프로세스 중 일부를 보류 상태로 보냄</a:t>
                      </a:r>
                      <a:endParaRPr lang="en-US" altLang="ko-KR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1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저수준 스케줄링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실제 작업을</a:t>
                      </a:r>
                      <a:r>
                        <a:rPr lang="ko-KR" altLang="en-US" sz="1600" b="0" baseline="0">
                          <a:solidFill>
                            <a:schemeClr val="tx1"/>
                          </a:solidFill>
                        </a:rPr>
                        <a:t> 수행</a:t>
                      </a:r>
                      <a:endParaRPr lang="ko-KR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42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1-2 </a:t>
            </a:r>
            <a:r>
              <a:rPr lang="ko-KR" altLang="en-US" dirty="0"/>
              <a:t>스케줄링의 단계 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1250" y="-1983"/>
            <a:ext cx="15098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01 </a:t>
            </a:r>
            <a:r>
              <a:rPr kumimoji="0"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스케줄링의 개요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42C1D45-06C1-4AA9-BBCD-69925700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EED28D-F7B2-41ED-9041-61454422A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6" y="1480342"/>
            <a:ext cx="7979668" cy="487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865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1947</Words>
  <Application>Microsoft Office PowerPoint</Application>
  <PresentationFormat>화면 슬라이드 쇼(4:3)</PresentationFormat>
  <Paragraphs>373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8" baseType="lpstr">
      <vt:lpstr>HY견명조</vt:lpstr>
      <vt:lpstr>나눔고딕</vt:lpstr>
      <vt:lpstr>맑은 고딕</vt:lpstr>
      <vt:lpstr>Arial</vt:lpstr>
      <vt:lpstr>Wingdings</vt:lpstr>
      <vt:lpstr>Office 테마</vt:lpstr>
      <vt:lpstr>Chapter 04 CPU 스케줄링</vt:lpstr>
      <vt:lpstr>PowerPoint 프레젠테이션</vt:lpstr>
      <vt:lpstr>PowerPoint 프레젠테이션</vt:lpstr>
      <vt:lpstr>1-1 식당 관리자의 스케줄링</vt:lpstr>
      <vt:lpstr>1-1 식당 관리자의 스케줄링</vt:lpstr>
      <vt:lpstr>1-2 스케줄링의 단계 </vt:lpstr>
      <vt:lpstr>1-2 스케줄링의 단계 </vt:lpstr>
      <vt:lpstr>1-2 스케줄링의 단계 </vt:lpstr>
      <vt:lpstr>1-2 스케줄링의 단계 </vt:lpstr>
      <vt:lpstr>1-3 스케줄링의 목적 </vt:lpstr>
      <vt:lpstr>2-1 선점형 스케줄링과 비선점형 스케줄링 </vt:lpstr>
      <vt:lpstr>2-1 선점형 스케줄링과 비선점형 스케줄링 </vt:lpstr>
      <vt:lpstr>2-2 프로세스 우선순위  </vt:lpstr>
      <vt:lpstr>2-3 CPU 집중 프로세스와 입출력 집중 프로세스 </vt:lpstr>
      <vt:lpstr>2-3 CPU 집중 프로세스와 입출력 집중 프로세스 </vt:lpstr>
      <vt:lpstr>2-4 전면 프로세스와 후면 프로세스</vt:lpstr>
      <vt:lpstr>2-4 전면 프로세스와 후면 프로세스</vt:lpstr>
      <vt:lpstr>2-5 정리</vt:lpstr>
      <vt:lpstr>3-1 준비 상태의 다중 큐</vt:lpstr>
      <vt:lpstr>3-1 준비 상태의 다중 큐</vt:lpstr>
      <vt:lpstr>3-2 대기 상태의 다중 큐</vt:lpstr>
      <vt:lpstr>3-2 대기 상태의 다중 큐</vt:lpstr>
      <vt:lpstr>3-2 대기 상태의 다중 큐</vt:lpstr>
      <vt:lpstr>4-1 스케줄링 알고리즘의 선택 기준 </vt:lpstr>
      <vt:lpstr>4-1 스케줄링 알고리즘의 선택 기준 </vt:lpstr>
      <vt:lpstr>4-1 스케줄링 알고리즘의 선택 기준 </vt:lpstr>
      <vt:lpstr>4-1 스케줄링 알고리즘의 선택 기준 </vt:lpstr>
      <vt:lpstr>4-2 FCFS 스케줄링</vt:lpstr>
      <vt:lpstr>4-2 FCFS 스케줄링</vt:lpstr>
      <vt:lpstr>4-2 FCFS 스케줄링</vt:lpstr>
      <vt:lpstr>4-3 SJF 스케줄링</vt:lpstr>
      <vt:lpstr>4-3 SJF 스케줄링</vt:lpstr>
      <vt:lpstr>4-3 SJF 스케줄링</vt:lpstr>
      <vt:lpstr>4-4 HRN 스케줄링 </vt:lpstr>
      <vt:lpstr>4-4 HRN 스케줄링 </vt:lpstr>
      <vt:lpstr>4-4 HRN 스케줄링 </vt:lpstr>
      <vt:lpstr>4-5 라운드 로빈 스케줄링</vt:lpstr>
      <vt:lpstr>4-5 라운드 로빈 스케줄링</vt:lpstr>
      <vt:lpstr>4-5 라운드 로빈 스케줄링</vt:lpstr>
      <vt:lpstr>4-5 라운드 로빈 스케줄링</vt:lpstr>
      <vt:lpstr>4-6 SRT 우선 스케줄링</vt:lpstr>
      <vt:lpstr>4-6 SRT 우선 스케줄링</vt:lpstr>
      <vt:lpstr>4-6 SRT 우선 스케줄링</vt:lpstr>
      <vt:lpstr>4-7 우선순위 스케줄링</vt:lpstr>
      <vt:lpstr>4-7 우선순위 스케줄링</vt:lpstr>
      <vt:lpstr>4-7 우선순위 스케줄링</vt:lpstr>
      <vt:lpstr>4-7 우선순위 스케줄링</vt:lpstr>
      <vt:lpstr>4-8 다단계 큐 스케줄링</vt:lpstr>
      <vt:lpstr>4-8 다단계 큐 스케줄링</vt:lpstr>
      <vt:lpstr>4-9 다단계 피드백 큐 스케줄링</vt:lpstr>
      <vt:lpstr>4-9 다단계 피드백 큐 스케줄링</vt:lpstr>
      <vt:lpstr>PowerPoint 프레젠테이션</vt:lpstr>
    </vt:vector>
  </TitlesOfParts>
  <Company>한빛가족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pc</cp:lastModifiedBy>
  <cp:revision>357</cp:revision>
  <dcterms:created xsi:type="dcterms:W3CDTF">2012-08-06T11:28:05Z</dcterms:created>
  <dcterms:modified xsi:type="dcterms:W3CDTF">2023-03-28T01:36:08Z</dcterms:modified>
</cp:coreProperties>
</file>